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6"/>
  </p:notesMasterIdLst>
  <p:handoutMasterIdLst>
    <p:handoutMasterId r:id="rId27"/>
  </p:handoutMasterIdLst>
  <p:sldIdLst>
    <p:sldId id="1095" r:id="rId2"/>
    <p:sldId id="1401" r:id="rId3"/>
    <p:sldId id="1382" r:id="rId4"/>
    <p:sldId id="1385" r:id="rId5"/>
    <p:sldId id="1386" r:id="rId6"/>
    <p:sldId id="1387" r:id="rId7"/>
    <p:sldId id="1388" r:id="rId8"/>
    <p:sldId id="1389" r:id="rId9"/>
    <p:sldId id="1390" r:id="rId10"/>
    <p:sldId id="1391" r:id="rId11"/>
    <p:sldId id="1392" r:id="rId12"/>
    <p:sldId id="1393" r:id="rId13"/>
    <p:sldId id="1394" r:id="rId14"/>
    <p:sldId id="1395" r:id="rId15"/>
    <p:sldId id="1396" r:id="rId16"/>
    <p:sldId id="1397" r:id="rId17"/>
    <p:sldId id="1398" r:id="rId18"/>
    <p:sldId id="1399" r:id="rId19"/>
    <p:sldId id="1400" r:id="rId20"/>
    <p:sldId id="1402" r:id="rId21"/>
    <p:sldId id="1407" r:id="rId22"/>
    <p:sldId id="1408" r:id="rId23"/>
    <p:sldId id="1409" r:id="rId24"/>
    <p:sldId id="1411" r:id="rId25"/>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6522" autoAdjust="0"/>
  </p:normalViewPr>
  <p:slideViewPr>
    <p:cSldViewPr snapToGrid="0">
      <p:cViewPr>
        <p:scale>
          <a:sx n="80" d="100"/>
          <a:sy n="80" d="100"/>
        </p:scale>
        <p:origin x="-1920" y="-1146"/>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404" y="7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3141" tIns="46567" rIns="93141" bIns="46567" numCol="1" anchor="t" anchorCtr="0" compatLnSpc="1">
            <a:prstTxWarp prst="textNoShape">
              <a:avLst/>
            </a:prstTxWarp>
          </a:bodyPr>
          <a:lstStyle>
            <a:lvl1pPr defTabSz="930356">
              <a:lnSpc>
                <a:spcPct val="100000"/>
              </a:lnSpc>
              <a:spcBef>
                <a:spcPct val="20000"/>
              </a:spcBef>
              <a:buClrTx/>
              <a:buSzTx/>
              <a:buFontTx/>
              <a:buNone/>
              <a:defRPr sz="13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3972257" y="0"/>
            <a:ext cx="3038144" cy="465743"/>
          </a:xfrm>
          <a:prstGeom prst="rect">
            <a:avLst/>
          </a:prstGeom>
          <a:noFill/>
          <a:ln w="9525">
            <a:noFill/>
            <a:miter lim="800000"/>
            <a:headEnd/>
            <a:tailEnd/>
          </a:ln>
          <a:effectLst/>
        </p:spPr>
        <p:txBody>
          <a:bodyPr vert="horz" wrap="square" lIns="93141" tIns="46567" rIns="93141" bIns="46567" numCol="1" anchor="t" anchorCtr="0" compatLnSpc="1">
            <a:prstTxWarp prst="textNoShape">
              <a:avLst/>
            </a:prstTxWarp>
          </a:bodyPr>
          <a:lstStyle>
            <a:lvl1pPr algn="r" defTabSz="930356">
              <a:lnSpc>
                <a:spcPct val="100000"/>
              </a:lnSpc>
              <a:spcBef>
                <a:spcPct val="20000"/>
              </a:spcBef>
              <a:buClrTx/>
              <a:buSzTx/>
              <a:buFontTx/>
              <a:buNone/>
              <a:defRPr sz="13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8830658"/>
            <a:ext cx="3038145" cy="465742"/>
          </a:xfrm>
          <a:prstGeom prst="rect">
            <a:avLst/>
          </a:prstGeom>
          <a:noFill/>
          <a:ln w="9525">
            <a:noFill/>
            <a:miter lim="800000"/>
            <a:headEnd/>
            <a:tailEnd/>
          </a:ln>
          <a:effectLst/>
        </p:spPr>
        <p:txBody>
          <a:bodyPr vert="horz" wrap="square" lIns="93141" tIns="46567" rIns="93141" bIns="46567" numCol="1" anchor="b" anchorCtr="0" compatLnSpc="1">
            <a:prstTxWarp prst="textNoShape">
              <a:avLst/>
            </a:prstTxWarp>
          </a:bodyPr>
          <a:lstStyle>
            <a:lvl1pPr defTabSz="930356">
              <a:lnSpc>
                <a:spcPct val="100000"/>
              </a:lnSpc>
              <a:spcBef>
                <a:spcPct val="20000"/>
              </a:spcBef>
              <a:buClrTx/>
              <a:buSzTx/>
              <a:buFontTx/>
              <a:buNone/>
              <a:defRPr sz="13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3972257" y="8830658"/>
            <a:ext cx="3038144" cy="465742"/>
          </a:xfrm>
          <a:prstGeom prst="rect">
            <a:avLst/>
          </a:prstGeom>
          <a:noFill/>
          <a:ln w="9525">
            <a:noFill/>
            <a:miter lim="800000"/>
            <a:headEnd/>
            <a:tailEnd/>
          </a:ln>
          <a:effectLst/>
        </p:spPr>
        <p:txBody>
          <a:bodyPr vert="horz" wrap="square" lIns="93141" tIns="46567" rIns="93141" bIns="46567" numCol="1" anchor="b" anchorCtr="0" compatLnSpc="1">
            <a:prstTxWarp prst="textNoShape">
              <a:avLst/>
            </a:prstTxWarp>
          </a:bodyPr>
          <a:lstStyle>
            <a:lvl1pPr algn="r" defTabSz="930356">
              <a:lnSpc>
                <a:spcPct val="100000"/>
              </a:lnSpc>
              <a:spcBef>
                <a:spcPct val="20000"/>
              </a:spcBef>
              <a:buClrTx/>
              <a:buSzTx/>
              <a:buFontTx/>
              <a:buNone/>
              <a:defRPr sz="1300">
                <a:latin typeface="Tahoma" pitchFamily="34" charset="0"/>
              </a:defRPr>
            </a:lvl1pPr>
          </a:lstStyle>
          <a:p>
            <a:pPr>
              <a:defRPr/>
            </a:pPr>
            <a:fld id="{55491F45-0594-4AF7-8293-D1A0D15D39AE}" type="slidenum">
              <a:rPr lang="en-US"/>
              <a:pPr>
                <a:defRPr/>
              </a:pPr>
              <a:t>‹#›</a:t>
            </a:fld>
            <a:endParaRPr lang="en-US"/>
          </a:p>
        </p:txBody>
      </p:sp>
    </p:spTree>
    <p:extLst>
      <p:ext uri="{BB962C8B-B14F-4D97-AF65-F5344CB8AC3E}">
        <p14:creationId xmlns:p14="http://schemas.microsoft.com/office/powerpoint/2010/main" val="2563985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3141" tIns="46567" rIns="93141" bIns="46567" numCol="1" anchor="t" anchorCtr="0" compatLnSpc="1">
            <a:prstTxWarp prst="textNoShape">
              <a:avLst/>
            </a:prstTxWarp>
          </a:bodyPr>
          <a:lstStyle>
            <a:lvl1pPr defTabSz="930356"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34112" y="4416098"/>
            <a:ext cx="5142177" cy="4183995"/>
          </a:xfrm>
          <a:prstGeom prst="rect">
            <a:avLst/>
          </a:prstGeom>
          <a:noFill/>
          <a:ln w="9525">
            <a:noFill/>
            <a:miter lim="800000"/>
            <a:headEnd/>
            <a:tailEnd/>
          </a:ln>
          <a:effectLst/>
        </p:spPr>
        <p:txBody>
          <a:bodyPr vert="horz" wrap="square" lIns="93141" tIns="46567" rIns="93141" bIns="465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3972257" y="0"/>
            <a:ext cx="3038144" cy="465743"/>
          </a:xfrm>
          <a:prstGeom prst="rect">
            <a:avLst/>
          </a:prstGeom>
          <a:noFill/>
          <a:ln w="9525">
            <a:noFill/>
            <a:miter lim="800000"/>
            <a:headEnd/>
            <a:tailEnd/>
          </a:ln>
          <a:effectLst/>
        </p:spPr>
        <p:txBody>
          <a:bodyPr vert="horz" wrap="square" lIns="93141" tIns="46567" rIns="93141" bIns="46567" numCol="1" anchor="t" anchorCtr="0" compatLnSpc="1">
            <a:prstTxWarp prst="textNoShape">
              <a:avLst/>
            </a:prstTxWarp>
          </a:bodyPr>
          <a:lstStyle>
            <a:lvl1pPr algn="r" defTabSz="930356"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8830658"/>
            <a:ext cx="3038145" cy="465742"/>
          </a:xfrm>
          <a:prstGeom prst="rect">
            <a:avLst/>
          </a:prstGeom>
          <a:noFill/>
          <a:ln w="9525">
            <a:noFill/>
            <a:miter lim="800000"/>
            <a:headEnd/>
            <a:tailEnd/>
          </a:ln>
          <a:effectLst/>
        </p:spPr>
        <p:txBody>
          <a:bodyPr vert="horz" wrap="square" lIns="93141" tIns="46567" rIns="93141" bIns="46567" numCol="1" anchor="b" anchorCtr="0" compatLnSpc="1">
            <a:prstTxWarp prst="textNoShape">
              <a:avLst/>
            </a:prstTxWarp>
          </a:bodyPr>
          <a:lstStyle>
            <a:lvl1pPr defTabSz="930356" eaLnBrk="0" hangingPunct="0">
              <a:lnSpc>
                <a:spcPct val="100000"/>
              </a:lnSpc>
              <a:spcBef>
                <a:spcPct val="20000"/>
              </a:spcBef>
              <a:buClrTx/>
              <a:buSzTx/>
              <a:buFontTx/>
              <a:buNone/>
              <a:defRPr sz="13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3972257" y="8830658"/>
            <a:ext cx="3038144" cy="465742"/>
          </a:xfrm>
          <a:prstGeom prst="rect">
            <a:avLst/>
          </a:prstGeom>
          <a:noFill/>
          <a:ln w="9525">
            <a:noFill/>
            <a:miter lim="800000"/>
            <a:headEnd/>
            <a:tailEnd/>
          </a:ln>
          <a:effectLst/>
        </p:spPr>
        <p:txBody>
          <a:bodyPr vert="horz" wrap="square" lIns="93141" tIns="46567" rIns="93141" bIns="46567" numCol="1" anchor="b" anchorCtr="0" compatLnSpc="1">
            <a:prstTxWarp prst="textNoShape">
              <a:avLst/>
            </a:prstTxWarp>
          </a:bodyPr>
          <a:lstStyle>
            <a:lvl1pPr algn="r" defTabSz="930356" eaLnBrk="0" hangingPunct="0">
              <a:lnSpc>
                <a:spcPct val="100000"/>
              </a:lnSpc>
              <a:spcBef>
                <a:spcPct val="20000"/>
              </a:spcBef>
              <a:buClrTx/>
              <a:buSzTx/>
              <a:buFontTx/>
              <a:buNone/>
              <a:defRPr sz="1300">
                <a:latin typeface="Tahoma" pitchFamily="34" charset="0"/>
              </a:defRPr>
            </a:lvl1pPr>
          </a:lstStyle>
          <a:p>
            <a:pPr>
              <a:defRPr/>
            </a:pPr>
            <a:fld id="{E79281E9-3A20-49E2-A213-05B2ED7AA240}" type="slidenum">
              <a:rPr lang="en-US"/>
              <a:pPr>
                <a:defRPr/>
              </a:pPr>
              <a:t>‹#›</a:t>
            </a:fld>
            <a:endParaRPr lang="en-US"/>
          </a:p>
        </p:txBody>
      </p:sp>
    </p:spTree>
    <p:extLst>
      <p:ext uri="{BB962C8B-B14F-4D97-AF65-F5344CB8AC3E}">
        <p14:creationId xmlns:p14="http://schemas.microsoft.com/office/powerpoint/2010/main" val="2706634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9"/>
          <p:cNvSpPr>
            <a:spLocks noGrp="1" noChangeArrowheads="1"/>
          </p:cNvSpPr>
          <p:nvPr>
            <p:ph type="sldNum" sz="quarter" idx="5"/>
          </p:nvPr>
        </p:nvSpPr>
        <p:spPr>
          <a:noFill/>
        </p:spPr>
        <p:txBody>
          <a:bodyPr/>
          <a:lstStyle/>
          <a:p>
            <a:fld id="{8AA9ECD1-CED9-471E-95FB-4B0E3A8B05F4}" type="slidenum">
              <a:rPr lang="en-US" smtClean="0"/>
              <a:pPr/>
              <a:t>1</a:t>
            </a:fld>
            <a:endParaRPr lang="en-US" smtClean="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9"/>
          <p:cNvSpPr txBox="1">
            <a:spLocks noGrp="1" noChangeArrowheads="1"/>
          </p:cNvSpPr>
          <p:nvPr/>
        </p:nvSpPr>
        <p:spPr bwMode="auto">
          <a:xfrm>
            <a:off x="3972257" y="8830658"/>
            <a:ext cx="3038144" cy="465742"/>
          </a:xfrm>
          <a:prstGeom prst="rect">
            <a:avLst/>
          </a:prstGeom>
          <a:noFill/>
          <a:ln w="9525">
            <a:noFill/>
            <a:miter lim="800000"/>
            <a:headEnd/>
            <a:tailEnd/>
          </a:ln>
        </p:spPr>
        <p:txBody>
          <a:bodyPr lIns="92480" tIns="46238" rIns="92480" bIns="46238" anchor="b"/>
          <a:lstStyle/>
          <a:p>
            <a:pPr algn="r" defTabSz="924154" eaLnBrk="0" hangingPunct="0">
              <a:lnSpc>
                <a:spcPct val="90000"/>
              </a:lnSpc>
              <a:spcBef>
                <a:spcPct val="20000"/>
              </a:spcBef>
              <a:buClr>
                <a:schemeClr val="bg1"/>
              </a:buClr>
              <a:buSzPct val="100000"/>
              <a:buFont typeface="Wingdings" pitchFamily="2" charset="2"/>
              <a:buChar char="•"/>
            </a:pPr>
            <a:fld id="{E25D2B93-C361-4455-9284-8CC408A53CBE}" type="slidenum">
              <a:rPr lang="en-US" sz="1300">
                <a:latin typeface="Tahoma" pitchFamily="34" charset="0"/>
              </a:rPr>
              <a:pPr algn="r" defTabSz="924154" eaLnBrk="0" hangingPunct="0">
                <a:lnSpc>
                  <a:spcPct val="90000"/>
                </a:lnSpc>
                <a:spcBef>
                  <a:spcPct val="20000"/>
                </a:spcBef>
                <a:buClr>
                  <a:schemeClr val="bg1"/>
                </a:buClr>
                <a:buSzPct val="100000"/>
                <a:buFont typeface="Wingdings" pitchFamily="2" charset="2"/>
                <a:buChar char="•"/>
              </a:pPr>
              <a:t>9</a:t>
            </a:fld>
            <a:endParaRPr lang="en-US" sz="1300">
              <a:latin typeface="Tahoma" pitchFamily="34" charset="0"/>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lIns="91445" tIns="45723" rIns="91445" bIns="45723"/>
          <a:lstStyle/>
          <a:p>
            <a:pPr defTabSz="881312">
              <a:defRPr/>
            </a:pPr>
            <a:r>
              <a:rPr lang="en-US" dirty="0" smtClean="0"/>
              <a:t>In a similar way to </a:t>
            </a:r>
            <a:r>
              <a:rPr lang="en-US" dirty="0" err="1" smtClean="0"/>
              <a:t>FXep</a:t>
            </a:r>
            <a:r>
              <a:rPr lang="en-US" dirty="0" smtClean="0"/>
              <a:t> and</a:t>
            </a:r>
            <a:r>
              <a:rPr lang="en-US" baseline="0" dirty="0" smtClean="0"/>
              <a:t> </a:t>
            </a:r>
            <a:r>
              <a:rPr lang="en-US" baseline="0" dirty="0" err="1" smtClean="0"/>
              <a:t>Xep</a:t>
            </a:r>
            <a:r>
              <a:rPr lang="en-US" baseline="0" dirty="0" smtClean="0"/>
              <a:t>, we distribute </a:t>
            </a:r>
            <a:r>
              <a:rPr lang="en-US" baseline="0" dirty="0" err="1" smtClean="0"/>
              <a:t>Dep</a:t>
            </a:r>
            <a:r>
              <a:rPr lang="en-US" baseline="0" dirty="0" smtClean="0"/>
              <a:t> into </a:t>
            </a:r>
            <a:r>
              <a:rPr lang="en-US" baseline="0" dirty="0" err="1" smtClean="0"/>
              <a:t>Dep</a:t>
            </a:r>
            <a:r>
              <a:rPr lang="en-US" baseline="0" dirty="0" smtClean="0"/>
              <a:t> and </a:t>
            </a:r>
            <a:r>
              <a:rPr lang="en-US" baseline="0" dirty="0" err="1" smtClean="0"/>
              <a:t>FDep</a:t>
            </a:r>
            <a:r>
              <a:rPr lang="en-US" baseline="0" smtClean="0"/>
              <a:t>.</a:t>
            </a:r>
            <a:endParaRPr lang="en-US" dirty="0" smtClean="0"/>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9"/>
          <p:cNvSpPr txBox="1">
            <a:spLocks noGrp="1" noChangeArrowheads="1"/>
          </p:cNvSpPr>
          <p:nvPr/>
        </p:nvSpPr>
        <p:spPr bwMode="auto">
          <a:xfrm>
            <a:off x="3972257" y="8830658"/>
            <a:ext cx="3038144" cy="465742"/>
          </a:xfrm>
          <a:prstGeom prst="rect">
            <a:avLst/>
          </a:prstGeom>
          <a:noFill/>
          <a:ln w="9525">
            <a:noFill/>
            <a:miter lim="800000"/>
            <a:headEnd/>
            <a:tailEnd/>
          </a:ln>
        </p:spPr>
        <p:txBody>
          <a:bodyPr lIns="92480" tIns="46238" rIns="92480" bIns="46238" anchor="b"/>
          <a:lstStyle/>
          <a:p>
            <a:pPr algn="r" defTabSz="924154" eaLnBrk="0" hangingPunct="0">
              <a:lnSpc>
                <a:spcPct val="90000"/>
              </a:lnSpc>
              <a:spcBef>
                <a:spcPct val="20000"/>
              </a:spcBef>
              <a:buClr>
                <a:schemeClr val="bg1"/>
              </a:buClr>
              <a:buSzPct val="100000"/>
              <a:buFont typeface="Wingdings" pitchFamily="2" charset="2"/>
              <a:buChar char="•"/>
            </a:pPr>
            <a:fld id="{240EB186-BF06-42A9-BF70-B92ECBDA16F8}" type="slidenum">
              <a:rPr lang="en-US" sz="1300">
                <a:latin typeface="Tahoma" pitchFamily="34" charset="0"/>
              </a:rPr>
              <a:pPr algn="r" defTabSz="924154" eaLnBrk="0" hangingPunct="0">
                <a:lnSpc>
                  <a:spcPct val="90000"/>
                </a:lnSpc>
                <a:spcBef>
                  <a:spcPct val="20000"/>
                </a:spcBef>
                <a:buClr>
                  <a:schemeClr val="bg1"/>
                </a:buClr>
                <a:buSzPct val="100000"/>
                <a:buFont typeface="Wingdings" pitchFamily="2" charset="2"/>
                <a:buChar char="•"/>
              </a:pPr>
              <a:t>14</a:t>
            </a:fld>
            <a:endParaRPr lang="en-US" sz="1300">
              <a:latin typeface="Tahoma" pitchFamily="34"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lIns="91445" tIns="45723" rIns="91445" bIns="45723"/>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9"/>
          <p:cNvSpPr txBox="1">
            <a:spLocks noGrp="1" noChangeArrowheads="1"/>
          </p:cNvSpPr>
          <p:nvPr/>
        </p:nvSpPr>
        <p:spPr bwMode="auto">
          <a:xfrm>
            <a:off x="3972257" y="8830658"/>
            <a:ext cx="3038144" cy="465742"/>
          </a:xfrm>
          <a:prstGeom prst="rect">
            <a:avLst/>
          </a:prstGeom>
          <a:noFill/>
          <a:ln w="9525">
            <a:noFill/>
            <a:miter lim="800000"/>
            <a:headEnd/>
            <a:tailEnd/>
          </a:ln>
        </p:spPr>
        <p:txBody>
          <a:bodyPr lIns="93132" tIns="46563" rIns="93132" bIns="46563" anchor="b"/>
          <a:lstStyle/>
          <a:p>
            <a:pPr algn="r" defTabSz="930274" eaLnBrk="0" hangingPunct="0">
              <a:spcBef>
                <a:spcPct val="20000"/>
              </a:spcBef>
            </a:pPr>
            <a:fld id="{2CA01F46-71FB-4573-9453-ECC9E5740E0C}" type="slidenum">
              <a:rPr lang="en-US" sz="1300">
                <a:latin typeface="Tahoma" pitchFamily="34" charset="0"/>
              </a:rPr>
              <a:pPr algn="r" defTabSz="930274" eaLnBrk="0" hangingPunct="0">
                <a:spcBef>
                  <a:spcPct val="20000"/>
                </a:spcBef>
              </a:pPr>
              <a:t>19</a:t>
            </a:fld>
            <a:endParaRPr lang="en-US" sz="1300">
              <a:latin typeface="Tahoma" pitchFamily="34"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lIns="91445" tIns="45723" rIns="91445" bIns="45723"/>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smtClean="0">
                <a:latin typeface="+mn-lt"/>
              </a:defRPr>
            </a:lvl1pPr>
          </a:lstStyle>
          <a:p>
            <a:pPr>
              <a:defRPr/>
            </a:pPr>
            <a:r>
              <a:rPr lang="en-US" smtClean="0"/>
              <a:t>October 23, 2013</a:t>
            </a:r>
            <a:endParaRPr lang="en-US" dirty="0"/>
          </a:p>
        </p:txBody>
      </p:sp>
      <p:sp>
        <p:nvSpPr>
          <p:cNvPr id="70" name="Rectangle 71"/>
          <p:cNvSpPr>
            <a:spLocks noGrp="1" noChangeArrowheads="1"/>
          </p:cNvSpPr>
          <p:nvPr>
            <p:ph type="sldNum" sz="quarter" idx="11"/>
          </p:nvPr>
        </p:nvSpPr>
        <p:spPr/>
        <p:txBody>
          <a:bodyPr/>
          <a:lstStyle>
            <a:lvl1pPr>
              <a:defRPr sz="1200" dirty="0" smtClean="0">
                <a:latin typeface="+mn-lt"/>
              </a:defRPr>
            </a:lvl1pPr>
          </a:lstStyle>
          <a:p>
            <a:pPr>
              <a:defRPr/>
            </a:pPr>
            <a:r>
              <a:rPr lang="en-US" dirty="0" smtClean="0"/>
              <a:t>L15-</a:t>
            </a:r>
            <a:fld id="{D79286D4-C110-430A-829F-6E705EAAE94A}"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smtClean="0">
                <a:latin typeface="+mn-lt"/>
              </a:defRPr>
            </a:lvl1pPr>
          </a:lstStyle>
          <a:p>
            <a:pPr>
              <a:defRPr/>
            </a:pPr>
            <a:r>
              <a:rPr lang="en-US" dirty="0" smtClean="0"/>
              <a:t>http://csg.csail.mit.edu/6.S195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p:txBody>
          <a:bodyPr/>
          <a:lstStyle>
            <a:lvl1pPr>
              <a:defRPr sz="1200" smtClean="0">
                <a:latin typeface="+mn-lt"/>
              </a:defRPr>
            </a:lvl1pPr>
          </a:lstStyle>
          <a:p>
            <a:pPr>
              <a:defRPr/>
            </a:pPr>
            <a:r>
              <a:rPr lang="en-US" smtClean="0"/>
              <a:t>October 23, 2013</a:t>
            </a:r>
            <a:endParaRPr lang="en-US" dirty="0"/>
          </a:p>
        </p:txBody>
      </p:sp>
      <p:sp>
        <p:nvSpPr>
          <p:cNvPr id="5" name="Rectangle 67"/>
          <p:cNvSpPr>
            <a:spLocks noGrp="1" noChangeArrowheads="1"/>
          </p:cNvSpPr>
          <p:nvPr>
            <p:ph type="sldNum" sz="quarter" idx="11"/>
          </p:nvPr>
        </p:nvSpPr>
        <p:spPr/>
        <p:txBody>
          <a:bodyPr/>
          <a:lstStyle>
            <a:lvl1pPr>
              <a:defRPr sz="1200" dirty="0" smtClean="0">
                <a:latin typeface="+mn-lt"/>
              </a:defRPr>
            </a:lvl1pPr>
          </a:lstStyle>
          <a:p>
            <a:pPr>
              <a:defRPr/>
            </a:pPr>
            <a:r>
              <a:rPr lang="en-US" dirty="0" smtClean="0"/>
              <a:t>L15-</a:t>
            </a:r>
            <a:fld id="{BE49CFAA-92BB-45AE-A2AC-2CF4188AC6C8}" type="slidenum">
              <a:rPr lang="en-US" smtClean="0"/>
              <a:pPr>
                <a:defRPr/>
              </a:pPr>
              <a:t>‹#›</a:t>
            </a:fld>
            <a:endParaRPr lang="en-US" dirty="0"/>
          </a:p>
        </p:txBody>
      </p:sp>
      <p:sp>
        <p:nvSpPr>
          <p:cNvPr id="6" name="Rectangle 69"/>
          <p:cNvSpPr>
            <a:spLocks noGrp="1" noChangeArrowheads="1"/>
          </p:cNvSpPr>
          <p:nvPr>
            <p:ph type="ftr" sz="quarter" idx="12"/>
          </p:nvPr>
        </p:nvSpPr>
        <p:spPr>
          <a:xfrm>
            <a:off x="3098800" y="6400800"/>
            <a:ext cx="3003550" cy="457200"/>
          </a:xfrm>
        </p:spPr>
        <p:txBody>
          <a:bodyPr/>
          <a:lstStyle>
            <a:lvl1pPr>
              <a:defRPr sz="1200" smtClean="0">
                <a:latin typeface="+mn-lt"/>
              </a:defRPr>
            </a:lvl1pPr>
          </a:lstStyle>
          <a:p>
            <a:pPr>
              <a:defRPr/>
            </a:pPr>
            <a:r>
              <a:rPr lang="en-US" dirty="0" smtClean="0"/>
              <a:t>http://csg.csail.mit.edu/6.S195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smtClean="0">
                <a:latin typeface="Verdana" pitchFamily="34" charset="0"/>
              </a:defRPr>
            </a:lvl1pPr>
          </a:lstStyle>
          <a:p>
            <a:pPr>
              <a:defRPr/>
            </a:pPr>
            <a:r>
              <a:rPr lang="en-US" smtClean="0"/>
              <a:t>October 23, 2013</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dirty="0" smtClean="0">
                <a:latin typeface="Verdana" pitchFamily="34" charset="0"/>
              </a:defRPr>
            </a:lvl1pPr>
          </a:lstStyle>
          <a:p>
            <a:pPr>
              <a:defRPr/>
            </a:pPr>
            <a:r>
              <a:rPr lang="en-US" dirty="0" smtClean="0"/>
              <a:t>L15-</a:t>
            </a:r>
            <a:fld id="{CE25CA52-471A-4AC0-8BD8-A3168241DE4D}"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800" y="6400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smtClean="0">
                <a:latin typeface="Tahoma" pitchFamily="34" charset="0"/>
              </a:defRPr>
            </a:lvl1pPr>
          </a:lstStyle>
          <a:p>
            <a:pPr>
              <a:defRPr/>
            </a:pPr>
            <a:r>
              <a:rPr lang="en-US" dirty="0" smtClean="0"/>
              <a:t>http://csg.csail.mit.edu/6.S195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descr="Rectangle: Click to edit Master text styles&#10;Second level&#10;Third level&#10;Fourth level&#10;Fifth level"/>
          <p:cNvSpPr>
            <a:spLocks noGrp="1" noChangeArrowheads="1"/>
          </p:cNvSpPr>
          <p:nvPr>
            <p:ph type="subTitle" idx="1"/>
          </p:nvPr>
        </p:nvSpPr>
        <p:spPr>
          <a:xfrm>
            <a:off x="781050" y="1527175"/>
            <a:ext cx="7899400" cy="4651375"/>
          </a:xfrm>
        </p:spPr>
        <p:txBody>
          <a:bodyPr/>
          <a:lstStyle/>
          <a:p>
            <a:pPr eaLnBrk="1" hangingPunct="1">
              <a:lnSpc>
                <a:spcPct val="80000"/>
              </a:lnSpc>
              <a:buClr>
                <a:srgbClr val="6F89F7"/>
              </a:buClr>
            </a:pPr>
            <a:r>
              <a:rPr lang="en-US" sz="2400" dirty="0" smtClean="0">
                <a:solidFill>
                  <a:srgbClr val="660066"/>
                </a:solidFill>
              </a:rPr>
              <a:t>Constructive Computer Architecture:</a:t>
            </a:r>
          </a:p>
          <a:p>
            <a:pPr eaLnBrk="1" hangingPunct="1">
              <a:lnSpc>
                <a:spcPct val="80000"/>
              </a:lnSpc>
              <a:buClr>
                <a:srgbClr val="6F89F7"/>
              </a:buClr>
            </a:pPr>
            <a:endParaRPr lang="en-US" sz="1200" dirty="0" smtClean="0">
              <a:solidFill>
                <a:srgbClr val="660066"/>
              </a:solidFill>
            </a:endParaRPr>
          </a:p>
          <a:p>
            <a:pPr eaLnBrk="1" hangingPunct="1">
              <a:lnSpc>
                <a:spcPct val="80000"/>
              </a:lnSpc>
              <a:buClr>
                <a:srgbClr val="6F89F7"/>
              </a:buClr>
            </a:pPr>
            <a:r>
              <a:rPr lang="en-US" sz="3600" dirty="0" smtClean="0">
                <a:solidFill>
                  <a:srgbClr val="660066"/>
                </a:solidFill>
              </a:rPr>
              <a:t>Branch Prediction:</a:t>
            </a:r>
          </a:p>
          <a:p>
            <a:pPr eaLnBrk="1" hangingPunct="1">
              <a:lnSpc>
                <a:spcPct val="80000"/>
              </a:lnSpc>
              <a:buClr>
                <a:srgbClr val="6F89F7"/>
              </a:buClr>
            </a:pPr>
            <a:r>
              <a:rPr lang="en-US" sz="3600" dirty="0" smtClean="0">
                <a:solidFill>
                  <a:srgbClr val="660066"/>
                </a:solidFill>
              </a:rPr>
              <a:t>Direction Predictors</a:t>
            </a:r>
          </a:p>
          <a:p>
            <a:pPr algn="ctr" eaLnBrk="1" hangingPunct="1">
              <a:lnSpc>
                <a:spcPct val="80000"/>
              </a:lnSpc>
              <a:spcBef>
                <a:spcPct val="0"/>
              </a:spcBef>
            </a:pPr>
            <a:endParaRPr lang="en-US" sz="3600" dirty="0" smtClean="0">
              <a:solidFill>
                <a:schemeClr val="tx2"/>
              </a:solidFill>
            </a:endParaRPr>
          </a:p>
          <a:p>
            <a:pPr eaLnBrk="1" hangingPunct="1">
              <a:lnSpc>
                <a:spcPct val="80000"/>
              </a:lnSpc>
            </a:pPr>
            <a:endParaRPr lang="en-US" sz="1800" dirty="0" smtClean="0"/>
          </a:p>
          <a:p>
            <a:pPr eaLnBrk="1" hangingPunct="1">
              <a:lnSpc>
                <a:spcPct val="80000"/>
              </a:lnSpc>
            </a:pPr>
            <a:r>
              <a:rPr lang="en-US" sz="2400" dirty="0" smtClean="0"/>
              <a:t>Arvind</a:t>
            </a:r>
          </a:p>
          <a:p>
            <a:pPr eaLnBrk="1" hangingPunct="1">
              <a:lnSpc>
                <a:spcPct val="80000"/>
              </a:lnSpc>
            </a:pPr>
            <a:r>
              <a:rPr lang="en-US" sz="2400" dirty="0" smtClean="0"/>
              <a:t>Computer Science &amp; Artificial Intelligence Lab.</a:t>
            </a:r>
          </a:p>
          <a:p>
            <a:pPr eaLnBrk="1" hangingPunct="1">
              <a:lnSpc>
                <a:spcPct val="80000"/>
              </a:lnSpc>
            </a:pPr>
            <a:r>
              <a:rPr lang="en-US" sz="2400" dirty="0" smtClean="0"/>
              <a:t>Massachusetts Institute of Technology</a:t>
            </a:r>
          </a:p>
          <a:p>
            <a:pPr eaLnBrk="1" hangingPunct="1">
              <a:lnSpc>
                <a:spcPct val="80000"/>
              </a:lnSpc>
            </a:pPr>
            <a:endParaRPr lang="en-US" sz="2400" dirty="0" smtClean="0"/>
          </a:p>
        </p:txBody>
      </p:sp>
      <p:sp>
        <p:nvSpPr>
          <p:cNvPr id="8" name="Date Placeholder 7"/>
          <p:cNvSpPr>
            <a:spLocks noGrp="1"/>
          </p:cNvSpPr>
          <p:nvPr>
            <p:ph type="dt" sz="quarter" idx="10"/>
          </p:nvPr>
        </p:nvSpPr>
        <p:spPr/>
        <p:txBody>
          <a:bodyPr/>
          <a:lstStyle/>
          <a:p>
            <a:pPr>
              <a:defRPr/>
            </a:pPr>
            <a:r>
              <a:rPr lang="en-US" smtClean="0"/>
              <a:t>October 23,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L15-</a:t>
            </a:r>
            <a:fld id="{D79286D4-C110-430A-829F-6E705EAAE94A}"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Nomenclature</a:t>
            </a:r>
            <a:endParaRPr lang="en-US" dirty="0"/>
          </a:p>
        </p:txBody>
      </p:sp>
      <p:sp>
        <p:nvSpPr>
          <p:cNvPr id="3" name="Content Placeholder 2"/>
          <p:cNvSpPr>
            <a:spLocks noGrp="1"/>
          </p:cNvSpPr>
          <p:nvPr>
            <p:ph idx="1"/>
          </p:nvPr>
        </p:nvSpPr>
        <p:spPr>
          <a:xfrm>
            <a:off x="614916" y="1522227"/>
            <a:ext cx="7772400" cy="4942368"/>
          </a:xfrm>
        </p:spPr>
        <p:txBody>
          <a:bodyPr/>
          <a:lstStyle/>
          <a:p>
            <a:r>
              <a:rPr lang="en-US" sz="2000" i="1" dirty="0" smtClean="0"/>
              <a:t>Drop an instruction: </a:t>
            </a:r>
            <a:r>
              <a:rPr lang="en-US" sz="2000" dirty="0" smtClean="0"/>
              <a:t>What we really mean is poison the instruction so that the subsequent stages know not to update any architectural state. The poisoned instruction has to be passed down for book keeping reasons, i.e., to remove it from the scoreboard. </a:t>
            </a:r>
          </a:p>
          <a:p>
            <a:pPr lvl="1"/>
            <a:endParaRPr lang="en-US" sz="1600" dirty="0" smtClean="0"/>
          </a:p>
          <a:p>
            <a:r>
              <a:rPr lang="en-US" sz="2000" i="1" dirty="0" smtClean="0"/>
              <a:t>Detecting a </a:t>
            </a:r>
            <a:r>
              <a:rPr lang="en-US" sz="2000" i="1" dirty="0" err="1" smtClean="0"/>
              <a:t>misprediction</a:t>
            </a:r>
            <a:r>
              <a:rPr lang="en-US" sz="2000" i="1" dirty="0" smtClean="0"/>
              <a:t> versus training/updating a predictor</a:t>
            </a:r>
            <a:r>
              <a:rPr lang="en-US" sz="2000" dirty="0" smtClean="0"/>
              <a:t>. On a pc </a:t>
            </a:r>
            <a:r>
              <a:rPr lang="en-US" sz="2000" dirty="0" err="1" smtClean="0"/>
              <a:t>misprediction</a:t>
            </a:r>
            <a:r>
              <a:rPr lang="en-US" sz="2000" dirty="0" smtClean="0"/>
              <a:t>, information about redirecting the pc has to be passed to the fetch stage. However for training the BTB and other predictors information has to be passed even when there is no </a:t>
            </a:r>
            <a:r>
              <a:rPr lang="en-US" sz="2000" dirty="0" err="1" smtClean="0"/>
              <a:t>misprediction</a:t>
            </a:r>
            <a:r>
              <a:rPr lang="en-US" sz="2000" dirty="0" smtClean="0"/>
              <a:t>.</a:t>
            </a:r>
          </a:p>
          <a:p>
            <a:pPr lvl="1"/>
            <a:r>
              <a:rPr lang="en-US" sz="1600" dirty="0" smtClean="0"/>
              <a:t>we will first focus on pc </a:t>
            </a:r>
            <a:r>
              <a:rPr lang="en-US" sz="1600" i="1" dirty="0" smtClean="0"/>
              <a:t>redirection</a:t>
            </a:r>
            <a:r>
              <a:rPr lang="en-US" sz="1600" dirty="0" smtClean="0"/>
              <a:t> and then on predictor </a:t>
            </a:r>
            <a:r>
              <a:rPr lang="en-US" sz="1600" i="1" dirty="0" smtClean="0"/>
              <a:t>training</a:t>
            </a:r>
            <a:endParaRPr lang="en-US" sz="1600" i="1" dirty="0"/>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10</a:t>
            </a:fld>
            <a:endParaRPr lang="en-US" dirty="0"/>
          </a:p>
        </p:txBody>
      </p:sp>
    </p:spTree>
    <p:extLst>
      <p:ext uri="{BB962C8B-B14F-4D97-AF65-F5344CB8AC3E}">
        <p14:creationId xmlns:p14="http://schemas.microsoft.com/office/powerpoint/2010/main" val="73414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N-Stage </a:t>
            </a:r>
            <a:r>
              <a:rPr lang="en-US" sz="4000" dirty="0" smtClean="0"/>
              <a:t>pipeline:</a:t>
            </a:r>
            <a:br>
              <a:rPr lang="en-US" sz="4000" dirty="0" smtClean="0"/>
            </a:br>
            <a:r>
              <a:rPr lang="en-US" sz="4000" dirty="0" smtClean="0"/>
              <a:t>Two predictors</a:t>
            </a:r>
            <a:endParaRPr lang="en-US" sz="4000" dirty="0"/>
          </a:p>
        </p:txBody>
      </p:sp>
      <p:sp>
        <p:nvSpPr>
          <p:cNvPr id="3" name="Content Placeholder 2"/>
          <p:cNvSpPr>
            <a:spLocks noGrp="1"/>
          </p:cNvSpPr>
          <p:nvPr>
            <p:ph idx="1"/>
          </p:nvPr>
        </p:nvSpPr>
        <p:spPr>
          <a:xfrm>
            <a:off x="795288" y="4121507"/>
            <a:ext cx="7772400" cy="2323184"/>
          </a:xfrm>
        </p:spPr>
        <p:txBody>
          <a:bodyPr/>
          <a:lstStyle/>
          <a:p>
            <a:r>
              <a:rPr lang="en-US" sz="2000" dirty="0" smtClean="0"/>
              <a:t>Suppose both </a:t>
            </a:r>
            <a:r>
              <a:rPr lang="en-US" sz="2000" dirty="0"/>
              <a:t>Decode and Execute can redirect the PC; Execute redirect should have priority, i.e., Execute redirect should never be </a:t>
            </a:r>
            <a:r>
              <a:rPr lang="en-US" sz="2000" dirty="0" smtClean="0"/>
              <a:t>overruled</a:t>
            </a:r>
            <a:endParaRPr lang="en-US" sz="2000" dirty="0"/>
          </a:p>
          <a:p>
            <a:r>
              <a:rPr lang="en-US" sz="2000" dirty="0"/>
              <a:t>We will use separate epochs for each redirecting </a:t>
            </a:r>
            <a:r>
              <a:rPr lang="en-US" sz="2000" dirty="0" smtClean="0"/>
              <a:t>stage</a:t>
            </a:r>
          </a:p>
          <a:p>
            <a:pPr lvl="1"/>
            <a:r>
              <a:rPr lang="en-US" sz="1600" dirty="0" err="1" smtClean="0"/>
              <a:t>feEpoch</a:t>
            </a:r>
            <a:r>
              <a:rPr lang="en-US" sz="1600" dirty="0" smtClean="0"/>
              <a:t> </a:t>
            </a:r>
            <a:r>
              <a:rPr lang="en-US" sz="1600" dirty="0"/>
              <a:t>and </a:t>
            </a:r>
            <a:r>
              <a:rPr lang="en-US" sz="1600" dirty="0" err="1"/>
              <a:t>deEpoch</a:t>
            </a:r>
            <a:r>
              <a:rPr lang="en-US" sz="1600" dirty="0"/>
              <a:t> are estimates of </a:t>
            </a:r>
            <a:r>
              <a:rPr lang="en-US" sz="1600" dirty="0" err="1"/>
              <a:t>eEpoch</a:t>
            </a:r>
            <a:r>
              <a:rPr lang="en-US" sz="1600" dirty="0"/>
              <a:t> at Fetch and </a:t>
            </a:r>
            <a:r>
              <a:rPr lang="en-US" sz="1600" dirty="0" smtClean="0"/>
              <a:t>Decode, respectively</a:t>
            </a:r>
          </a:p>
          <a:p>
            <a:pPr lvl="1"/>
            <a:r>
              <a:rPr lang="en-US" sz="1600" dirty="0" err="1" smtClean="0"/>
              <a:t>fdEpoch</a:t>
            </a:r>
            <a:r>
              <a:rPr lang="en-US" sz="1600" dirty="0" smtClean="0"/>
              <a:t> is Fetch’s estimates </a:t>
            </a:r>
            <a:r>
              <a:rPr lang="en-US" sz="1600" dirty="0"/>
              <a:t>of </a:t>
            </a:r>
            <a:r>
              <a:rPr lang="en-US" sz="1600" dirty="0" err="1" smtClean="0"/>
              <a:t>dEpoch</a:t>
            </a:r>
            <a:r>
              <a:rPr lang="en-US" sz="1600" dirty="0" smtClean="0"/>
              <a:t> </a:t>
            </a:r>
          </a:p>
          <a:p>
            <a:endParaRPr lang="en-US" sz="2000" dirty="0"/>
          </a:p>
        </p:txBody>
      </p:sp>
      <p:grpSp>
        <p:nvGrpSpPr>
          <p:cNvPr id="8" name="Group 7"/>
          <p:cNvGrpSpPr/>
          <p:nvPr/>
        </p:nvGrpSpPr>
        <p:grpSpPr>
          <a:xfrm>
            <a:off x="5057776" y="2800410"/>
            <a:ext cx="2935287" cy="1198563"/>
            <a:chOff x="4610101" y="3136900"/>
            <a:chExt cx="2935287" cy="1198563"/>
          </a:xfrm>
        </p:grpSpPr>
        <p:sp>
          <p:nvSpPr>
            <p:cNvPr id="9"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t>Execute</a:t>
              </a:r>
            </a:p>
          </p:txBody>
        </p:sp>
        <p:sp>
          <p:nvSpPr>
            <p:cNvPr id="10"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1"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d2e</a:t>
              </a:r>
              <a:endParaRPr lang="en-US" sz="1600" dirty="0"/>
            </a:p>
          </p:txBody>
        </p:sp>
        <p:sp>
          <p:nvSpPr>
            <p:cNvPr id="12" name="Line 8"/>
            <p:cNvSpPr>
              <a:spLocks noChangeShapeType="1"/>
            </p:cNvSpPr>
            <p:nvPr/>
          </p:nvSpPr>
          <p:spPr bwMode="auto">
            <a:xfrm rot="16200000">
              <a:off x="6984206" y="3296444"/>
              <a:ext cx="320675" cy="1588"/>
            </a:xfrm>
            <a:prstGeom prst="line">
              <a:avLst/>
            </a:prstGeom>
            <a:noFill/>
            <a:ln w="12700">
              <a:solidFill>
                <a:schemeClr val="tx1"/>
              </a:solidFill>
              <a:round/>
              <a:headEnd/>
              <a:tailEnd type="triangle" w="lg" len="lg"/>
            </a:ln>
          </p:spPr>
          <p:txBody>
            <a:bodyPr/>
            <a:lstStyle/>
            <a:p>
              <a:endParaRPr lang="en-US"/>
            </a:p>
          </p:txBody>
        </p:sp>
        <p:sp>
          <p:nvSpPr>
            <p:cNvPr id="13" name="Line 8"/>
            <p:cNvSpPr>
              <a:spLocks noChangeShapeType="1"/>
            </p:cNvSpPr>
            <p:nvPr/>
          </p:nvSpPr>
          <p:spPr bwMode="auto">
            <a:xfrm rot="16200000">
              <a:off x="4450557" y="3305969"/>
              <a:ext cx="320675" cy="1588"/>
            </a:xfrm>
            <a:prstGeom prst="line">
              <a:avLst/>
            </a:prstGeom>
            <a:noFill/>
            <a:ln w="12700">
              <a:solidFill>
                <a:schemeClr val="tx1"/>
              </a:solidFill>
              <a:round/>
              <a:headEnd/>
              <a:tailEnd type="triangle" w="lg" len="lg"/>
            </a:ln>
          </p:spPr>
          <p:txBody>
            <a:bodyPr/>
            <a:lstStyle/>
            <a:p>
              <a:endParaRPr lang="en-US"/>
            </a:p>
          </p:txBody>
        </p:sp>
      </p:grpSp>
      <p:grpSp>
        <p:nvGrpSpPr>
          <p:cNvPr id="14" name="Group 13"/>
          <p:cNvGrpSpPr/>
          <p:nvPr/>
        </p:nvGrpSpPr>
        <p:grpSpPr>
          <a:xfrm>
            <a:off x="3571875" y="3065523"/>
            <a:ext cx="2525713" cy="933450"/>
            <a:chOff x="5638800" y="3402013"/>
            <a:chExt cx="2525713" cy="933450"/>
          </a:xfrm>
        </p:grpSpPr>
        <p:sp>
          <p:nvSpPr>
            <p:cNvPr id="15"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Decode</a:t>
              </a:r>
              <a:endParaRPr lang="en-US" sz="1600" dirty="0"/>
            </a:p>
          </p:txBody>
        </p:sp>
        <p:sp>
          <p:nvSpPr>
            <p:cNvPr id="16"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7"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f2d</a:t>
              </a:r>
              <a:endParaRPr lang="en-US" sz="1600" dirty="0"/>
            </a:p>
          </p:txBody>
        </p:sp>
        <p:sp>
          <p:nvSpPr>
            <p:cNvPr id="18"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19" name="Group 18"/>
          <p:cNvGrpSpPr/>
          <p:nvPr/>
        </p:nvGrpSpPr>
        <p:grpSpPr>
          <a:xfrm>
            <a:off x="1076325" y="3065523"/>
            <a:ext cx="2525713" cy="933450"/>
            <a:chOff x="5638800" y="3402013"/>
            <a:chExt cx="2525713" cy="933450"/>
          </a:xfrm>
        </p:grpSpPr>
        <p:sp>
          <p:nvSpPr>
            <p:cNvPr id="20"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Fetch</a:t>
              </a:r>
              <a:endParaRPr lang="en-US" sz="1600" dirty="0"/>
            </a:p>
          </p:txBody>
        </p:sp>
        <p:sp>
          <p:nvSpPr>
            <p:cNvPr id="21"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22"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PC</a:t>
              </a:r>
              <a:endParaRPr lang="en-US" sz="1600" dirty="0"/>
            </a:p>
          </p:txBody>
        </p:sp>
        <p:sp>
          <p:nvSpPr>
            <p:cNvPr id="23"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24" name="Group 23"/>
          <p:cNvGrpSpPr/>
          <p:nvPr/>
        </p:nvGrpSpPr>
        <p:grpSpPr>
          <a:xfrm>
            <a:off x="7038975" y="2149535"/>
            <a:ext cx="1266825" cy="742950"/>
            <a:chOff x="6610350" y="2514600"/>
            <a:chExt cx="1266825" cy="742950"/>
          </a:xfrm>
        </p:grpSpPr>
        <p:sp>
          <p:nvSpPr>
            <p:cNvPr id="25" name="Explosion 2 24"/>
            <p:cNvSpPr/>
            <p:nvPr/>
          </p:nvSpPr>
          <p:spPr bwMode="auto">
            <a:xfrm>
              <a:off x="6610350" y="2514600"/>
              <a:ext cx="1266825" cy="742950"/>
            </a:xfrm>
            <a:prstGeom prst="irregularSeal2">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TextBox 25"/>
            <p:cNvSpPr txBox="1"/>
            <p:nvPr/>
          </p:nvSpPr>
          <p:spPr>
            <a:xfrm>
              <a:off x="6858000" y="2638425"/>
              <a:ext cx="691215" cy="523220"/>
            </a:xfrm>
            <a:prstGeom prst="rect">
              <a:avLst/>
            </a:prstGeom>
            <a:noFill/>
          </p:spPr>
          <p:txBody>
            <a:bodyPr wrap="none" rtlCol="0">
              <a:spAutoFit/>
            </a:bodyPr>
            <a:lstStyle/>
            <a:p>
              <a:pPr algn="ctr"/>
              <a:r>
                <a:rPr lang="en-US" sz="1400" dirty="0" smtClean="0"/>
                <a:t>miss </a:t>
              </a:r>
            </a:p>
            <a:p>
              <a:pPr algn="ctr"/>
              <a:r>
                <a:rPr lang="en-US" sz="1400" dirty="0" err="1" smtClean="0"/>
                <a:t>pred</a:t>
              </a:r>
              <a:r>
                <a:rPr lang="en-US" sz="1400" dirty="0" smtClean="0"/>
                <a:t>?</a:t>
              </a:r>
              <a:endParaRPr lang="en-US" sz="1400" dirty="0"/>
            </a:p>
          </p:txBody>
        </p:sp>
      </p:grpSp>
      <p:grpSp>
        <p:nvGrpSpPr>
          <p:cNvPr id="27" name="Group 26"/>
          <p:cNvGrpSpPr/>
          <p:nvPr/>
        </p:nvGrpSpPr>
        <p:grpSpPr>
          <a:xfrm>
            <a:off x="4495800" y="2187635"/>
            <a:ext cx="1266825" cy="742950"/>
            <a:chOff x="6610350" y="2514600"/>
            <a:chExt cx="1266825" cy="742950"/>
          </a:xfrm>
        </p:grpSpPr>
        <p:sp>
          <p:nvSpPr>
            <p:cNvPr id="28" name="Explosion 2 27"/>
            <p:cNvSpPr/>
            <p:nvPr/>
          </p:nvSpPr>
          <p:spPr bwMode="auto">
            <a:xfrm>
              <a:off x="6610350" y="2514600"/>
              <a:ext cx="1266825" cy="742950"/>
            </a:xfrm>
            <a:prstGeom prst="irregularSeal2">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TextBox 28"/>
            <p:cNvSpPr txBox="1"/>
            <p:nvPr/>
          </p:nvSpPr>
          <p:spPr>
            <a:xfrm>
              <a:off x="6858000" y="2638425"/>
              <a:ext cx="691215" cy="523220"/>
            </a:xfrm>
            <a:prstGeom prst="rect">
              <a:avLst/>
            </a:prstGeom>
            <a:noFill/>
          </p:spPr>
          <p:txBody>
            <a:bodyPr wrap="none" rtlCol="0">
              <a:spAutoFit/>
            </a:bodyPr>
            <a:lstStyle/>
            <a:p>
              <a:pPr algn="ctr"/>
              <a:r>
                <a:rPr lang="en-US" sz="1400" dirty="0" smtClean="0"/>
                <a:t>miss </a:t>
              </a:r>
            </a:p>
            <a:p>
              <a:pPr algn="ctr"/>
              <a:r>
                <a:rPr lang="en-US" sz="1400" dirty="0" err="1" smtClean="0"/>
                <a:t>pred</a:t>
              </a:r>
              <a:r>
                <a:rPr lang="en-US" sz="1400" dirty="0" smtClean="0"/>
                <a:t>?</a:t>
              </a:r>
              <a:endParaRPr lang="en-US" sz="1400" dirty="0"/>
            </a:p>
          </p:txBody>
        </p:sp>
      </p:grpSp>
      <p:sp>
        <p:nvSpPr>
          <p:cNvPr id="30" name="Freeform 29"/>
          <p:cNvSpPr/>
          <p:nvPr/>
        </p:nvSpPr>
        <p:spPr bwMode="auto">
          <a:xfrm>
            <a:off x="1704975" y="1939984"/>
            <a:ext cx="3362325" cy="314325"/>
          </a:xfrm>
          <a:custGeom>
            <a:avLst/>
            <a:gdLst>
              <a:gd name="connsiteX0" fmla="*/ 3362325 w 3362325"/>
              <a:gd name="connsiteY0" fmla="*/ 419100 h 419100"/>
              <a:gd name="connsiteX1" fmla="*/ 3362325 w 3362325"/>
              <a:gd name="connsiteY1" fmla="*/ 0 h 419100"/>
              <a:gd name="connsiteX2" fmla="*/ 0 w 3362325"/>
              <a:gd name="connsiteY2" fmla="*/ 0 h 419100"/>
            </a:gdLst>
            <a:ahLst/>
            <a:cxnLst>
              <a:cxn ang="0">
                <a:pos x="connsiteX0" y="connsiteY0"/>
              </a:cxn>
              <a:cxn ang="0">
                <a:pos x="connsiteX1" y="connsiteY1"/>
              </a:cxn>
              <a:cxn ang="0">
                <a:pos x="connsiteX2" y="connsiteY2"/>
              </a:cxn>
            </a:cxnLst>
            <a:rect l="l" t="t" r="r" b="b"/>
            <a:pathLst>
              <a:path w="3362325" h="419100">
                <a:moveTo>
                  <a:pt x="3362325" y="419100"/>
                </a:moveTo>
                <a:lnTo>
                  <a:pt x="3362325"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Freeform 30"/>
          <p:cNvSpPr/>
          <p:nvPr/>
        </p:nvSpPr>
        <p:spPr bwMode="auto">
          <a:xfrm>
            <a:off x="1714500" y="1635185"/>
            <a:ext cx="5895975" cy="590550"/>
          </a:xfrm>
          <a:custGeom>
            <a:avLst/>
            <a:gdLst>
              <a:gd name="connsiteX0" fmla="*/ 3362325 w 3362325"/>
              <a:gd name="connsiteY0" fmla="*/ 419100 h 419100"/>
              <a:gd name="connsiteX1" fmla="*/ 3362325 w 3362325"/>
              <a:gd name="connsiteY1" fmla="*/ 0 h 419100"/>
              <a:gd name="connsiteX2" fmla="*/ 0 w 3362325"/>
              <a:gd name="connsiteY2" fmla="*/ 0 h 419100"/>
            </a:gdLst>
            <a:ahLst/>
            <a:cxnLst>
              <a:cxn ang="0">
                <a:pos x="connsiteX0" y="connsiteY0"/>
              </a:cxn>
              <a:cxn ang="0">
                <a:pos x="connsiteX1" y="connsiteY1"/>
              </a:cxn>
              <a:cxn ang="0">
                <a:pos x="connsiteX2" y="connsiteY2"/>
              </a:cxn>
            </a:cxnLst>
            <a:rect l="l" t="t" r="r" b="b"/>
            <a:pathLst>
              <a:path w="3362325" h="419100">
                <a:moveTo>
                  <a:pt x="3362325" y="419100"/>
                </a:moveTo>
                <a:lnTo>
                  <a:pt x="3362325"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2" name="TextBox 31"/>
          <p:cNvSpPr txBox="1"/>
          <p:nvPr/>
        </p:nvSpPr>
        <p:spPr>
          <a:xfrm>
            <a:off x="5579921" y="1254185"/>
            <a:ext cx="1459054" cy="369332"/>
          </a:xfrm>
          <a:prstGeom prst="rect">
            <a:avLst/>
          </a:prstGeom>
          <a:noFill/>
        </p:spPr>
        <p:txBody>
          <a:bodyPr wrap="none" rtlCol="0">
            <a:spAutoFit/>
          </a:bodyPr>
          <a:lstStyle/>
          <a:p>
            <a:r>
              <a:rPr lang="en-US" sz="1800" dirty="0" smtClean="0"/>
              <a:t>redirect PC</a:t>
            </a:r>
            <a:endParaRPr lang="en-US" sz="1800" dirty="0"/>
          </a:p>
        </p:txBody>
      </p:sp>
      <p:sp>
        <p:nvSpPr>
          <p:cNvPr id="33" name="TextBox 32"/>
          <p:cNvSpPr txBox="1"/>
          <p:nvPr/>
        </p:nvSpPr>
        <p:spPr>
          <a:xfrm>
            <a:off x="3203432" y="1937623"/>
            <a:ext cx="1459054" cy="369332"/>
          </a:xfrm>
          <a:prstGeom prst="rect">
            <a:avLst/>
          </a:prstGeom>
          <a:noFill/>
        </p:spPr>
        <p:txBody>
          <a:bodyPr wrap="none" rtlCol="0">
            <a:spAutoFit/>
          </a:bodyPr>
          <a:lstStyle/>
          <a:p>
            <a:r>
              <a:rPr lang="en-US" sz="1800" dirty="0" smtClean="0"/>
              <a:t>redirect PC</a:t>
            </a:r>
            <a:endParaRPr lang="en-US" sz="1800" dirty="0"/>
          </a:p>
        </p:txBody>
      </p:sp>
      <p:sp>
        <p:nvSpPr>
          <p:cNvPr id="34" name="TextBox 33"/>
          <p:cNvSpPr txBox="1"/>
          <p:nvPr/>
        </p:nvSpPr>
        <p:spPr>
          <a:xfrm>
            <a:off x="5445497" y="1820538"/>
            <a:ext cx="833232"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deEpoch</a:t>
            </a:r>
            <a:endParaRPr lang="en-US" sz="1400" dirty="0" smtClean="0"/>
          </a:p>
        </p:txBody>
      </p:sp>
      <p:grpSp>
        <p:nvGrpSpPr>
          <p:cNvPr id="35" name="Group 34"/>
          <p:cNvGrpSpPr/>
          <p:nvPr/>
        </p:nvGrpSpPr>
        <p:grpSpPr>
          <a:xfrm>
            <a:off x="910238" y="1100570"/>
            <a:ext cx="7034454" cy="779445"/>
            <a:chOff x="910238" y="1393170"/>
            <a:chExt cx="7034454" cy="779445"/>
          </a:xfrm>
        </p:grpSpPr>
        <p:sp>
          <p:nvSpPr>
            <p:cNvPr id="36" name="TextBox 35"/>
            <p:cNvSpPr txBox="1"/>
            <p:nvPr/>
          </p:nvSpPr>
          <p:spPr>
            <a:xfrm>
              <a:off x="7238156" y="1896390"/>
              <a:ext cx="70653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eEpoch</a:t>
              </a:r>
              <a:endParaRPr lang="en-US" sz="1400" dirty="0" smtClean="0"/>
            </a:p>
          </p:txBody>
        </p:sp>
        <p:sp>
          <p:nvSpPr>
            <p:cNvPr id="37" name="TextBox 36"/>
            <p:cNvSpPr txBox="1"/>
            <p:nvPr/>
          </p:nvSpPr>
          <p:spPr>
            <a:xfrm>
              <a:off x="910238" y="1833562"/>
              <a:ext cx="78171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feEpoch</a:t>
              </a:r>
              <a:endParaRPr lang="en-US" sz="1400" dirty="0" smtClean="0"/>
            </a:p>
          </p:txBody>
        </p:sp>
        <p:sp>
          <p:nvSpPr>
            <p:cNvPr id="38" name="Rectangle 17"/>
            <p:cNvSpPr>
              <a:spLocks noChangeArrowheads="1"/>
            </p:cNvSpPr>
            <p:nvPr/>
          </p:nvSpPr>
          <p:spPr bwMode="auto">
            <a:xfrm rot="16200000">
              <a:off x="4973640" y="1564619"/>
              <a:ext cx="676274" cy="33337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100" dirty="0" err="1" smtClean="0"/>
                <a:t>eRecirect</a:t>
              </a:r>
              <a:endParaRPr lang="en-US" sz="1100" dirty="0"/>
            </a:p>
          </p:txBody>
        </p:sp>
      </p:grpSp>
      <p:grpSp>
        <p:nvGrpSpPr>
          <p:cNvPr id="39" name="Group 38"/>
          <p:cNvGrpSpPr/>
          <p:nvPr/>
        </p:nvGrpSpPr>
        <p:grpSpPr>
          <a:xfrm>
            <a:off x="907085" y="1700074"/>
            <a:ext cx="4480939" cy="676274"/>
            <a:chOff x="907085" y="2036564"/>
            <a:chExt cx="4480939" cy="676274"/>
          </a:xfrm>
        </p:grpSpPr>
        <p:sp>
          <p:nvSpPr>
            <p:cNvPr id="40" name="TextBox 39"/>
            <p:cNvSpPr txBox="1"/>
            <p:nvPr/>
          </p:nvSpPr>
          <p:spPr>
            <a:xfrm>
              <a:off x="907085" y="2164843"/>
              <a:ext cx="78171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fdEpoch</a:t>
              </a:r>
              <a:endParaRPr lang="en-US" sz="1400" dirty="0" smtClean="0"/>
            </a:p>
          </p:txBody>
        </p:sp>
        <p:sp>
          <p:nvSpPr>
            <p:cNvPr id="41" name="TextBox 40"/>
            <p:cNvSpPr txBox="1"/>
            <p:nvPr/>
          </p:nvSpPr>
          <p:spPr>
            <a:xfrm>
              <a:off x="4681488" y="2150972"/>
              <a:ext cx="70653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dEpoch</a:t>
              </a:r>
              <a:endParaRPr lang="en-US" sz="1400" dirty="0" smtClean="0"/>
            </a:p>
          </p:txBody>
        </p:sp>
        <p:sp>
          <p:nvSpPr>
            <p:cNvPr id="42" name="Rectangle 17"/>
            <p:cNvSpPr>
              <a:spLocks noChangeArrowheads="1"/>
            </p:cNvSpPr>
            <p:nvPr/>
          </p:nvSpPr>
          <p:spPr bwMode="auto">
            <a:xfrm rot="16200000">
              <a:off x="2644775" y="2208013"/>
              <a:ext cx="676274" cy="33337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100" dirty="0" err="1"/>
                <a:t>d</a:t>
              </a:r>
              <a:r>
                <a:rPr lang="en-US" sz="1100" dirty="0" err="1" smtClean="0"/>
                <a:t>Recirect</a:t>
              </a:r>
              <a:endParaRPr lang="en-US" sz="1100" dirty="0"/>
            </a:p>
          </p:txBody>
        </p:sp>
      </p:grpSp>
      <p:sp>
        <p:nvSpPr>
          <p:cNvPr id="43" name="Line 8"/>
          <p:cNvSpPr>
            <a:spLocks noChangeShapeType="1"/>
          </p:cNvSpPr>
          <p:nvPr/>
        </p:nvSpPr>
        <p:spPr bwMode="auto">
          <a:xfrm rot="16200000">
            <a:off x="8172291" y="3313770"/>
            <a:ext cx="0" cy="358455"/>
          </a:xfrm>
          <a:prstGeom prst="line">
            <a:avLst/>
          </a:prstGeom>
          <a:noFill/>
          <a:ln w="12700">
            <a:solidFill>
              <a:schemeClr val="tx1"/>
            </a:solidFill>
            <a:round/>
            <a:headEnd/>
            <a:tailEnd type="triangle" w="lg" len="lg"/>
          </a:ln>
        </p:spPr>
        <p:txBody>
          <a:bodyPr/>
          <a:lstStyle/>
          <a:p>
            <a:endParaRPr lang="en-US"/>
          </a:p>
        </p:txBody>
      </p:sp>
      <p:sp>
        <p:nvSpPr>
          <p:cNvPr id="44" name="TextBox 43"/>
          <p:cNvSpPr txBox="1"/>
          <p:nvPr/>
        </p:nvSpPr>
        <p:spPr>
          <a:xfrm flipH="1">
            <a:off x="8351519" y="3245407"/>
            <a:ext cx="594971" cy="400110"/>
          </a:xfrm>
          <a:prstGeom prst="rect">
            <a:avLst/>
          </a:prstGeom>
          <a:noFill/>
        </p:spPr>
        <p:txBody>
          <a:bodyPr wrap="square" rtlCol="0">
            <a:spAutoFit/>
          </a:bodyPr>
          <a:lstStyle/>
          <a:p>
            <a:r>
              <a:rPr lang="en-US" dirty="0" smtClean="0"/>
              <a:t>...</a:t>
            </a:r>
            <a:endParaRPr lang="en-US" dirty="0"/>
          </a:p>
        </p:txBody>
      </p:sp>
      <p:sp>
        <p:nvSpPr>
          <p:cNvPr id="45" name="Freeform 44"/>
          <p:cNvSpPr/>
          <p:nvPr/>
        </p:nvSpPr>
        <p:spPr>
          <a:xfrm>
            <a:off x="669851" y="2955851"/>
            <a:ext cx="404037" cy="574158"/>
          </a:xfrm>
          <a:custGeom>
            <a:avLst/>
            <a:gdLst>
              <a:gd name="connsiteX0" fmla="*/ 0 w 404037"/>
              <a:gd name="connsiteY0" fmla="*/ 0 h 574158"/>
              <a:gd name="connsiteX1" fmla="*/ 0 w 404037"/>
              <a:gd name="connsiteY1" fmla="*/ 563526 h 574158"/>
              <a:gd name="connsiteX2" fmla="*/ 404037 w 404037"/>
              <a:gd name="connsiteY2" fmla="*/ 574158 h 574158"/>
              <a:gd name="connsiteX3" fmla="*/ 404037 w 404037"/>
              <a:gd name="connsiteY3" fmla="*/ 574158 h 574158"/>
            </a:gdLst>
            <a:ahLst/>
            <a:cxnLst>
              <a:cxn ang="0">
                <a:pos x="connsiteX0" y="connsiteY0"/>
              </a:cxn>
              <a:cxn ang="0">
                <a:pos x="connsiteX1" y="connsiteY1"/>
              </a:cxn>
              <a:cxn ang="0">
                <a:pos x="connsiteX2" y="connsiteY2"/>
              </a:cxn>
              <a:cxn ang="0">
                <a:pos x="connsiteX3" y="connsiteY3"/>
              </a:cxn>
            </a:cxnLst>
            <a:rect l="l" t="t" r="r" b="b"/>
            <a:pathLst>
              <a:path w="404037" h="574158">
                <a:moveTo>
                  <a:pt x="0" y="0"/>
                </a:moveTo>
                <a:lnTo>
                  <a:pt x="0" y="563526"/>
                </a:lnTo>
                <a:lnTo>
                  <a:pt x="404037" y="574158"/>
                </a:lnTo>
                <a:lnTo>
                  <a:pt x="404037" y="574158"/>
                </a:lnTo>
              </a:path>
            </a:pathLst>
          </a:custGeom>
          <a:noFill/>
          <a:ln w="12700">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8" name="Date Placeholder 47"/>
          <p:cNvSpPr>
            <a:spLocks noGrp="1"/>
          </p:cNvSpPr>
          <p:nvPr>
            <p:ph type="dt" sz="half" idx="10"/>
          </p:nvPr>
        </p:nvSpPr>
        <p:spPr/>
        <p:txBody>
          <a:bodyPr/>
          <a:lstStyle/>
          <a:p>
            <a:pPr>
              <a:defRPr/>
            </a:pPr>
            <a:r>
              <a:rPr lang="en-US" smtClean="0"/>
              <a:t>October 23, 2013</a:t>
            </a:r>
            <a:endParaRPr lang="en-US" dirty="0"/>
          </a:p>
        </p:txBody>
      </p:sp>
      <p:sp>
        <p:nvSpPr>
          <p:cNvPr id="49" name="Footer Placeholder 48"/>
          <p:cNvSpPr>
            <a:spLocks noGrp="1"/>
          </p:cNvSpPr>
          <p:nvPr>
            <p:ph type="ftr" sz="quarter" idx="12"/>
          </p:nvPr>
        </p:nvSpPr>
        <p:spPr/>
        <p:txBody>
          <a:bodyPr/>
          <a:lstStyle/>
          <a:p>
            <a:pPr>
              <a:defRPr/>
            </a:pPr>
            <a:r>
              <a:rPr lang="en-US" smtClean="0"/>
              <a:t>http://csg.csail.mit.edu/6.S195</a:t>
            </a:r>
            <a:endParaRPr lang="en-US" dirty="0"/>
          </a:p>
        </p:txBody>
      </p:sp>
      <p:sp>
        <p:nvSpPr>
          <p:cNvPr id="50" name="Slide Number Placeholder 49"/>
          <p:cNvSpPr>
            <a:spLocks noGrp="1"/>
          </p:cNvSpPr>
          <p:nvPr>
            <p:ph type="sldNum" sz="quarter" idx="11"/>
          </p:nvPr>
        </p:nvSpPr>
        <p:spPr/>
        <p:txBody>
          <a:bodyPr/>
          <a:lstStyle/>
          <a:p>
            <a:pPr>
              <a:defRPr/>
            </a:pPr>
            <a:r>
              <a:rPr lang="en-US" smtClean="0"/>
              <a:t>L15-</a:t>
            </a:r>
            <a:fld id="{BE49CFAA-92BB-45AE-A2AC-2CF4188AC6C8}" type="slidenum">
              <a:rPr lang="en-US" smtClean="0"/>
              <a:pPr>
                <a:defRPr/>
              </a:pPr>
              <a:t>11</a:t>
            </a:fld>
            <a:endParaRPr lang="en-US" dirty="0"/>
          </a:p>
        </p:txBody>
      </p:sp>
    </p:spTree>
    <p:extLst>
      <p:ext uri="{BB962C8B-B14F-4D97-AF65-F5344CB8AC3E}">
        <p14:creationId xmlns:p14="http://schemas.microsoft.com/office/powerpoint/2010/main" val="221690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95" y="304800"/>
            <a:ext cx="8314661" cy="1143000"/>
          </a:xfrm>
        </p:spPr>
        <p:txBody>
          <a:bodyPr/>
          <a:lstStyle/>
          <a:p>
            <a:r>
              <a:rPr lang="en-US" sz="3600" dirty="0"/>
              <a:t>N-Stage </a:t>
            </a:r>
            <a:r>
              <a:rPr lang="en-US" sz="3600" dirty="0" smtClean="0"/>
              <a:t>pipeline: Two predictors</a:t>
            </a:r>
            <a:br>
              <a:rPr lang="en-US" sz="3600" dirty="0" smtClean="0"/>
            </a:br>
            <a:r>
              <a:rPr lang="en-US" sz="3600" dirty="0" smtClean="0"/>
              <a:t>Redirection logic</a:t>
            </a:r>
            <a:endParaRPr lang="en-US" sz="3600" dirty="0"/>
          </a:p>
        </p:txBody>
      </p:sp>
      <p:grpSp>
        <p:nvGrpSpPr>
          <p:cNvPr id="8" name="Group 7"/>
          <p:cNvGrpSpPr/>
          <p:nvPr/>
        </p:nvGrpSpPr>
        <p:grpSpPr>
          <a:xfrm>
            <a:off x="5057776" y="2800410"/>
            <a:ext cx="2935287" cy="1198563"/>
            <a:chOff x="4610101" y="3136900"/>
            <a:chExt cx="2935287" cy="1198563"/>
          </a:xfrm>
        </p:grpSpPr>
        <p:sp>
          <p:nvSpPr>
            <p:cNvPr id="9"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t>Execute</a:t>
              </a:r>
            </a:p>
          </p:txBody>
        </p:sp>
        <p:sp>
          <p:nvSpPr>
            <p:cNvPr id="10"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1"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d2e</a:t>
              </a:r>
              <a:endParaRPr lang="en-US" sz="1600" dirty="0"/>
            </a:p>
          </p:txBody>
        </p:sp>
        <p:sp>
          <p:nvSpPr>
            <p:cNvPr id="12" name="Line 8"/>
            <p:cNvSpPr>
              <a:spLocks noChangeShapeType="1"/>
            </p:cNvSpPr>
            <p:nvPr/>
          </p:nvSpPr>
          <p:spPr bwMode="auto">
            <a:xfrm rot="16200000">
              <a:off x="6984206" y="3296444"/>
              <a:ext cx="320675" cy="1588"/>
            </a:xfrm>
            <a:prstGeom prst="line">
              <a:avLst/>
            </a:prstGeom>
            <a:noFill/>
            <a:ln w="12700">
              <a:solidFill>
                <a:schemeClr val="tx1"/>
              </a:solidFill>
              <a:round/>
              <a:headEnd/>
              <a:tailEnd type="triangle" w="lg" len="lg"/>
            </a:ln>
          </p:spPr>
          <p:txBody>
            <a:bodyPr/>
            <a:lstStyle/>
            <a:p>
              <a:endParaRPr lang="en-US"/>
            </a:p>
          </p:txBody>
        </p:sp>
        <p:sp>
          <p:nvSpPr>
            <p:cNvPr id="13" name="Line 8"/>
            <p:cNvSpPr>
              <a:spLocks noChangeShapeType="1"/>
            </p:cNvSpPr>
            <p:nvPr/>
          </p:nvSpPr>
          <p:spPr bwMode="auto">
            <a:xfrm rot="16200000">
              <a:off x="4450557" y="3305969"/>
              <a:ext cx="320675" cy="1588"/>
            </a:xfrm>
            <a:prstGeom prst="line">
              <a:avLst/>
            </a:prstGeom>
            <a:noFill/>
            <a:ln w="12700">
              <a:solidFill>
                <a:schemeClr val="tx1"/>
              </a:solidFill>
              <a:round/>
              <a:headEnd/>
              <a:tailEnd type="triangle" w="lg" len="lg"/>
            </a:ln>
          </p:spPr>
          <p:txBody>
            <a:bodyPr/>
            <a:lstStyle/>
            <a:p>
              <a:endParaRPr lang="en-US"/>
            </a:p>
          </p:txBody>
        </p:sp>
      </p:grpSp>
      <p:grpSp>
        <p:nvGrpSpPr>
          <p:cNvPr id="14" name="Group 13"/>
          <p:cNvGrpSpPr/>
          <p:nvPr/>
        </p:nvGrpSpPr>
        <p:grpSpPr>
          <a:xfrm>
            <a:off x="3571875" y="3065523"/>
            <a:ext cx="2525713" cy="933450"/>
            <a:chOff x="5638800" y="3402013"/>
            <a:chExt cx="2525713" cy="933450"/>
          </a:xfrm>
        </p:grpSpPr>
        <p:sp>
          <p:nvSpPr>
            <p:cNvPr id="15"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Decode</a:t>
              </a:r>
              <a:endParaRPr lang="en-US" sz="1600" dirty="0"/>
            </a:p>
          </p:txBody>
        </p:sp>
        <p:sp>
          <p:nvSpPr>
            <p:cNvPr id="16"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7"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f2d</a:t>
              </a:r>
              <a:endParaRPr lang="en-US" sz="1600" dirty="0"/>
            </a:p>
          </p:txBody>
        </p:sp>
        <p:sp>
          <p:nvSpPr>
            <p:cNvPr id="18"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19" name="Group 18"/>
          <p:cNvGrpSpPr/>
          <p:nvPr/>
        </p:nvGrpSpPr>
        <p:grpSpPr>
          <a:xfrm>
            <a:off x="1076325" y="3065523"/>
            <a:ext cx="2525713" cy="933450"/>
            <a:chOff x="5638800" y="3402013"/>
            <a:chExt cx="2525713" cy="933450"/>
          </a:xfrm>
        </p:grpSpPr>
        <p:sp>
          <p:nvSpPr>
            <p:cNvPr id="20"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Fetch</a:t>
              </a:r>
              <a:endParaRPr lang="en-US" sz="1600" dirty="0"/>
            </a:p>
          </p:txBody>
        </p:sp>
        <p:sp>
          <p:nvSpPr>
            <p:cNvPr id="21"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22"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PC</a:t>
              </a:r>
              <a:endParaRPr lang="en-US" sz="1600" dirty="0"/>
            </a:p>
          </p:txBody>
        </p:sp>
        <p:sp>
          <p:nvSpPr>
            <p:cNvPr id="23"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24" name="Group 23"/>
          <p:cNvGrpSpPr/>
          <p:nvPr/>
        </p:nvGrpSpPr>
        <p:grpSpPr>
          <a:xfrm>
            <a:off x="7038975" y="2149535"/>
            <a:ext cx="1266825" cy="742950"/>
            <a:chOff x="6610350" y="2514600"/>
            <a:chExt cx="1266825" cy="742950"/>
          </a:xfrm>
        </p:grpSpPr>
        <p:sp>
          <p:nvSpPr>
            <p:cNvPr id="25" name="Explosion 2 24"/>
            <p:cNvSpPr/>
            <p:nvPr/>
          </p:nvSpPr>
          <p:spPr bwMode="auto">
            <a:xfrm>
              <a:off x="6610350" y="2514600"/>
              <a:ext cx="1266825" cy="742950"/>
            </a:xfrm>
            <a:prstGeom prst="irregularSeal2">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TextBox 25"/>
            <p:cNvSpPr txBox="1"/>
            <p:nvPr/>
          </p:nvSpPr>
          <p:spPr>
            <a:xfrm>
              <a:off x="6858000" y="2638425"/>
              <a:ext cx="691215" cy="523220"/>
            </a:xfrm>
            <a:prstGeom prst="rect">
              <a:avLst/>
            </a:prstGeom>
            <a:noFill/>
          </p:spPr>
          <p:txBody>
            <a:bodyPr wrap="none" rtlCol="0">
              <a:spAutoFit/>
            </a:bodyPr>
            <a:lstStyle/>
            <a:p>
              <a:pPr algn="ctr"/>
              <a:r>
                <a:rPr lang="en-US" sz="1400" dirty="0" smtClean="0"/>
                <a:t>miss </a:t>
              </a:r>
            </a:p>
            <a:p>
              <a:pPr algn="ctr"/>
              <a:r>
                <a:rPr lang="en-US" sz="1400" dirty="0" err="1" smtClean="0"/>
                <a:t>pred</a:t>
              </a:r>
              <a:r>
                <a:rPr lang="en-US" sz="1400" dirty="0" smtClean="0"/>
                <a:t>?</a:t>
              </a:r>
              <a:endParaRPr lang="en-US" sz="1400" dirty="0"/>
            </a:p>
          </p:txBody>
        </p:sp>
      </p:grpSp>
      <p:grpSp>
        <p:nvGrpSpPr>
          <p:cNvPr id="27" name="Group 26"/>
          <p:cNvGrpSpPr/>
          <p:nvPr/>
        </p:nvGrpSpPr>
        <p:grpSpPr>
          <a:xfrm>
            <a:off x="4495800" y="2187635"/>
            <a:ext cx="1266825" cy="742950"/>
            <a:chOff x="6610350" y="2514600"/>
            <a:chExt cx="1266825" cy="742950"/>
          </a:xfrm>
        </p:grpSpPr>
        <p:sp>
          <p:nvSpPr>
            <p:cNvPr id="28" name="Explosion 2 27"/>
            <p:cNvSpPr/>
            <p:nvPr/>
          </p:nvSpPr>
          <p:spPr bwMode="auto">
            <a:xfrm>
              <a:off x="6610350" y="2514600"/>
              <a:ext cx="1266825" cy="742950"/>
            </a:xfrm>
            <a:prstGeom prst="irregularSeal2">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TextBox 28"/>
            <p:cNvSpPr txBox="1"/>
            <p:nvPr/>
          </p:nvSpPr>
          <p:spPr>
            <a:xfrm>
              <a:off x="6858000" y="2638425"/>
              <a:ext cx="691215" cy="523220"/>
            </a:xfrm>
            <a:prstGeom prst="rect">
              <a:avLst/>
            </a:prstGeom>
            <a:noFill/>
          </p:spPr>
          <p:txBody>
            <a:bodyPr wrap="none" rtlCol="0">
              <a:spAutoFit/>
            </a:bodyPr>
            <a:lstStyle/>
            <a:p>
              <a:pPr algn="ctr"/>
              <a:r>
                <a:rPr lang="en-US" sz="1400" dirty="0" smtClean="0"/>
                <a:t>miss </a:t>
              </a:r>
            </a:p>
            <a:p>
              <a:pPr algn="ctr"/>
              <a:r>
                <a:rPr lang="en-US" sz="1400" dirty="0" err="1" smtClean="0"/>
                <a:t>pred</a:t>
              </a:r>
              <a:r>
                <a:rPr lang="en-US" sz="1400" dirty="0" smtClean="0"/>
                <a:t>?</a:t>
              </a:r>
              <a:endParaRPr lang="en-US" sz="1400" dirty="0"/>
            </a:p>
          </p:txBody>
        </p:sp>
      </p:grpSp>
      <p:sp>
        <p:nvSpPr>
          <p:cNvPr id="30" name="Freeform 29"/>
          <p:cNvSpPr/>
          <p:nvPr/>
        </p:nvSpPr>
        <p:spPr bwMode="auto">
          <a:xfrm>
            <a:off x="1704975" y="1939984"/>
            <a:ext cx="3362325" cy="314325"/>
          </a:xfrm>
          <a:custGeom>
            <a:avLst/>
            <a:gdLst>
              <a:gd name="connsiteX0" fmla="*/ 3362325 w 3362325"/>
              <a:gd name="connsiteY0" fmla="*/ 419100 h 419100"/>
              <a:gd name="connsiteX1" fmla="*/ 3362325 w 3362325"/>
              <a:gd name="connsiteY1" fmla="*/ 0 h 419100"/>
              <a:gd name="connsiteX2" fmla="*/ 0 w 3362325"/>
              <a:gd name="connsiteY2" fmla="*/ 0 h 419100"/>
            </a:gdLst>
            <a:ahLst/>
            <a:cxnLst>
              <a:cxn ang="0">
                <a:pos x="connsiteX0" y="connsiteY0"/>
              </a:cxn>
              <a:cxn ang="0">
                <a:pos x="connsiteX1" y="connsiteY1"/>
              </a:cxn>
              <a:cxn ang="0">
                <a:pos x="connsiteX2" y="connsiteY2"/>
              </a:cxn>
            </a:cxnLst>
            <a:rect l="l" t="t" r="r" b="b"/>
            <a:pathLst>
              <a:path w="3362325" h="419100">
                <a:moveTo>
                  <a:pt x="3362325" y="419100"/>
                </a:moveTo>
                <a:lnTo>
                  <a:pt x="3362325"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1" name="Freeform 30"/>
          <p:cNvSpPr/>
          <p:nvPr/>
        </p:nvSpPr>
        <p:spPr bwMode="auto">
          <a:xfrm>
            <a:off x="1714500" y="1635185"/>
            <a:ext cx="5895975" cy="590550"/>
          </a:xfrm>
          <a:custGeom>
            <a:avLst/>
            <a:gdLst>
              <a:gd name="connsiteX0" fmla="*/ 3362325 w 3362325"/>
              <a:gd name="connsiteY0" fmla="*/ 419100 h 419100"/>
              <a:gd name="connsiteX1" fmla="*/ 3362325 w 3362325"/>
              <a:gd name="connsiteY1" fmla="*/ 0 h 419100"/>
              <a:gd name="connsiteX2" fmla="*/ 0 w 3362325"/>
              <a:gd name="connsiteY2" fmla="*/ 0 h 419100"/>
            </a:gdLst>
            <a:ahLst/>
            <a:cxnLst>
              <a:cxn ang="0">
                <a:pos x="connsiteX0" y="connsiteY0"/>
              </a:cxn>
              <a:cxn ang="0">
                <a:pos x="connsiteX1" y="connsiteY1"/>
              </a:cxn>
              <a:cxn ang="0">
                <a:pos x="connsiteX2" y="connsiteY2"/>
              </a:cxn>
            </a:cxnLst>
            <a:rect l="l" t="t" r="r" b="b"/>
            <a:pathLst>
              <a:path w="3362325" h="419100">
                <a:moveTo>
                  <a:pt x="3362325" y="419100"/>
                </a:moveTo>
                <a:lnTo>
                  <a:pt x="3362325"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4" name="TextBox 33"/>
          <p:cNvSpPr txBox="1"/>
          <p:nvPr/>
        </p:nvSpPr>
        <p:spPr>
          <a:xfrm>
            <a:off x="5445497" y="1820538"/>
            <a:ext cx="833232"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deEpoch</a:t>
            </a:r>
            <a:endParaRPr lang="en-US" sz="1400" dirty="0" smtClean="0"/>
          </a:p>
        </p:txBody>
      </p:sp>
      <p:grpSp>
        <p:nvGrpSpPr>
          <p:cNvPr id="35" name="Group 34"/>
          <p:cNvGrpSpPr/>
          <p:nvPr/>
        </p:nvGrpSpPr>
        <p:grpSpPr>
          <a:xfrm>
            <a:off x="910238" y="1100570"/>
            <a:ext cx="7034454" cy="779445"/>
            <a:chOff x="910238" y="1393170"/>
            <a:chExt cx="7034454" cy="779445"/>
          </a:xfrm>
        </p:grpSpPr>
        <p:sp>
          <p:nvSpPr>
            <p:cNvPr id="36" name="TextBox 35"/>
            <p:cNvSpPr txBox="1"/>
            <p:nvPr/>
          </p:nvSpPr>
          <p:spPr>
            <a:xfrm>
              <a:off x="7238156" y="1896390"/>
              <a:ext cx="70653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eEpoch</a:t>
              </a:r>
              <a:endParaRPr lang="en-US" sz="1400" dirty="0" smtClean="0"/>
            </a:p>
          </p:txBody>
        </p:sp>
        <p:sp>
          <p:nvSpPr>
            <p:cNvPr id="37" name="TextBox 36"/>
            <p:cNvSpPr txBox="1"/>
            <p:nvPr/>
          </p:nvSpPr>
          <p:spPr>
            <a:xfrm>
              <a:off x="910238" y="1833562"/>
              <a:ext cx="78171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feEpoch</a:t>
              </a:r>
              <a:endParaRPr lang="en-US" sz="1400" dirty="0" smtClean="0"/>
            </a:p>
          </p:txBody>
        </p:sp>
        <p:sp>
          <p:nvSpPr>
            <p:cNvPr id="38" name="Rectangle 17"/>
            <p:cNvSpPr>
              <a:spLocks noChangeArrowheads="1"/>
            </p:cNvSpPr>
            <p:nvPr/>
          </p:nvSpPr>
          <p:spPr bwMode="auto">
            <a:xfrm rot="16200000">
              <a:off x="4973640" y="1564619"/>
              <a:ext cx="676274" cy="33337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100" dirty="0" err="1" smtClean="0"/>
                <a:t>eRecirect</a:t>
              </a:r>
              <a:endParaRPr lang="en-US" sz="1100" dirty="0"/>
            </a:p>
          </p:txBody>
        </p:sp>
      </p:grpSp>
      <p:grpSp>
        <p:nvGrpSpPr>
          <p:cNvPr id="39" name="Group 38"/>
          <p:cNvGrpSpPr/>
          <p:nvPr/>
        </p:nvGrpSpPr>
        <p:grpSpPr>
          <a:xfrm>
            <a:off x="907085" y="1700074"/>
            <a:ext cx="4480939" cy="676274"/>
            <a:chOff x="907085" y="2036564"/>
            <a:chExt cx="4480939" cy="676274"/>
          </a:xfrm>
        </p:grpSpPr>
        <p:sp>
          <p:nvSpPr>
            <p:cNvPr id="40" name="TextBox 39"/>
            <p:cNvSpPr txBox="1"/>
            <p:nvPr/>
          </p:nvSpPr>
          <p:spPr>
            <a:xfrm>
              <a:off x="907085" y="2164843"/>
              <a:ext cx="78171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fdEpoch</a:t>
              </a:r>
              <a:endParaRPr lang="en-US" sz="1400" dirty="0" smtClean="0"/>
            </a:p>
          </p:txBody>
        </p:sp>
        <p:sp>
          <p:nvSpPr>
            <p:cNvPr id="41" name="TextBox 40"/>
            <p:cNvSpPr txBox="1"/>
            <p:nvPr/>
          </p:nvSpPr>
          <p:spPr>
            <a:xfrm>
              <a:off x="4681488" y="2150972"/>
              <a:ext cx="70653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dEpoch</a:t>
              </a:r>
              <a:endParaRPr lang="en-US" sz="1400" dirty="0" smtClean="0"/>
            </a:p>
          </p:txBody>
        </p:sp>
        <p:sp>
          <p:nvSpPr>
            <p:cNvPr id="42" name="Rectangle 17"/>
            <p:cNvSpPr>
              <a:spLocks noChangeArrowheads="1"/>
            </p:cNvSpPr>
            <p:nvPr/>
          </p:nvSpPr>
          <p:spPr bwMode="auto">
            <a:xfrm rot="16200000">
              <a:off x="2644775" y="2208013"/>
              <a:ext cx="676274" cy="33337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100" dirty="0" err="1"/>
                <a:t>d</a:t>
              </a:r>
              <a:r>
                <a:rPr lang="en-US" sz="1100" dirty="0" err="1" smtClean="0"/>
                <a:t>Recirect</a:t>
              </a:r>
              <a:endParaRPr lang="en-US" sz="1100" dirty="0"/>
            </a:p>
          </p:txBody>
        </p:sp>
      </p:grpSp>
      <p:sp>
        <p:nvSpPr>
          <p:cNvPr id="43" name="Line 8"/>
          <p:cNvSpPr>
            <a:spLocks noChangeShapeType="1"/>
          </p:cNvSpPr>
          <p:nvPr/>
        </p:nvSpPr>
        <p:spPr bwMode="auto">
          <a:xfrm rot="16200000">
            <a:off x="8172291" y="3313770"/>
            <a:ext cx="0" cy="358455"/>
          </a:xfrm>
          <a:prstGeom prst="line">
            <a:avLst/>
          </a:prstGeom>
          <a:noFill/>
          <a:ln w="12700">
            <a:solidFill>
              <a:schemeClr val="tx1"/>
            </a:solidFill>
            <a:round/>
            <a:headEnd/>
            <a:tailEnd type="triangle" w="lg" len="lg"/>
          </a:ln>
        </p:spPr>
        <p:txBody>
          <a:bodyPr/>
          <a:lstStyle/>
          <a:p>
            <a:endParaRPr lang="en-US"/>
          </a:p>
        </p:txBody>
      </p:sp>
      <p:sp>
        <p:nvSpPr>
          <p:cNvPr id="44" name="TextBox 43"/>
          <p:cNvSpPr txBox="1"/>
          <p:nvPr/>
        </p:nvSpPr>
        <p:spPr>
          <a:xfrm flipH="1">
            <a:off x="8351519" y="3245407"/>
            <a:ext cx="594971" cy="400110"/>
          </a:xfrm>
          <a:prstGeom prst="rect">
            <a:avLst/>
          </a:prstGeom>
          <a:noFill/>
        </p:spPr>
        <p:txBody>
          <a:bodyPr wrap="square" rtlCol="0">
            <a:spAutoFit/>
          </a:bodyPr>
          <a:lstStyle/>
          <a:p>
            <a:r>
              <a:rPr lang="en-US" dirty="0" smtClean="0"/>
              <a:t>...</a:t>
            </a:r>
            <a:endParaRPr lang="en-US" dirty="0"/>
          </a:p>
        </p:txBody>
      </p:sp>
      <p:sp>
        <p:nvSpPr>
          <p:cNvPr id="7" name="Freeform 6"/>
          <p:cNvSpPr/>
          <p:nvPr/>
        </p:nvSpPr>
        <p:spPr>
          <a:xfrm>
            <a:off x="669851" y="2955851"/>
            <a:ext cx="404037" cy="574158"/>
          </a:xfrm>
          <a:custGeom>
            <a:avLst/>
            <a:gdLst>
              <a:gd name="connsiteX0" fmla="*/ 0 w 404037"/>
              <a:gd name="connsiteY0" fmla="*/ 0 h 574158"/>
              <a:gd name="connsiteX1" fmla="*/ 0 w 404037"/>
              <a:gd name="connsiteY1" fmla="*/ 563526 h 574158"/>
              <a:gd name="connsiteX2" fmla="*/ 404037 w 404037"/>
              <a:gd name="connsiteY2" fmla="*/ 574158 h 574158"/>
              <a:gd name="connsiteX3" fmla="*/ 404037 w 404037"/>
              <a:gd name="connsiteY3" fmla="*/ 574158 h 574158"/>
            </a:gdLst>
            <a:ahLst/>
            <a:cxnLst>
              <a:cxn ang="0">
                <a:pos x="connsiteX0" y="connsiteY0"/>
              </a:cxn>
              <a:cxn ang="0">
                <a:pos x="connsiteX1" y="connsiteY1"/>
              </a:cxn>
              <a:cxn ang="0">
                <a:pos x="connsiteX2" y="connsiteY2"/>
              </a:cxn>
              <a:cxn ang="0">
                <a:pos x="connsiteX3" y="connsiteY3"/>
              </a:cxn>
            </a:cxnLst>
            <a:rect l="l" t="t" r="r" b="b"/>
            <a:pathLst>
              <a:path w="404037" h="574158">
                <a:moveTo>
                  <a:pt x="0" y="0"/>
                </a:moveTo>
                <a:lnTo>
                  <a:pt x="0" y="563526"/>
                </a:lnTo>
                <a:lnTo>
                  <a:pt x="404037" y="574158"/>
                </a:lnTo>
                <a:lnTo>
                  <a:pt x="404037" y="574158"/>
                </a:lnTo>
              </a:path>
            </a:pathLst>
          </a:custGeom>
          <a:noFill/>
          <a:ln w="12700">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6" name="Content Placeholder 2"/>
          <p:cNvSpPr txBox="1">
            <a:spLocks/>
          </p:cNvSpPr>
          <p:nvPr/>
        </p:nvSpPr>
        <p:spPr bwMode="auto">
          <a:xfrm>
            <a:off x="579991" y="3951288"/>
            <a:ext cx="8564009"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a:spcBef>
                <a:spcPts val="0"/>
              </a:spcBef>
            </a:pPr>
            <a:r>
              <a:rPr lang="en-US" sz="1800" dirty="0"/>
              <a:t>At execute: </a:t>
            </a:r>
          </a:p>
          <a:p>
            <a:pPr lvl="1">
              <a:spcBef>
                <a:spcPts val="0"/>
              </a:spcBef>
            </a:pPr>
            <a:r>
              <a:rPr lang="en-US" sz="1400" dirty="0"/>
              <a:t>if </a:t>
            </a:r>
            <a:r>
              <a:rPr lang="en-US" sz="1400" dirty="0" smtClean="0"/>
              <a:t>(</a:t>
            </a:r>
            <a:r>
              <a:rPr lang="en-US" sz="1400" dirty="0" err="1" smtClean="0"/>
              <a:t>ieEp</a:t>
            </a:r>
            <a:r>
              <a:rPr lang="en-US" sz="1400" dirty="0" smtClean="0"/>
              <a:t>!=</a:t>
            </a:r>
            <a:r>
              <a:rPr lang="en-US" sz="1400" dirty="0" err="1" smtClean="0"/>
              <a:t>eEp</a:t>
            </a:r>
            <a:r>
              <a:rPr lang="en-US" sz="1400" dirty="0" smtClean="0"/>
              <a:t>) then </a:t>
            </a:r>
            <a:r>
              <a:rPr lang="en-US" sz="1400" dirty="0"/>
              <a:t>drop the instruction</a:t>
            </a:r>
          </a:p>
          <a:p>
            <a:pPr lvl="1">
              <a:spcBef>
                <a:spcPts val="0"/>
              </a:spcBef>
            </a:pPr>
            <a:r>
              <a:rPr lang="en-US" sz="1400" dirty="0"/>
              <a:t>if no-drop &amp; </a:t>
            </a:r>
            <a:r>
              <a:rPr lang="en-US" sz="1400" dirty="0" err="1"/>
              <a:t>mispred</a:t>
            </a:r>
            <a:r>
              <a:rPr lang="en-US" sz="1400" dirty="0"/>
              <a:t> then change </a:t>
            </a:r>
            <a:r>
              <a:rPr lang="en-US" sz="1400" dirty="0" err="1" smtClean="0"/>
              <a:t>eEp</a:t>
            </a:r>
            <a:r>
              <a:rPr lang="en-US" sz="1400" dirty="0" smtClean="0"/>
              <a:t>; </a:t>
            </a:r>
            <a:r>
              <a:rPr lang="en-US" sz="1400" dirty="0"/>
              <a:t>send &lt;</a:t>
            </a:r>
            <a:r>
              <a:rPr lang="en-US" sz="1400" dirty="0" smtClean="0"/>
              <a:t>correct next </a:t>
            </a:r>
            <a:r>
              <a:rPr lang="en-US" sz="1400" dirty="0"/>
              <a:t>pc, </a:t>
            </a:r>
            <a:r>
              <a:rPr lang="en-US" sz="1400" dirty="0" smtClean="0"/>
              <a:t>new </a:t>
            </a:r>
            <a:r>
              <a:rPr lang="en-US" sz="1400" dirty="0" err="1" smtClean="0"/>
              <a:t>eEp</a:t>
            </a:r>
            <a:r>
              <a:rPr lang="en-US" sz="1400" dirty="0" smtClean="0"/>
              <a:t>, …&gt; </a:t>
            </a:r>
            <a:r>
              <a:rPr lang="en-US" sz="1400" dirty="0"/>
              <a:t>to fetch</a:t>
            </a:r>
          </a:p>
          <a:p>
            <a:pPr>
              <a:spcBef>
                <a:spcPts val="0"/>
              </a:spcBef>
            </a:pPr>
            <a:r>
              <a:rPr lang="en-US" sz="1800" dirty="0"/>
              <a:t>At fetch: </a:t>
            </a:r>
          </a:p>
          <a:p>
            <a:pPr lvl="1">
              <a:spcBef>
                <a:spcPts val="0"/>
              </a:spcBef>
            </a:pPr>
            <a:r>
              <a:rPr lang="en-US" sz="1400" dirty="0" err="1"/>
              <a:t>msg</a:t>
            </a:r>
            <a:r>
              <a:rPr lang="en-US" sz="1400" dirty="0"/>
              <a:t> from execute: </a:t>
            </a:r>
            <a:r>
              <a:rPr lang="en-US" sz="1400" dirty="0" smtClean="0">
                <a:solidFill>
                  <a:srgbClr val="FF0000"/>
                </a:solidFill>
              </a:rPr>
              <a:t>if (</a:t>
            </a:r>
            <a:r>
              <a:rPr lang="en-US" sz="1400" dirty="0" err="1" smtClean="0">
                <a:solidFill>
                  <a:srgbClr val="FF0000"/>
                </a:solidFill>
              </a:rPr>
              <a:t>mispredict</a:t>
            </a:r>
            <a:r>
              <a:rPr lang="en-US" sz="1400" dirty="0" smtClean="0">
                <a:solidFill>
                  <a:srgbClr val="FF0000"/>
                </a:solidFill>
              </a:rPr>
              <a:t>) </a:t>
            </a:r>
            <a:r>
              <a:rPr lang="en-US" sz="1400" dirty="0" smtClean="0"/>
              <a:t>set </a:t>
            </a:r>
            <a:r>
              <a:rPr lang="en-US" sz="1400" dirty="0"/>
              <a:t>pc, </a:t>
            </a:r>
            <a:r>
              <a:rPr lang="en-US" sz="1400" dirty="0" smtClean="0"/>
              <a:t>change </a:t>
            </a:r>
            <a:r>
              <a:rPr lang="en-US" sz="1400" dirty="0" err="1" smtClean="0"/>
              <a:t>feEp</a:t>
            </a:r>
            <a:r>
              <a:rPr lang="en-US" sz="1400" dirty="0" smtClean="0"/>
              <a:t> </a:t>
            </a:r>
          </a:p>
          <a:p>
            <a:pPr lvl="1">
              <a:spcBef>
                <a:spcPts val="0"/>
              </a:spcBef>
            </a:pPr>
            <a:r>
              <a:rPr lang="en-US" sz="1400" dirty="0" err="1" smtClean="0">
                <a:solidFill>
                  <a:srgbClr val="FF0000"/>
                </a:solidFill>
              </a:rPr>
              <a:t>msg</a:t>
            </a:r>
            <a:r>
              <a:rPr lang="en-US" sz="1400" dirty="0" smtClean="0">
                <a:solidFill>
                  <a:srgbClr val="FF0000"/>
                </a:solidFill>
              </a:rPr>
              <a:t> </a:t>
            </a:r>
            <a:r>
              <a:rPr lang="en-US" sz="1400" dirty="0">
                <a:solidFill>
                  <a:srgbClr val="FF0000"/>
                </a:solidFill>
              </a:rPr>
              <a:t>from decode: if </a:t>
            </a:r>
            <a:r>
              <a:rPr lang="en-US" sz="1400" dirty="0" smtClean="0">
                <a:solidFill>
                  <a:srgbClr val="FF0000"/>
                </a:solidFill>
              </a:rPr>
              <a:t>(</a:t>
            </a:r>
            <a:r>
              <a:rPr lang="en-US" sz="1400" dirty="0" err="1" smtClean="0">
                <a:solidFill>
                  <a:srgbClr val="FF0000"/>
                </a:solidFill>
              </a:rPr>
              <a:t>ideEp</a:t>
            </a:r>
            <a:r>
              <a:rPr lang="en-US" sz="1400" dirty="0" smtClean="0">
                <a:solidFill>
                  <a:srgbClr val="FF0000"/>
                </a:solidFill>
              </a:rPr>
              <a:t>=</a:t>
            </a:r>
            <a:r>
              <a:rPr lang="en-US" sz="1400" dirty="0" err="1" smtClean="0">
                <a:solidFill>
                  <a:srgbClr val="FF0000"/>
                </a:solidFill>
              </a:rPr>
              <a:t>feEp</a:t>
            </a:r>
            <a:r>
              <a:rPr lang="en-US" sz="1400" dirty="0" smtClean="0">
                <a:solidFill>
                  <a:srgbClr val="FF0000"/>
                </a:solidFill>
              </a:rPr>
              <a:t>)then </a:t>
            </a:r>
            <a:r>
              <a:rPr lang="en-US" sz="1400" dirty="0">
                <a:solidFill>
                  <a:srgbClr val="FF0000"/>
                </a:solidFill>
              </a:rPr>
              <a:t>set pc, </a:t>
            </a:r>
            <a:r>
              <a:rPr lang="en-US" sz="1400" dirty="0" smtClean="0">
                <a:solidFill>
                  <a:srgbClr val="FF0000"/>
                </a:solidFill>
              </a:rPr>
              <a:t>change </a:t>
            </a:r>
            <a:r>
              <a:rPr lang="en-US" sz="1400" dirty="0" err="1" smtClean="0">
                <a:solidFill>
                  <a:srgbClr val="FF0000"/>
                </a:solidFill>
              </a:rPr>
              <a:t>fdEp</a:t>
            </a:r>
            <a:r>
              <a:rPr lang="en-US" sz="1400" dirty="0" smtClean="0">
                <a:solidFill>
                  <a:srgbClr val="FF0000"/>
                </a:solidFill>
              </a:rPr>
              <a:t> </a:t>
            </a:r>
            <a:endParaRPr lang="en-US" sz="1800" dirty="0"/>
          </a:p>
          <a:p>
            <a:pPr>
              <a:spcBef>
                <a:spcPts val="0"/>
              </a:spcBef>
            </a:pPr>
            <a:r>
              <a:rPr lang="en-US" sz="1800" dirty="0" smtClean="0"/>
              <a:t>At decode: </a:t>
            </a:r>
          </a:p>
          <a:p>
            <a:pPr lvl="1">
              <a:spcBef>
                <a:spcPts val="0"/>
              </a:spcBef>
            </a:pPr>
            <a:r>
              <a:rPr lang="en-US" sz="1400" dirty="0" smtClean="0"/>
              <a:t>if (</a:t>
            </a:r>
            <a:r>
              <a:rPr lang="en-US" sz="1400" dirty="0" err="1" smtClean="0"/>
              <a:t>ieEp</a:t>
            </a:r>
            <a:r>
              <a:rPr lang="en-US" sz="1400" dirty="0" smtClean="0"/>
              <a:t>!=</a:t>
            </a:r>
            <a:r>
              <a:rPr lang="en-US" sz="1400" dirty="0" err="1" smtClean="0"/>
              <a:t>deEp</a:t>
            </a:r>
            <a:r>
              <a:rPr lang="en-US" sz="1400" dirty="0" smtClean="0"/>
              <a:t>) then </a:t>
            </a:r>
            <a:r>
              <a:rPr lang="en-US" sz="1400" dirty="0" err="1" smtClean="0"/>
              <a:t>deEp</a:t>
            </a:r>
            <a:r>
              <a:rPr lang="en-US" sz="1400" dirty="0" smtClean="0"/>
              <a:t> &lt;= </a:t>
            </a:r>
            <a:r>
              <a:rPr lang="en-US" sz="1400" dirty="0" err="1" smtClean="0"/>
              <a:t>ieEp</a:t>
            </a:r>
            <a:r>
              <a:rPr lang="en-US" sz="1400" dirty="0" smtClean="0"/>
              <a:t> and</a:t>
            </a:r>
            <a:r>
              <a:rPr lang="en-US" sz="1400" i="1" dirty="0" smtClean="0"/>
              <a:t> </a:t>
            </a:r>
            <a:r>
              <a:rPr lang="en-US" sz="1400" dirty="0" err="1" smtClean="0"/>
              <a:t>dEp</a:t>
            </a:r>
            <a:r>
              <a:rPr lang="en-US" sz="1400" dirty="0" smtClean="0"/>
              <a:t> = </a:t>
            </a:r>
            <a:r>
              <a:rPr lang="en-US" sz="1400" dirty="0" err="1" smtClean="0"/>
              <a:t>idEp</a:t>
            </a:r>
            <a:endParaRPr lang="en-US" sz="1400" dirty="0" smtClean="0"/>
          </a:p>
          <a:p>
            <a:pPr marL="457200" lvl="1" indent="0">
              <a:spcBef>
                <a:spcPts val="0"/>
              </a:spcBef>
              <a:buFont typeface="Wingdings" pitchFamily="2" charset="2"/>
              <a:buNone/>
            </a:pPr>
            <a:r>
              <a:rPr lang="en-US" sz="1400" dirty="0" smtClean="0"/>
              <a:t>    else if (</a:t>
            </a:r>
            <a:r>
              <a:rPr lang="en-US" sz="1400" dirty="0" err="1" smtClean="0"/>
              <a:t>idEp</a:t>
            </a:r>
            <a:r>
              <a:rPr lang="en-US" sz="1400" dirty="0" smtClean="0"/>
              <a:t>!=</a:t>
            </a:r>
            <a:r>
              <a:rPr lang="en-US" sz="1400" dirty="0" err="1" smtClean="0"/>
              <a:t>dEp</a:t>
            </a:r>
            <a:r>
              <a:rPr lang="en-US" sz="1400" dirty="0" smtClean="0"/>
              <a:t>) then drop the instruction</a:t>
            </a:r>
          </a:p>
          <a:p>
            <a:pPr lvl="1">
              <a:spcBef>
                <a:spcPts val="0"/>
              </a:spcBef>
            </a:pPr>
            <a:r>
              <a:rPr lang="en-US" sz="1400" dirty="0" smtClean="0"/>
              <a:t>for non dropped instructions </a:t>
            </a:r>
          </a:p>
          <a:p>
            <a:pPr marL="457200" lvl="1" indent="0">
              <a:spcBef>
                <a:spcPts val="0"/>
              </a:spcBef>
              <a:buFont typeface="Wingdings" pitchFamily="2" charset="2"/>
              <a:buNone/>
            </a:pPr>
            <a:r>
              <a:rPr lang="en-US" sz="1400" dirty="0" smtClean="0"/>
              <a:t>    if (</a:t>
            </a:r>
            <a:r>
              <a:rPr lang="en-US" sz="1400" dirty="0" err="1" smtClean="0"/>
              <a:t>ppc</a:t>
            </a:r>
            <a:r>
              <a:rPr lang="en-US" sz="1400" dirty="0" smtClean="0"/>
              <a:t> != </a:t>
            </a:r>
            <a:r>
              <a:rPr lang="en-US" sz="1400" dirty="0" err="1" smtClean="0"/>
              <a:t>Dpred</a:t>
            </a:r>
            <a:r>
              <a:rPr lang="en-US" sz="1400" dirty="0" smtClean="0"/>
              <a:t>(pc)) then change </a:t>
            </a:r>
            <a:r>
              <a:rPr lang="en-US" sz="1400" dirty="0" err="1" smtClean="0"/>
              <a:t>dEp</a:t>
            </a:r>
            <a:r>
              <a:rPr lang="en-US" sz="1400" dirty="0" smtClean="0"/>
              <a:t>, </a:t>
            </a:r>
            <a:r>
              <a:rPr lang="en-US" sz="1400" dirty="0" smtClean="0">
                <a:solidFill>
                  <a:srgbClr val="FF0000"/>
                </a:solidFill>
              </a:rPr>
              <a:t>send &lt;</a:t>
            </a:r>
            <a:r>
              <a:rPr lang="en-US" sz="1400" dirty="0" err="1" smtClean="0">
                <a:solidFill>
                  <a:srgbClr val="FF0000"/>
                </a:solidFill>
              </a:rPr>
              <a:t>Dpred</a:t>
            </a:r>
            <a:r>
              <a:rPr lang="en-US" sz="1400" dirty="0" smtClean="0">
                <a:solidFill>
                  <a:srgbClr val="FF0000"/>
                </a:solidFill>
              </a:rPr>
              <a:t>(pc), new </a:t>
            </a:r>
            <a:r>
              <a:rPr lang="en-US" sz="1400" dirty="0" err="1" smtClean="0">
                <a:solidFill>
                  <a:srgbClr val="FF0000"/>
                </a:solidFill>
              </a:rPr>
              <a:t>dEp</a:t>
            </a:r>
            <a:r>
              <a:rPr lang="en-US" sz="1400" dirty="0" smtClean="0">
                <a:solidFill>
                  <a:srgbClr val="FF0000"/>
                </a:solidFill>
              </a:rPr>
              <a:t>, </a:t>
            </a:r>
            <a:r>
              <a:rPr lang="en-US" sz="1400" dirty="0" err="1" smtClean="0">
                <a:solidFill>
                  <a:srgbClr val="FF0000"/>
                </a:solidFill>
              </a:rPr>
              <a:t>deEp</a:t>
            </a:r>
            <a:r>
              <a:rPr lang="en-US" sz="1400" dirty="0" smtClean="0">
                <a:solidFill>
                  <a:srgbClr val="FF0000"/>
                </a:solidFill>
              </a:rPr>
              <a:t>&gt;</a:t>
            </a:r>
            <a:r>
              <a:rPr lang="en-US" sz="1400" i="1" dirty="0" smtClean="0"/>
              <a:t>  </a:t>
            </a:r>
            <a:r>
              <a:rPr lang="en-US" sz="1400" dirty="0" smtClean="0"/>
              <a:t>to Fetch</a:t>
            </a:r>
          </a:p>
        </p:txBody>
      </p:sp>
      <p:sp>
        <p:nvSpPr>
          <p:cNvPr id="49" name="TextBox 48"/>
          <p:cNvSpPr txBox="1"/>
          <p:nvPr/>
        </p:nvSpPr>
        <p:spPr>
          <a:xfrm>
            <a:off x="5715000" y="2781300"/>
            <a:ext cx="1109406" cy="307777"/>
          </a:xfrm>
          <a:prstGeom prst="rect">
            <a:avLst/>
          </a:prstGeom>
          <a:noFill/>
        </p:spPr>
        <p:txBody>
          <a:bodyPr wrap="none" rtlCol="0">
            <a:spAutoFit/>
          </a:bodyPr>
          <a:lstStyle/>
          <a:p>
            <a:r>
              <a:rPr lang="en-US" sz="1400" dirty="0" smtClean="0"/>
              <a:t>{..., </a:t>
            </a:r>
            <a:r>
              <a:rPr lang="en-US" sz="1400" dirty="0" err="1" smtClean="0">
                <a:solidFill>
                  <a:srgbClr val="FF0000"/>
                </a:solidFill>
              </a:rPr>
              <a:t>ieEp</a:t>
            </a:r>
            <a:r>
              <a:rPr lang="en-US" sz="1400" dirty="0" smtClean="0"/>
              <a:t>}</a:t>
            </a:r>
            <a:endParaRPr lang="en-US" sz="1400" dirty="0"/>
          </a:p>
        </p:txBody>
      </p:sp>
      <p:sp>
        <p:nvSpPr>
          <p:cNvPr id="51" name="TextBox 50"/>
          <p:cNvSpPr txBox="1"/>
          <p:nvPr/>
        </p:nvSpPr>
        <p:spPr>
          <a:xfrm>
            <a:off x="2668929" y="2720294"/>
            <a:ext cx="2088007" cy="307777"/>
          </a:xfrm>
          <a:prstGeom prst="rect">
            <a:avLst/>
          </a:prstGeom>
          <a:noFill/>
        </p:spPr>
        <p:txBody>
          <a:bodyPr wrap="none" rtlCol="0">
            <a:spAutoFit/>
          </a:bodyPr>
          <a:lstStyle/>
          <a:p>
            <a:r>
              <a:rPr lang="en-US" sz="1400" dirty="0" smtClean="0"/>
              <a:t>{pc, </a:t>
            </a:r>
            <a:r>
              <a:rPr lang="en-US" sz="1400" dirty="0" err="1" smtClean="0"/>
              <a:t>ppc</a:t>
            </a:r>
            <a:r>
              <a:rPr lang="en-US" sz="1400" dirty="0" smtClean="0"/>
              <a:t>, </a:t>
            </a:r>
            <a:r>
              <a:rPr lang="en-US" sz="1400" dirty="0" err="1" smtClean="0">
                <a:solidFill>
                  <a:srgbClr val="FF0000"/>
                </a:solidFill>
              </a:rPr>
              <a:t>ieEp</a:t>
            </a:r>
            <a:r>
              <a:rPr lang="en-US" sz="1400" dirty="0" smtClean="0">
                <a:solidFill>
                  <a:srgbClr val="FF0000"/>
                </a:solidFill>
              </a:rPr>
              <a:t>, </a:t>
            </a:r>
            <a:r>
              <a:rPr lang="en-US" sz="1400" dirty="0" err="1" smtClean="0">
                <a:solidFill>
                  <a:srgbClr val="FF0000"/>
                </a:solidFill>
              </a:rPr>
              <a:t>idEp</a:t>
            </a:r>
            <a:r>
              <a:rPr lang="en-US" sz="1400" dirty="0" smtClean="0"/>
              <a:t>}</a:t>
            </a:r>
            <a:endParaRPr lang="en-US" sz="1400" dirty="0"/>
          </a:p>
        </p:txBody>
      </p:sp>
      <p:sp>
        <p:nvSpPr>
          <p:cNvPr id="52" name="TextBox 51"/>
          <p:cNvSpPr txBox="1"/>
          <p:nvPr/>
        </p:nvSpPr>
        <p:spPr>
          <a:xfrm>
            <a:off x="5497331" y="1079700"/>
            <a:ext cx="1900377" cy="523220"/>
          </a:xfrm>
          <a:prstGeom prst="rect">
            <a:avLst/>
          </a:prstGeom>
          <a:noFill/>
        </p:spPr>
        <p:txBody>
          <a:bodyPr wrap="square" rtlCol="0">
            <a:spAutoFit/>
          </a:bodyPr>
          <a:lstStyle/>
          <a:p>
            <a:r>
              <a:rPr lang="en-US" sz="1400" dirty="0">
                <a:solidFill>
                  <a:srgbClr val="FF0000"/>
                </a:solidFill>
              </a:rPr>
              <a:t>{</a:t>
            </a:r>
            <a:r>
              <a:rPr lang="en-US" sz="1400" dirty="0" smtClean="0">
                <a:solidFill>
                  <a:srgbClr val="FF0000"/>
                </a:solidFill>
              </a:rPr>
              <a:t>pc, </a:t>
            </a:r>
            <a:r>
              <a:rPr lang="en-US" sz="1400" dirty="0" err="1" smtClean="0">
                <a:solidFill>
                  <a:srgbClr val="FF0000"/>
                </a:solidFill>
              </a:rPr>
              <a:t>newPc</a:t>
            </a:r>
            <a:r>
              <a:rPr lang="en-US" sz="1400" dirty="0" smtClean="0">
                <a:solidFill>
                  <a:srgbClr val="FF0000"/>
                </a:solidFill>
              </a:rPr>
              <a:t>, taken </a:t>
            </a:r>
            <a:r>
              <a:rPr lang="en-US" sz="1400" dirty="0" err="1" smtClean="0">
                <a:solidFill>
                  <a:srgbClr val="FF0000"/>
                </a:solidFill>
              </a:rPr>
              <a:t>mispredict</a:t>
            </a:r>
            <a:r>
              <a:rPr lang="en-US" sz="1400" dirty="0" smtClean="0">
                <a:solidFill>
                  <a:srgbClr val="FF0000"/>
                </a:solidFill>
              </a:rPr>
              <a:t>, ...}</a:t>
            </a:r>
            <a:endParaRPr lang="en-US" sz="1400" dirty="0">
              <a:solidFill>
                <a:srgbClr val="FF0000"/>
              </a:solidFill>
            </a:endParaRPr>
          </a:p>
        </p:txBody>
      </p:sp>
      <p:sp>
        <p:nvSpPr>
          <p:cNvPr id="53" name="TextBox 52"/>
          <p:cNvSpPr txBox="1"/>
          <p:nvPr/>
        </p:nvSpPr>
        <p:spPr>
          <a:xfrm>
            <a:off x="3155646" y="1887928"/>
            <a:ext cx="1587804" cy="523220"/>
          </a:xfrm>
          <a:prstGeom prst="rect">
            <a:avLst/>
          </a:prstGeom>
          <a:noFill/>
        </p:spPr>
        <p:txBody>
          <a:bodyPr wrap="square" rtlCol="0">
            <a:spAutoFit/>
          </a:bodyPr>
          <a:lstStyle/>
          <a:p>
            <a:r>
              <a:rPr lang="en-US" sz="1400" dirty="0">
                <a:solidFill>
                  <a:srgbClr val="FF0000"/>
                </a:solidFill>
              </a:rPr>
              <a:t>{</a:t>
            </a:r>
            <a:r>
              <a:rPr lang="en-US" sz="1400" dirty="0" smtClean="0">
                <a:solidFill>
                  <a:srgbClr val="FF0000"/>
                </a:solidFill>
              </a:rPr>
              <a:t>pc, </a:t>
            </a:r>
            <a:r>
              <a:rPr lang="en-US" sz="1400" dirty="0" err="1" smtClean="0">
                <a:solidFill>
                  <a:srgbClr val="FF0000"/>
                </a:solidFill>
              </a:rPr>
              <a:t>newPc</a:t>
            </a:r>
            <a:r>
              <a:rPr lang="en-US" sz="1400" dirty="0" smtClean="0">
                <a:solidFill>
                  <a:srgbClr val="FF0000"/>
                </a:solidFill>
              </a:rPr>
              <a:t>, </a:t>
            </a:r>
            <a:r>
              <a:rPr lang="en-US" sz="1400" dirty="0" err="1" smtClean="0">
                <a:solidFill>
                  <a:srgbClr val="FF0000"/>
                </a:solidFill>
              </a:rPr>
              <a:t>idEp</a:t>
            </a:r>
            <a:r>
              <a:rPr lang="en-US" sz="1400" dirty="0" smtClean="0">
                <a:solidFill>
                  <a:srgbClr val="FF0000"/>
                </a:solidFill>
              </a:rPr>
              <a:t>, </a:t>
            </a:r>
            <a:r>
              <a:rPr lang="en-US" sz="1400" dirty="0" err="1" smtClean="0">
                <a:solidFill>
                  <a:srgbClr val="FF0000"/>
                </a:solidFill>
              </a:rPr>
              <a:t>ideEp</a:t>
            </a:r>
            <a:r>
              <a:rPr lang="en-US" sz="1400" dirty="0" smtClean="0">
                <a:solidFill>
                  <a:srgbClr val="FF0000"/>
                </a:solidFill>
              </a:rPr>
              <a:t>...}</a:t>
            </a:r>
            <a:endParaRPr lang="en-US" sz="1400" dirty="0">
              <a:solidFill>
                <a:srgbClr val="FF0000"/>
              </a:solidFill>
            </a:endParaRPr>
          </a:p>
        </p:txBody>
      </p:sp>
      <p:grpSp>
        <p:nvGrpSpPr>
          <p:cNvPr id="50" name="Group 49"/>
          <p:cNvGrpSpPr/>
          <p:nvPr/>
        </p:nvGrpSpPr>
        <p:grpSpPr>
          <a:xfrm>
            <a:off x="6278729" y="4817994"/>
            <a:ext cx="2899099" cy="830997"/>
            <a:chOff x="6314354" y="4722994"/>
            <a:chExt cx="2899099" cy="830997"/>
          </a:xfrm>
        </p:grpSpPr>
        <p:sp>
          <p:nvSpPr>
            <p:cNvPr id="45" name="TextBox 44"/>
            <p:cNvSpPr txBox="1"/>
            <p:nvPr/>
          </p:nvSpPr>
          <p:spPr>
            <a:xfrm>
              <a:off x="6691176" y="4722994"/>
              <a:ext cx="2522277" cy="830997"/>
            </a:xfrm>
            <a:prstGeom prst="rect">
              <a:avLst/>
            </a:prstGeom>
            <a:noFill/>
          </p:spPr>
          <p:txBody>
            <a:bodyPr wrap="square" rtlCol="0">
              <a:spAutoFit/>
            </a:bodyPr>
            <a:lstStyle/>
            <a:p>
              <a:r>
                <a:rPr lang="en-US" sz="1600" dirty="0" smtClean="0">
                  <a:latin typeface="Comic Sans MS" pitchFamily="66" charset="0"/>
                </a:rPr>
                <a:t>make sure that the </a:t>
              </a:r>
              <a:r>
                <a:rPr lang="en-US" sz="1600" dirty="0" err="1" smtClean="0">
                  <a:latin typeface="Comic Sans MS" pitchFamily="66" charset="0"/>
                </a:rPr>
                <a:t>msg</a:t>
              </a:r>
              <a:r>
                <a:rPr lang="en-US" sz="1600" dirty="0" smtClean="0">
                  <a:latin typeface="Comic Sans MS" pitchFamily="66" charset="0"/>
                </a:rPr>
                <a:t> from Decode is not from a wrong path instruction</a:t>
              </a:r>
              <a:endParaRPr lang="en-US" sz="1600" dirty="0">
                <a:latin typeface="Comic Sans MS" pitchFamily="66" charset="0"/>
              </a:endParaRPr>
            </a:p>
          </p:txBody>
        </p:sp>
        <p:cxnSp>
          <p:nvCxnSpPr>
            <p:cNvPr id="48" name="Straight Arrow Connector 47"/>
            <p:cNvCxnSpPr/>
            <p:nvPr/>
          </p:nvCxnSpPr>
          <p:spPr bwMode="auto">
            <a:xfrm flipH="1">
              <a:off x="6314354" y="4922874"/>
              <a:ext cx="424323" cy="215618"/>
            </a:xfrm>
            <a:prstGeom prst="straightConnector1">
              <a:avLst/>
            </a:prstGeom>
            <a:noFill/>
            <a:ln w="9525" cap="flat" cmpd="sng" algn="ctr">
              <a:solidFill>
                <a:srgbClr val="FF0000"/>
              </a:solidFill>
              <a:prstDash val="solid"/>
              <a:round/>
              <a:headEnd type="none" w="med" len="med"/>
              <a:tailEnd type="triangle" w="med" len="med"/>
            </a:ln>
            <a:effectLst/>
          </p:spPr>
        </p:cxnSp>
      </p:grpSp>
      <p:grpSp>
        <p:nvGrpSpPr>
          <p:cNvPr id="54" name="Group 53"/>
          <p:cNvGrpSpPr/>
          <p:nvPr/>
        </p:nvGrpSpPr>
        <p:grpSpPr>
          <a:xfrm>
            <a:off x="6086475" y="5574560"/>
            <a:ext cx="3057526" cy="830997"/>
            <a:chOff x="6430020" y="4648563"/>
            <a:chExt cx="2571594" cy="830997"/>
          </a:xfrm>
        </p:grpSpPr>
        <p:sp>
          <p:nvSpPr>
            <p:cNvPr id="55" name="TextBox 54"/>
            <p:cNvSpPr txBox="1"/>
            <p:nvPr/>
          </p:nvSpPr>
          <p:spPr>
            <a:xfrm>
              <a:off x="6738677" y="4648563"/>
              <a:ext cx="2262937" cy="830997"/>
            </a:xfrm>
            <a:prstGeom prst="rect">
              <a:avLst/>
            </a:prstGeom>
            <a:noFill/>
          </p:spPr>
          <p:txBody>
            <a:bodyPr wrap="square" rtlCol="0">
              <a:spAutoFit/>
            </a:bodyPr>
            <a:lstStyle/>
            <a:p>
              <a:r>
                <a:rPr lang="en-US" sz="1600" dirty="0" smtClean="0">
                  <a:latin typeface="Comic Sans MS" pitchFamily="66" charset="0"/>
                </a:rPr>
                <a:t>if incoming </a:t>
              </a:r>
              <a:r>
                <a:rPr lang="en-US" sz="1600" dirty="0" err="1" smtClean="0">
                  <a:latin typeface="Comic Sans MS" pitchFamily="66" charset="0"/>
                </a:rPr>
                <a:t>eEp</a:t>
              </a:r>
              <a:r>
                <a:rPr lang="en-US" sz="1600" dirty="0" smtClean="0">
                  <a:latin typeface="Comic Sans MS" pitchFamily="66" charset="0"/>
                </a:rPr>
                <a:t> does not match </a:t>
              </a:r>
              <a:r>
                <a:rPr lang="en-US" sz="1600" dirty="0" err="1" smtClean="0">
                  <a:latin typeface="Comic Sans MS" pitchFamily="66" charset="0"/>
                </a:rPr>
                <a:t>deEp</a:t>
              </a:r>
              <a:r>
                <a:rPr lang="en-US" sz="1600" dirty="0" smtClean="0">
                  <a:latin typeface="Comic Sans MS" pitchFamily="66" charset="0"/>
                </a:rPr>
                <a:t> then Execute has redirected the pc</a:t>
              </a:r>
              <a:endParaRPr lang="en-US" sz="1600" dirty="0">
                <a:latin typeface="Comic Sans MS" pitchFamily="66" charset="0"/>
              </a:endParaRPr>
            </a:p>
          </p:txBody>
        </p:sp>
        <p:cxnSp>
          <p:nvCxnSpPr>
            <p:cNvPr id="56" name="Straight Arrow Connector 55"/>
            <p:cNvCxnSpPr/>
            <p:nvPr/>
          </p:nvCxnSpPr>
          <p:spPr bwMode="auto">
            <a:xfrm flipH="1">
              <a:off x="6430020" y="4782261"/>
              <a:ext cx="303665" cy="101375"/>
            </a:xfrm>
            <a:prstGeom prst="straightConnector1">
              <a:avLst/>
            </a:prstGeom>
            <a:noFill/>
            <a:ln w="9525" cap="flat" cmpd="sng" algn="ctr">
              <a:solidFill>
                <a:srgbClr val="FF0000"/>
              </a:solidFill>
              <a:prstDash val="solid"/>
              <a:round/>
              <a:headEnd type="none" w="med" len="med"/>
              <a:tailEnd type="triangle" w="med" len="med"/>
            </a:ln>
            <a:effectLst/>
          </p:spPr>
        </p:cxnSp>
      </p:grpSp>
      <p:sp>
        <p:nvSpPr>
          <p:cNvPr id="47" name="Date Placeholder 46"/>
          <p:cNvSpPr>
            <a:spLocks noGrp="1"/>
          </p:cNvSpPr>
          <p:nvPr>
            <p:ph type="dt" sz="half" idx="10"/>
          </p:nvPr>
        </p:nvSpPr>
        <p:spPr/>
        <p:txBody>
          <a:bodyPr/>
          <a:lstStyle/>
          <a:p>
            <a:pPr>
              <a:defRPr/>
            </a:pPr>
            <a:r>
              <a:rPr lang="en-US" smtClean="0"/>
              <a:t>October 23, 2013</a:t>
            </a:r>
            <a:endParaRPr lang="en-US" dirty="0"/>
          </a:p>
        </p:txBody>
      </p:sp>
      <p:sp>
        <p:nvSpPr>
          <p:cNvPr id="57" name="Footer Placeholder 56"/>
          <p:cNvSpPr>
            <a:spLocks noGrp="1"/>
          </p:cNvSpPr>
          <p:nvPr>
            <p:ph type="ftr" sz="quarter" idx="12"/>
          </p:nvPr>
        </p:nvSpPr>
        <p:spPr/>
        <p:txBody>
          <a:bodyPr/>
          <a:lstStyle/>
          <a:p>
            <a:pPr>
              <a:defRPr/>
            </a:pPr>
            <a:r>
              <a:rPr lang="en-US" smtClean="0"/>
              <a:t>http://csg.csail.mit.edu/6.S195</a:t>
            </a:r>
            <a:endParaRPr lang="en-US" dirty="0"/>
          </a:p>
        </p:txBody>
      </p:sp>
      <p:sp>
        <p:nvSpPr>
          <p:cNvPr id="58" name="Slide Number Placeholder 57"/>
          <p:cNvSpPr>
            <a:spLocks noGrp="1"/>
          </p:cNvSpPr>
          <p:nvPr>
            <p:ph type="sldNum" sz="quarter" idx="11"/>
          </p:nvPr>
        </p:nvSpPr>
        <p:spPr/>
        <p:txBody>
          <a:bodyPr/>
          <a:lstStyle/>
          <a:p>
            <a:pPr>
              <a:defRPr/>
            </a:pPr>
            <a:r>
              <a:rPr lang="en-US" smtClean="0"/>
              <a:t>L15-</a:t>
            </a:r>
            <a:fld id="{BE49CFAA-92BB-45AE-A2AC-2CF4188AC6C8}" type="slidenum">
              <a:rPr lang="en-US" smtClean="0"/>
              <a:pPr>
                <a:defRPr/>
              </a:pPr>
              <a:t>12</a:t>
            </a:fld>
            <a:endParaRPr lang="en-US" dirty="0"/>
          </a:p>
        </p:txBody>
      </p:sp>
    </p:spTree>
    <p:extLst>
      <p:ext uri="{BB962C8B-B14F-4D97-AF65-F5344CB8AC3E}">
        <p14:creationId xmlns:p14="http://schemas.microsoft.com/office/powerpoint/2010/main" val="127975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subTnLst>
                                    <p:set>
                                      <p:cBhvr override="childStyle">
                                        <p:cTn dur="1" fill="hold" display="0" masterRel="nextClick" afterEffect="1"/>
                                        <p:tgtEl>
                                          <p:spTgt spid="5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subTnLst>
                                    <p:set>
                                      <p:cBhvr override="childStyle">
                                        <p:cTn dur="1" fill="hold" display="0" masterRel="nextClick" afterEffect="1"/>
                                        <p:tgtEl>
                                          <p:spTgt spid="54"/>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now some coding ...</a:t>
            </a:r>
            <a:endParaRPr lang="en-US" i="1" dirty="0"/>
          </a:p>
        </p:txBody>
      </p:sp>
      <p:sp>
        <p:nvSpPr>
          <p:cNvPr id="3" name="Subtitle 2"/>
          <p:cNvSpPr>
            <a:spLocks noGrp="1"/>
          </p:cNvSpPr>
          <p:nvPr>
            <p:ph type="subTitle" idx="1"/>
          </p:nvPr>
        </p:nvSpPr>
        <p:spPr>
          <a:xfrm>
            <a:off x="873641" y="3107919"/>
            <a:ext cx="7621773" cy="1752600"/>
          </a:xfrm>
        </p:spPr>
        <p:txBody>
          <a:bodyPr/>
          <a:lstStyle/>
          <a:p>
            <a:pPr marL="457200" indent="-457200">
              <a:buBlip>
                <a:blip r:embed="rId2"/>
              </a:buBlip>
            </a:pPr>
            <a:r>
              <a:rPr lang="en-US" sz="2400" dirty="0" smtClean="0"/>
              <a:t>4-stage pipeline (F, D&amp;R, E&amp;M, W)</a:t>
            </a:r>
          </a:p>
          <a:p>
            <a:pPr marL="457200" indent="-457200">
              <a:buBlip>
                <a:blip r:embed="rId2"/>
              </a:buBlip>
            </a:pPr>
            <a:r>
              <a:rPr lang="en-US" sz="2400" dirty="0" smtClean="0"/>
              <a:t>No predictor training, so messages are sent only for redirection</a:t>
            </a:r>
            <a:endParaRPr lang="en-US" sz="2400" dirty="0"/>
          </a:p>
        </p:txBody>
      </p:sp>
      <p:sp>
        <p:nvSpPr>
          <p:cNvPr id="10" name="Date Placeholder 9"/>
          <p:cNvSpPr>
            <a:spLocks noGrp="1"/>
          </p:cNvSpPr>
          <p:nvPr>
            <p:ph type="dt" sz="quarter"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D79286D4-C110-430A-829F-6E705EAAE94A}" type="slidenum">
              <a:rPr lang="en-US" smtClean="0"/>
              <a:pPr>
                <a:defRPr/>
              </a:pPr>
              <a:t>13</a:t>
            </a:fld>
            <a:endParaRPr lang="en-US" dirty="0"/>
          </a:p>
        </p:txBody>
      </p:sp>
      <p:sp>
        <p:nvSpPr>
          <p:cNvPr id="5" name="TextBox 4"/>
          <p:cNvSpPr txBox="1"/>
          <p:nvPr/>
        </p:nvSpPr>
        <p:spPr>
          <a:xfrm>
            <a:off x="3348841" y="4721805"/>
            <a:ext cx="4714505" cy="707886"/>
          </a:xfrm>
          <a:prstGeom prst="rect">
            <a:avLst/>
          </a:prstGeom>
          <a:noFill/>
        </p:spPr>
        <p:txBody>
          <a:bodyPr wrap="square" rtlCol="0">
            <a:spAutoFit/>
          </a:bodyPr>
          <a:lstStyle/>
          <a:p>
            <a:r>
              <a:rPr lang="en-US" dirty="0" smtClean="0">
                <a:solidFill>
                  <a:srgbClr val="FF0000"/>
                </a:solidFill>
                <a:latin typeface="Comic Sans MS" panose="030F0702030302020204" pitchFamily="66" charset="0"/>
              </a:rPr>
              <a:t>You will explore the effect of predictor training in the lab</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75286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4"/>
          <p:cNvSpPr>
            <a:spLocks noGrp="1" noChangeArrowheads="1"/>
          </p:cNvSpPr>
          <p:nvPr>
            <p:ph type="title" idx="4294967295"/>
          </p:nvPr>
        </p:nvSpPr>
        <p:spPr/>
        <p:txBody>
          <a:bodyPr/>
          <a:lstStyle/>
          <a:p>
            <a:pPr eaLnBrk="1" hangingPunct="1"/>
            <a:r>
              <a:rPr lang="en-US" sz="3600" dirty="0" smtClean="0"/>
              <a:t>4-Stage pipeline with Branch Prediction</a:t>
            </a:r>
          </a:p>
        </p:txBody>
      </p:sp>
      <p:sp>
        <p:nvSpPr>
          <p:cNvPr id="47106" name="Rectangle 3" descr="Rectangle: Click to edit Master text styles&#10;Second level&#10;Third level&#10;Fourth level&#10;Fifth level"/>
          <p:cNvSpPr txBox="1">
            <a:spLocks noChangeArrowheads="1"/>
          </p:cNvSpPr>
          <p:nvPr/>
        </p:nvSpPr>
        <p:spPr bwMode="auto">
          <a:xfrm>
            <a:off x="600075" y="1489075"/>
            <a:ext cx="8118623" cy="4879827"/>
          </a:xfrm>
          <a:prstGeom prst="rect">
            <a:avLst/>
          </a:prstGeom>
          <a:noFill/>
          <a:ln w="9525">
            <a:noFill/>
            <a:miter lim="800000"/>
            <a:headEnd/>
            <a:tailEnd/>
          </a:ln>
        </p:spPr>
        <p:txBody>
          <a:bodyPr/>
          <a:lstStyle/>
          <a:p>
            <a:pPr>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mkProc</a:t>
            </a:r>
            <a:r>
              <a:rPr lang="en-US" sz="1800" dirty="0">
                <a:latin typeface="Courier New" pitchFamily="49" charset="0"/>
                <a:cs typeface="Courier New" pitchFamily="49" charset="0"/>
              </a:rPr>
              <a:t>(Proc);</a:t>
            </a: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Reg</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Addr</a:t>
            </a:r>
            <a:r>
              <a:rPr lang="en-US" sz="1800" dirty="0">
                <a:latin typeface="Courier New" pitchFamily="49" charset="0"/>
                <a:cs typeface="Courier New" pitchFamily="49" charset="0"/>
              </a:rPr>
              <a:t>)        pc &lt;- </a:t>
            </a:r>
            <a:r>
              <a:rPr lang="en-US" sz="1800" dirty="0" err="1">
                <a:latin typeface="Courier New" pitchFamily="49" charset="0"/>
                <a:cs typeface="Courier New" pitchFamily="49" charset="0"/>
              </a:rPr>
              <a:t>mkRegU</a:t>
            </a:r>
            <a:r>
              <a:rPr lang="en-US" sz="1800" dirty="0">
                <a:latin typeface="Courier New" pitchFamily="49" charset="0"/>
                <a:cs typeface="Courier New" pitchFamily="49" charset="0"/>
              </a:rPr>
              <a:t>;</a:t>
            </a: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RFile</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mkBypassRFile</a:t>
            </a:r>
            <a:r>
              <a:rPr lang="en-US" sz="1800" dirty="0">
                <a:latin typeface="Courier New" pitchFamily="49" charset="0"/>
                <a:cs typeface="Courier New" pitchFamily="49" charset="0"/>
              </a:rPr>
              <a:t>;</a:t>
            </a: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IMemory</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iMem</a:t>
            </a:r>
            <a:r>
              <a:rPr lang="en-US" sz="1800" dirty="0">
                <a:latin typeface="Courier New" pitchFamily="49" charset="0"/>
                <a:cs typeface="Courier New" pitchFamily="49" charset="0"/>
              </a:rPr>
              <a:t> &lt;- </a:t>
            </a:r>
            <a:r>
              <a:rPr lang="en-US" sz="1800" dirty="0" err="1" smtClean="0">
                <a:latin typeface="Courier New" pitchFamily="49" charset="0"/>
                <a:cs typeface="Courier New" pitchFamily="49" charset="0"/>
              </a:rPr>
              <a:t>mkIMemory</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DMemory</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dMem</a:t>
            </a:r>
            <a:r>
              <a:rPr lang="en-US" sz="1800" dirty="0">
                <a:latin typeface="Courier New" pitchFamily="49" charset="0"/>
                <a:cs typeface="Courier New" pitchFamily="49" charset="0"/>
              </a:rPr>
              <a:t> &lt;- </a:t>
            </a:r>
            <a:r>
              <a:rPr lang="en-US" sz="1800" dirty="0" err="1" smtClean="0">
                <a:latin typeface="Courier New" pitchFamily="49" charset="0"/>
                <a:cs typeface="Courier New" pitchFamily="49" charset="0"/>
              </a:rPr>
              <a:t>mkDMemory</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smtClean="0">
                <a:latin typeface="Courier New" pitchFamily="49" charset="0"/>
                <a:cs typeface="Courier New" pitchFamily="49" charset="0"/>
              </a:rPr>
              <a:t>#(1, Decode2Execute</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d2e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mkPipelineFifo</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smtClean="0">
                <a:latin typeface="Courier New" pitchFamily="49" charset="0"/>
                <a:cs typeface="Courier New" pitchFamily="49" charset="0"/>
              </a:rPr>
              <a:t>#(1, Exec2Commit)    e2c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mkPipelineFifo</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a:buClr>
                <a:schemeClr val="hlink"/>
              </a:buClr>
              <a:buSzPct val="110000"/>
              <a:buFont typeface="Wingdings" pitchFamily="2" charset="2"/>
              <a:buNone/>
            </a:pPr>
            <a:r>
              <a:rPr lang="en-US" sz="1800" dirty="0">
                <a:latin typeface="Courier New" pitchFamily="49" charset="0"/>
                <a:cs typeface="Courier New" pitchFamily="49" charset="0"/>
              </a:rPr>
              <a:t>  Scoreboard#(2) </a:t>
            </a:r>
            <a:r>
              <a:rPr lang="en-US" sz="1800" dirty="0" err="1">
                <a:latin typeface="Courier New" pitchFamily="49" charset="0"/>
                <a:cs typeface="Courier New" pitchFamily="49" charset="0"/>
              </a:rPr>
              <a:t>sb</a:t>
            </a:r>
            <a:r>
              <a:rPr lang="en-US" sz="1800" dirty="0">
                <a:latin typeface="Courier New" pitchFamily="49" charset="0"/>
                <a:cs typeface="Courier New" pitchFamily="49" charset="0"/>
              </a:rPr>
              <a:t> &lt;- </a:t>
            </a:r>
            <a:r>
              <a:rPr lang="en-US" sz="1800" dirty="0" err="1" smtClean="0">
                <a:latin typeface="Courier New" pitchFamily="49" charset="0"/>
                <a:cs typeface="Courier New" pitchFamily="49" charset="0"/>
              </a:rPr>
              <a:t>mkPipelineScoreboard</a:t>
            </a:r>
            <a:r>
              <a:rPr lang="en-US" sz="1800" dirty="0" smtClean="0">
                <a:latin typeface="Courier New" pitchFamily="49" charset="0"/>
                <a:cs typeface="Courier New" pitchFamily="49" charset="0"/>
              </a:rPr>
              <a:t>;</a:t>
            </a:r>
          </a:p>
          <a:p>
            <a:pPr>
              <a:buClr>
                <a:schemeClr val="hlink"/>
              </a:buClr>
              <a:buSzPct val="110000"/>
            </a:pPr>
            <a:r>
              <a:rPr lang="en-US" sz="1800" dirty="0" smtClean="0">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Reg</a:t>
            </a:r>
            <a:r>
              <a:rPr lang="en-US" sz="1800" dirty="0">
                <a:solidFill>
                  <a:srgbClr val="FF0000"/>
                </a:solidFill>
                <a:latin typeface="Courier New" pitchFamily="49" charset="0"/>
                <a:cs typeface="Courier New" pitchFamily="49" charset="0"/>
              </a:rPr>
              <a:t>#(</a:t>
            </a:r>
            <a:r>
              <a:rPr lang="en-US" sz="1800" dirty="0" err="1">
                <a:solidFill>
                  <a:srgbClr val="FF0000"/>
                </a:solidFill>
                <a:latin typeface="Courier New" pitchFamily="49" charset="0"/>
                <a:cs typeface="Courier New" pitchFamily="49" charset="0"/>
              </a:rPr>
              <a:t>Bool</a:t>
            </a:r>
            <a:r>
              <a:rPr lang="en-US" sz="1800" dirty="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feEp</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&lt;- </a:t>
            </a:r>
            <a:r>
              <a:rPr lang="en-US" sz="1800" dirty="0" err="1">
                <a:solidFill>
                  <a:srgbClr val="FF0000"/>
                </a:solidFill>
                <a:latin typeface="Courier New" pitchFamily="49" charset="0"/>
                <a:cs typeface="Courier New" pitchFamily="49" charset="0"/>
              </a:rPr>
              <a:t>mkReg</a:t>
            </a:r>
            <a:r>
              <a:rPr lang="en-US" sz="1800" dirty="0">
                <a:solidFill>
                  <a:srgbClr val="FF0000"/>
                </a:solidFill>
                <a:latin typeface="Courier New" pitchFamily="49" charset="0"/>
                <a:cs typeface="Courier New" pitchFamily="49" charset="0"/>
              </a:rPr>
              <a:t>(False);</a:t>
            </a:r>
          </a:p>
          <a:p>
            <a:pPr>
              <a:buClr>
                <a:schemeClr val="hlink"/>
              </a:buClr>
              <a:buSzPct val="110000"/>
              <a:buFont typeface="Wingdings" pitchFamily="2" charset="2"/>
              <a:buNone/>
            </a:pPr>
            <a:r>
              <a:rPr lang="en-US" sz="1800" dirty="0" smtClean="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Reg</a:t>
            </a:r>
            <a:r>
              <a:rPr lang="en-US" sz="1800" dirty="0">
                <a:solidFill>
                  <a:srgbClr val="FF0000"/>
                </a:solidFill>
                <a:latin typeface="Courier New" pitchFamily="49" charset="0"/>
                <a:cs typeface="Courier New" pitchFamily="49" charset="0"/>
              </a:rPr>
              <a:t>#(</a:t>
            </a:r>
            <a:r>
              <a:rPr lang="en-US" sz="1800" dirty="0" err="1">
                <a:solidFill>
                  <a:srgbClr val="FF0000"/>
                </a:solidFill>
                <a:latin typeface="Courier New" pitchFamily="49" charset="0"/>
                <a:cs typeface="Courier New" pitchFamily="49" charset="0"/>
              </a:rPr>
              <a:t>Bool</a:t>
            </a:r>
            <a:r>
              <a:rPr lang="en-US" sz="1800" dirty="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fdEp</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&lt;- </a:t>
            </a:r>
            <a:r>
              <a:rPr lang="en-US" sz="1800" dirty="0" err="1">
                <a:solidFill>
                  <a:srgbClr val="FF0000"/>
                </a:solidFill>
                <a:latin typeface="Courier New" pitchFamily="49" charset="0"/>
                <a:cs typeface="Courier New" pitchFamily="49" charset="0"/>
              </a:rPr>
              <a:t>mkReg</a:t>
            </a:r>
            <a:r>
              <a:rPr lang="en-US" sz="1800" dirty="0">
                <a:solidFill>
                  <a:srgbClr val="FF0000"/>
                </a:solidFill>
                <a:latin typeface="Courier New" pitchFamily="49" charset="0"/>
                <a:cs typeface="Courier New" pitchFamily="49" charset="0"/>
              </a:rPr>
              <a:t>(False</a:t>
            </a:r>
            <a:r>
              <a:rPr lang="en-US" sz="1800"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sz="1800" dirty="0" smtClean="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Reg</a:t>
            </a:r>
            <a:r>
              <a:rPr lang="en-US" sz="1800" dirty="0">
                <a:solidFill>
                  <a:srgbClr val="FF0000"/>
                </a:solidFill>
                <a:latin typeface="Courier New" pitchFamily="49" charset="0"/>
                <a:cs typeface="Courier New" pitchFamily="49" charset="0"/>
              </a:rPr>
              <a:t>#(</a:t>
            </a:r>
            <a:r>
              <a:rPr lang="en-US" sz="1800" dirty="0" err="1">
                <a:solidFill>
                  <a:srgbClr val="FF0000"/>
                </a:solidFill>
                <a:latin typeface="Courier New" pitchFamily="49" charset="0"/>
                <a:cs typeface="Courier New" pitchFamily="49" charset="0"/>
              </a:rPr>
              <a:t>Bool</a:t>
            </a:r>
            <a:r>
              <a:rPr lang="en-US" sz="1800" dirty="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d</a:t>
            </a:r>
            <a:r>
              <a:rPr lang="en-US" sz="1800" dirty="0" err="1" smtClean="0">
                <a:solidFill>
                  <a:srgbClr val="FF0000"/>
                </a:solidFill>
                <a:latin typeface="Courier New" pitchFamily="49" charset="0"/>
                <a:cs typeface="Courier New" pitchFamily="49" charset="0"/>
              </a:rPr>
              <a:t>Ep</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&lt;- </a:t>
            </a:r>
            <a:r>
              <a:rPr lang="en-US" sz="1800" dirty="0" err="1">
                <a:solidFill>
                  <a:srgbClr val="FF0000"/>
                </a:solidFill>
                <a:latin typeface="Courier New" pitchFamily="49" charset="0"/>
                <a:cs typeface="Courier New" pitchFamily="49" charset="0"/>
              </a:rPr>
              <a:t>mkReg</a:t>
            </a:r>
            <a:r>
              <a:rPr lang="en-US" sz="1800" dirty="0">
                <a:solidFill>
                  <a:srgbClr val="FF0000"/>
                </a:solidFill>
                <a:latin typeface="Courier New" pitchFamily="49" charset="0"/>
                <a:cs typeface="Courier New" pitchFamily="49" charset="0"/>
              </a:rPr>
              <a:t>(False</a:t>
            </a:r>
            <a:r>
              <a:rPr lang="en-US" sz="1800"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sz="1800" dirty="0" smtClean="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Reg</a:t>
            </a:r>
            <a:r>
              <a:rPr lang="en-US" sz="1800" dirty="0">
                <a:solidFill>
                  <a:srgbClr val="FF0000"/>
                </a:solidFill>
                <a:latin typeface="Courier New" pitchFamily="49" charset="0"/>
                <a:cs typeface="Courier New" pitchFamily="49" charset="0"/>
              </a:rPr>
              <a:t>#(</a:t>
            </a:r>
            <a:r>
              <a:rPr lang="en-US" sz="1800" dirty="0" err="1">
                <a:solidFill>
                  <a:srgbClr val="FF0000"/>
                </a:solidFill>
                <a:latin typeface="Courier New" pitchFamily="49" charset="0"/>
                <a:cs typeface="Courier New" pitchFamily="49" charset="0"/>
              </a:rPr>
              <a:t>Bool</a:t>
            </a:r>
            <a:r>
              <a:rPr lang="en-US" sz="1800" dirty="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deEp</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&lt;- </a:t>
            </a:r>
            <a:r>
              <a:rPr lang="en-US" sz="1800" dirty="0" err="1">
                <a:solidFill>
                  <a:srgbClr val="FF0000"/>
                </a:solidFill>
                <a:latin typeface="Courier New" pitchFamily="49" charset="0"/>
                <a:cs typeface="Courier New" pitchFamily="49" charset="0"/>
              </a:rPr>
              <a:t>mkReg</a:t>
            </a:r>
            <a:r>
              <a:rPr lang="en-US" sz="1800" dirty="0">
                <a:solidFill>
                  <a:srgbClr val="FF0000"/>
                </a:solidFill>
                <a:latin typeface="Courier New" pitchFamily="49" charset="0"/>
                <a:cs typeface="Courier New" pitchFamily="49" charset="0"/>
              </a:rPr>
              <a:t>(False);</a:t>
            </a:r>
          </a:p>
          <a:p>
            <a:pPr>
              <a:buClr>
                <a:schemeClr val="hlink"/>
              </a:buClr>
              <a:buSzPct val="110000"/>
              <a:buFont typeface="Wingdings" pitchFamily="2" charset="2"/>
              <a:buNone/>
            </a:pPr>
            <a:r>
              <a:rPr lang="en-US" sz="1800" dirty="0" smtClean="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Reg</a:t>
            </a:r>
            <a:r>
              <a:rPr lang="en-US" sz="1800" dirty="0">
                <a:solidFill>
                  <a:srgbClr val="FF0000"/>
                </a:solidFill>
                <a:latin typeface="Courier New" pitchFamily="49" charset="0"/>
                <a:cs typeface="Courier New" pitchFamily="49" charset="0"/>
              </a:rPr>
              <a:t>#(</a:t>
            </a:r>
            <a:r>
              <a:rPr lang="en-US" sz="1800" dirty="0" err="1">
                <a:solidFill>
                  <a:srgbClr val="FF0000"/>
                </a:solidFill>
                <a:latin typeface="Courier New" pitchFamily="49" charset="0"/>
                <a:cs typeface="Courier New" pitchFamily="49" charset="0"/>
              </a:rPr>
              <a:t>Bool</a:t>
            </a:r>
            <a:r>
              <a:rPr lang="en-US" sz="1800" dirty="0">
                <a:solidFill>
                  <a:srgbClr val="FF0000"/>
                </a:solidFill>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eEp</a:t>
            </a:r>
            <a:r>
              <a:rPr lang="en-US" sz="1800" dirty="0">
                <a:solidFill>
                  <a:srgbClr val="FF0000"/>
                </a:solidFill>
                <a:latin typeface="Courier New" pitchFamily="49" charset="0"/>
                <a:cs typeface="Courier New" pitchFamily="49" charset="0"/>
              </a:rPr>
              <a:t> &lt;- </a:t>
            </a:r>
            <a:r>
              <a:rPr lang="en-US" sz="1800" dirty="0" err="1">
                <a:solidFill>
                  <a:srgbClr val="FF0000"/>
                </a:solidFill>
                <a:latin typeface="Courier New" pitchFamily="49" charset="0"/>
                <a:cs typeface="Courier New" pitchFamily="49" charset="0"/>
              </a:rPr>
              <a:t>mkReg</a:t>
            </a:r>
            <a:r>
              <a:rPr lang="en-US" sz="1800" dirty="0">
                <a:solidFill>
                  <a:srgbClr val="FF0000"/>
                </a:solidFill>
                <a:latin typeface="Courier New" pitchFamily="49" charset="0"/>
                <a:cs typeface="Courier New" pitchFamily="49" charset="0"/>
              </a:rPr>
              <a:t>(False</a:t>
            </a:r>
            <a:r>
              <a:rPr lang="en-US" sz="1800" dirty="0" smtClean="0">
                <a:solidFill>
                  <a:srgbClr val="FF0000"/>
                </a:solidFill>
                <a:latin typeface="Courier New" pitchFamily="49" charset="0"/>
                <a:cs typeface="Courier New" pitchFamily="49" charset="0"/>
              </a:rPr>
              <a:t>); </a:t>
            </a:r>
            <a:endParaRPr lang="en-US" sz="1800"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sz="1800" dirty="0" smtClean="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Fifo</a:t>
            </a:r>
            <a:r>
              <a:rPr lang="en-US" sz="1800" dirty="0" smtClean="0">
                <a:solidFill>
                  <a:srgbClr val="FF0000"/>
                </a:solidFill>
                <a:latin typeface="Courier New" pitchFamily="49" charset="0"/>
                <a:cs typeface="Courier New" pitchFamily="49" charset="0"/>
              </a:rPr>
              <a:t>#(</a:t>
            </a:r>
            <a:r>
              <a:rPr lang="en-US" sz="1800" dirty="0" err="1" smtClean="0">
                <a:solidFill>
                  <a:srgbClr val="FF0000"/>
                </a:solidFill>
                <a:latin typeface="Courier New" pitchFamily="49" charset="0"/>
                <a:cs typeface="Courier New" pitchFamily="49" charset="0"/>
              </a:rPr>
              <a:t>ExecRedirect</a:t>
            </a:r>
            <a:r>
              <a:rPr lang="en-US" sz="1800" dirty="0" smtClean="0">
                <a:solidFill>
                  <a:srgbClr val="FF0000"/>
                </a:solidFill>
                <a:latin typeface="Courier New" pitchFamily="49" charset="0"/>
                <a:cs typeface="Courier New" pitchFamily="49" charset="0"/>
              </a:rPr>
              <a:t>) redirect </a:t>
            </a:r>
            <a:r>
              <a:rPr lang="en-US" sz="1800" dirty="0">
                <a:solidFill>
                  <a:srgbClr val="FF0000"/>
                </a:solidFill>
                <a:latin typeface="Courier New" pitchFamily="49" charset="0"/>
                <a:cs typeface="Courier New" pitchFamily="49" charset="0"/>
              </a:rPr>
              <a:t>&lt;- </a:t>
            </a:r>
            <a:r>
              <a:rPr lang="en-US" sz="1800" dirty="0" err="1" smtClean="0">
                <a:solidFill>
                  <a:srgbClr val="FF0000"/>
                </a:solidFill>
                <a:latin typeface="Courier New" pitchFamily="49" charset="0"/>
                <a:cs typeface="Courier New" pitchFamily="49" charset="0"/>
              </a:rPr>
              <a:t>mkBypassFifo</a:t>
            </a:r>
            <a:r>
              <a:rPr lang="en-US" sz="1800" dirty="0" smtClean="0">
                <a:solidFill>
                  <a:srgbClr val="FF0000"/>
                </a:solidFill>
                <a:latin typeface="Courier New" pitchFamily="49" charset="0"/>
                <a:cs typeface="Courier New" pitchFamily="49" charset="0"/>
              </a:rPr>
              <a:t>;</a:t>
            </a:r>
            <a:endParaRPr lang="en-US" sz="1800"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sz="1800" dirty="0" smtClean="0">
                <a:latin typeface="Courier New" pitchFamily="49" charset="0"/>
                <a:cs typeface="Courier New" pitchFamily="49" charset="0"/>
              </a:rPr>
              <a:t>  </a:t>
            </a:r>
            <a:r>
              <a:rPr lang="en-US" sz="1800" dirty="0" err="1">
                <a:solidFill>
                  <a:srgbClr val="FF0000"/>
                </a:solidFill>
                <a:latin typeface="Courier New" pitchFamily="49" charset="0"/>
                <a:cs typeface="Courier New" pitchFamily="49" charset="0"/>
              </a:rPr>
              <a:t>Fifo</a:t>
            </a:r>
            <a:r>
              <a:rPr lang="en-US" sz="1800" dirty="0" smtClean="0">
                <a:solidFill>
                  <a:srgbClr val="FF0000"/>
                </a:solidFill>
                <a:latin typeface="Courier New" pitchFamily="49" charset="0"/>
                <a:cs typeface="Courier New" pitchFamily="49" charset="0"/>
              </a:rPr>
              <a:t>#(</a:t>
            </a:r>
            <a:r>
              <a:rPr lang="en-US" sz="1800" dirty="0" err="1" smtClean="0">
                <a:solidFill>
                  <a:srgbClr val="FF0000"/>
                </a:solidFill>
                <a:latin typeface="Courier New" pitchFamily="49" charset="0"/>
                <a:cs typeface="Courier New" pitchFamily="49" charset="0"/>
              </a:rPr>
              <a:t>DecRedirect</a:t>
            </a:r>
            <a:r>
              <a:rPr lang="en-US" sz="1800" dirty="0" smtClean="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decRedirect</a:t>
            </a:r>
            <a:r>
              <a:rPr lang="en-US" sz="1800" dirty="0" smtClean="0">
                <a:solidFill>
                  <a:srgbClr val="FF0000"/>
                </a:solidFill>
                <a:latin typeface="Courier New" pitchFamily="49" charset="0"/>
                <a:cs typeface="Courier New" pitchFamily="49" charset="0"/>
              </a:rPr>
              <a:t> </a:t>
            </a:r>
            <a:r>
              <a:rPr lang="en-US" sz="1800" dirty="0">
                <a:solidFill>
                  <a:srgbClr val="FF0000"/>
                </a:solidFill>
                <a:latin typeface="Courier New" pitchFamily="49" charset="0"/>
                <a:cs typeface="Courier New" pitchFamily="49" charset="0"/>
              </a:rPr>
              <a:t>&lt;- </a:t>
            </a:r>
            <a:r>
              <a:rPr lang="en-US" sz="1800" dirty="0" err="1">
                <a:solidFill>
                  <a:srgbClr val="FF0000"/>
                </a:solidFill>
                <a:latin typeface="Courier New" pitchFamily="49" charset="0"/>
                <a:cs typeface="Courier New" pitchFamily="49" charset="0"/>
              </a:rPr>
              <a:t>mkBypassFifo</a:t>
            </a:r>
            <a:r>
              <a:rPr lang="en-US" sz="1800" dirty="0">
                <a:solidFill>
                  <a:srgbClr val="FF0000"/>
                </a:solidFill>
                <a:latin typeface="Courier New" pitchFamily="49" charset="0"/>
                <a:cs typeface="Courier New" pitchFamily="49" charset="0"/>
              </a:rPr>
              <a:t>;</a:t>
            </a:r>
            <a:r>
              <a:rPr lang="en-US" sz="1800" dirty="0" smtClean="0">
                <a:solidFill>
                  <a:srgbClr val="FF0000"/>
                </a:solidFill>
                <a:latin typeface="Courier New" pitchFamily="49" charset="0"/>
                <a:cs typeface="Courier New" pitchFamily="49" charset="0"/>
              </a:rPr>
              <a:t>    </a:t>
            </a:r>
          </a:p>
          <a:p>
            <a:pPr>
              <a:buClr>
                <a:schemeClr val="hlink"/>
              </a:buClr>
              <a:buSzPct val="110000"/>
              <a:buFont typeface="Wingdings" pitchFamily="2" charset="2"/>
              <a:buNone/>
            </a:pPr>
            <a:r>
              <a:rPr lang="en-US" sz="1800" dirty="0">
                <a:solidFill>
                  <a:srgbClr val="FF0000"/>
                </a:solidFill>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AddrPred</a:t>
            </a:r>
            <a:r>
              <a:rPr lang="en-US" sz="1800" dirty="0" smtClean="0">
                <a:solidFill>
                  <a:srgbClr val="FF0000"/>
                </a:solidFill>
                <a:latin typeface="Courier New" pitchFamily="49" charset="0"/>
                <a:cs typeface="Courier New" pitchFamily="49" charset="0"/>
              </a:rPr>
              <a:t>#(16) </a:t>
            </a:r>
            <a:r>
              <a:rPr lang="en-US" sz="1800" dirty="0" err="1" smtClean="0">
                <a:solidFill>
                  <a:srgbClr val="FF0000"/>
                </a:solidFill>
                <a:latin typeface="Courier New" pitchFamily="49" charset="0"/>
                <a:cs typeface="Courier New" pitchFamily="49" charset="0"/>
              </a:rPr>
              <a:t>addrPred</a:t>
            </a:r>
            <a:r>
              <a:rPr lang="en-US" sz="1800" dirty="0" smtClean="0">
                <a:solidFill>
                  <a:srgbClr val="FF0000"/>
                </a:solidFill>
                <a:latin typeface="Courier New" pitchFamily="49" charset="0"/>
                <a:cs typeface="Courier New" pitchFamily="49" charset="0"/>
              </a:rPr>
              <a:t> &lt;- </a:t>
            </a:r>
            <a:r>
              <a:rPr lang="en-US" sz="1800" dirty="0" err="1" smtClean="0">
                <a:solidFill>
                  <a:srgbClr val="FF0000"/>
                </a:solidFill>
                <a:latin typeface="Courier New" pitchFamily="49" charset="0"/>
                <a:cs typeface="Courier New" pitchFamily="49" charset="0"/>
              </a:rPr>
              <a:t>mkBTB</a:t>
            </a:r>
            <a:r>
              <a:rPr lang="en-US" sz="1800"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sz="1800" dirty="0">
                <a:solidFill>
                  <a:srgbClr val="FF0000"/>
                </a:solidFill>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DirPred</a:t>
            </a:r>
            <a:r>
              <a:rPr lang="en-US" sz="1800" dirty="0" smtClean="0">
                <a:solidFill>
                  <a:srgbClr val="FF0000"/>
                </a:solidFill>
                <a:latin typeface="Courier New" pitchFamily="49" charset="0"/>
                <a:cs typeface="Courier New" pitchFamily="49" charset="0"/>
              </a:rPr>
              <a:t>#(1024) </a:t>
            </a:r>
            <a:r>
              <a:rPr lang="en-US" sz="1800" dirty="0" err="1" smtClean="0">
                <a:solidFill>
                  <a:srgbClr val="FF0000"/>
                </a:solidFill>
                <a:latin typeface="Courier New" pitchFamily="49" charset="0"/>
                <a:cs typeface="Courier New" pitchFamily="49" charset="0"/>
              </a:rPr>
              <a:t>dirPred</a:t>
            </a:r>
            <a:r>
              <a:rPr lang="en-US" sz="1800" dirty="0" smtClean="0">
                <a:solidFill>
                  <a:srgbClr val="FF0000"/>
                </a:solidFill>
                <a:latin typeface="Courier New" pitchFamily="49" charset="0"/>
                <a:cs typeface="Courier New" pitchFamily="49" charset="0"/>
              </a:rPr>
              <a:t> &lt;- </a:t>
            </a:r>
            <a:r>
              <a:rPr lang="en-US" sz="1800" dirty="0" err="1" smtClean="0">
                <a:solidFill>
                  <a:srgbClr val="FF0000"/>
                </a:solidFill>
                <a:latin typeface="Courier New" pitchFamily="49" charset="0"/>
                <a:cs typeface="Courier New" pitchFamily="49" charset="0"/>
              </a:rPr>
              <a:t>mkBHT</a:t>
            </a:r>
            <a:r>
              <a:rPr lang="en-US" sz="1800" dirty="0" smtClean="0">
                <a:solidFill>
                  <a:srgbClr val="FF0000"/>
                </a:solidFill>
                <a:latin typeface="Courier New" pitchFamily="49" charset="0"/>
                <a:cs typeface="Courier New" pitchFamily="49" charset="0"/>
              </a:rPr>
              <a:t>;</a:t>
            </a:r>
          </a:p>
        </p:txBody>
      </p:sp>
      <p:sp>
        <p:nvSpPr>
          <p:cNvPr id="8" name="Date Placeholder 7"/>
          <p:cNvSpPr>
            <a:spLocks noGrp="1"/>
          </p:cNvSpPr>
          <p:nvPr>
            <p:ph type="dt" sz="half" idx="10"/>
          </p:nvPr>
        </p:nvSpPr>
        <p:spPr/>
        <p:txBody>
          <a:bodyPr/>
          <a:lstStyle/>
          <a:p>
            <a:pPr>
              <a:defRPr/>
            </a:pPr>
            <a:r>
              <a:rPr lang="en-US" smtClean="0"/>
              <a:t>October 23,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L15-</a:t>
            </a:r>
            <a:fld id="{BE49CFAA-92BB-45AE-A2AC-2CF4188AC6C8}" type="slidenum">
              <a:rPr lang="en-US" smtClean="0"/>
              <a:pPr>
                <a:defRPr/>
              </a:pPr>
              <a:t>14</a:t>
            </a:fld>
            <a:endParaRPr lang="en-US" dirty="0"/>
          </a:p>
        </p:txBody>
      </p:sp>
    </p:spTree>
    <p:extLst>
      <p:ext uri="{BB962C8B-B14F-4D97-AF65-F5344CB8AC3E}">
        <p14:creationId xmlns:p14="http://schemas.microsoft.com/office/powerpoint/2010/main" val="1498645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4-Stage-BP pipeline</a:t>
            </a:r>
            <a:r>
              <a:rPr lang="en-US" dirty="0"/>
              <a:t/>
            </a:r>
            <a:br>
              <a:rPr lang="en-US" dirty="0"/>
            </a:br>
            <a:r>
              <a:rPr lang="en-US" dirty="0" smtClean="0"/>
              <a:t>Fetch rule</a:t>
            </a:r>
            <a:endParaRPr lang="en-US" dirty="0"/>
          </a:p>
        </p:txBody>
      </p:sp>
      <p:sp>
        <p:nvSpPr>
          <p:cNvPr id="3" name="Content Placeholder 2"/>
          <p:cNvSpPr>
            <a:spLocks noGrp="1"/>
          </p:cNvSpPr>
          <p:nvPr>
            <p:ph idx="1"/>
          </p:nvPr>
        </p:nvSpPr>
        <p:spPr>
          <a:xfrm>
            <a:off x="614917" y="1543492"/>
            <a:ext cx="8199474"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inst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feEp</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feEp</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redirect.first.newPc</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redirect.deq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smtClean="0">
                <a:latin typeface="Courier New" pitchFamily="49" charset="0"/>
                <a:cs typeface="Courier New" pitchFamily="49" charset="0"/>
              </a:rPr>
              <a:t>    else 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decRedirect.notEmpty</a:t>
            </a:r>
            <a:r>
              <a:rPr lang="en-US" sz="1600"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begin</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decRedirect.first.eEp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feEp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p>
          <a:p>
            <a:pPr marL="0" indent="0">
              <a:buNone/>
            </a:pPr>
            <a:r>
              <a:rPr lang="en-US" sz="1600" b="1" dirty="0" smtClean="0">
                <a:latin typeface="Courier New" pitchFamily="49" charset="0"/>
                <a:cs typeface="Courier New" pitchFamily="49" charset="0"/>
              </a:rPr>
              <a:t>           </a:t>
            </a:r>
            <a:r>
              <a:rPr lang="en-US" sz="1600" dirty="0" err="1" smtClean="0">
                <a:latin typeface="Courier New" pitchFamily="49" charset="0"/>
                <a:cs typeface="Courier New" pitchFamily="49" charset="0"/>
              </a:rPr>
              <a:t>fdEp</a:t>
            </a:r>
            <a:r>
              <a:rPr lang="en-US" sz="1600" dirty="0" smtClean="0">
                <a:latin typeface="Courier New" pitchFamily="49" charset="0"/>
                <a:cs typeface="Courier New" pitchFamily="49" charset="0"/>
              </a:rPr>
              <a:t> &lt;= !</a:t>
            </a:r>
            <a:r>
              <a:rPr lang="en-US" sz="1600" dirty="0" err="1" smtClean="0">
                <a:latin typeface="Courier New" pitchFamily="49" charset="0"/>
                <a:cs typeface="Courier New" pitchFamily="49" charset="0"/>
              </a:rPr>
              <a:t>fdEp</a:t>
            </a:r>
            <a:r>
              <a:rPr lang="en-US" sz="1600" dirty="0" smtClean="0">
                <a:latin typeface="Courier New" pitchFamily="49" charset="0"/>
                <a:cs typeface="Courier New" pitchFamily="49" charset="0"/>
              </a:rPr>
              <a:t>; pc &lt;= </a:t>
            </a:r>
            <a:r>
              <a:rPr lang="en-US" sz="1600" dirty="0" err="1" smtClean="0">
                <a:latin typeface="Courier New" pitchFamily="49" charset="0"/>
                <a:cs typeface="Courier New" pitchFamily="49" charset="0"/>
              </a:rPr>
              <a:t>decRedirect.first.newPc</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decRedirect.deq</a:t>
            </a:r>
            <a:r>
              <a:rPr lang="en-US" sz="1600"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p>
          <a:p>
            <a:pPr marL="0" indent="0">
              <a:buNone/>
            </a:pPr>
            <a:r>
              <a:rPr lang="en-US" sz="1600" b="1" dirty="0" smtClean="0">
                <a:latin typeface="Courier New" pitchFamily="49" charset="0"/>
                <a:cs typeface="Courier New" pitchFamily="49" charset="0"/>
              </a:rPr>
              <a:t>    else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let</a:t>
            </a:r>
            <a:r>
              <a:rPr lang="en-US" sz="1600" dirty="0">
                <a:solidFill>
                  <a:srgbClr val="FF0000"/>
                </a:solidFill>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ppc</a:t>
            </a:r>
            <a:r>
              <a:rPr lang="en-US" sz="1600" dirty="0" smtClean="0">
                <a:solidFill>
                  <a:srgbClr val="FF0000"/>
                </a:solidFill>
                <a:latin typeface="Courier New" pitchFamily="49" charset="0"/>
                <a:cs typeface="Courier New" pitchFamily="49" charset="0"/>
              </a:rPr>
              <a:t> = </a:t>
            </a:r>
            <a:r>
              <a:rPr lang="en-US" sz="1600" dirty="0" err="1" smtClean="0">
                <a:solidFill>
                  <a:srgbClr val="FF0000"/>
                </a:solidFill>
                <a:latin typeface="Courier New" pitchFamily="49" charset="0"/>
                <a:cs typeface="Courier New" pitchFamily="49" charset="0"/>
              </a:rPr>
              <a:t>addrPred.predPc</a:t>
            </a:r>
            <a:r>
              <a:rPr lang="en-US" sz="1600" dirty="0" smtClean="0">
                <a:solidFill>
                  <a:srgbClr val="FF0000"/>
                </a:solidFill>
                <a:latin typeface="Courier New" pitchFamily="49" charset="0"/>
                <a:cs typeface="Courier New" pitchFamily="49" charset="0"/>
              </a:rPr>
              <a:t>(pc);</a:t>
            </a:r>
          </a:p>
          <a:p>
            <a:pPr marL="0" indent="0">
              <a:buNone/>
            </a:pPr>
            <a:r>
              <a:rPr lang="en-US" sz="1600" dirty="0" smtClean="0">
                <a:latin typeface="Courier New" pitchFamily="49" charset="0"/>
                <a:cs typeface="Courier New" pitchFamily="49" charset="0"/>
              </a:rPr>
              <a:t>      f2d.enq(Fetch2Decoode{pc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inst</a:t>
            </a:r>
            <a:r>
              <a:rPr lang="en-US" sz="1600" dirty="0" smtClean="0">
                <a:latin typeface="Courier New" pitchFamily="49" charset="0"/>
                <a:cs typeface="Courier New" pitchFamily="49" charset="0"/>
              </a:rPr>
              <a:t>,</a:t>
            </a:r>
          </a:p>
          <a:p>
            <a:pPr marL="0" indent="0">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eEp</a:t>
            </a:r>
            <a:r>
              <a:rPr lang="en-US" sz="1600" dirty="0" smtClean="0">
                <a:solidFill>
                  <a:srgbClr val="FF0000"/>
                </a:solidFill>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feEp</a:t>
            </a:r>
            <a:r>
              <a:rPr lang="en-US" sz="1600" dirty="0" smtClean="0">
                <a:solidFill>
                  <a:srgbClr val="FF0000"/>
                </a:solidFill>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dEp</a:t>
            </a:r>
            <a:r>
              <a:rPr lang="en-US" sz="1600" dirty="0" smtClean="0">
                <a:solidFill>
                  <a:srgbClr val="FF0000"/>
                </a:solidFill>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fdEp</a:t>
            </a:r>
            <a:r>
              <a:rPr lang="en-US" sz="1600"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p>
          <a:p>
            <a:pPr marL="0" indent="0">
              <a:buNone/>
            </a:pP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15</a:t>
            </a:fld>
            <a:endParaRPr lang="en-US" dirty="0"/>
          </a:p>
        </p:txBody>
      </p:sp>
    </p:spTree>
    <p:extLst>
      <p:ext uri="{BB962C8B-B14F-4D97-AF65-F5344CB8AC3E}">
        <p14:creationId xmlns:p14="http://schemas.microsoft.com/office/powerpoint/2010/main" val="677236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4-Stage-BP </a:t>
            </a:r>
            <a:r>
              <a:rPr lang="en-US" dirty="0"/>
              <a:t>pipeline</a:t>
            </a:r>
            <a:br>
              <a:rPr lang="en-US" dirty="0"/>
            </a:br>
            <a:r>
              <a:rPr lang="en-US" dirty="0" err="1" smtClean="0"/>
              <a:t>Decode&amp;RegRead</a:t>
            </a:r>
            <a:r>
              <a:rPr lang="en-US" dirty="0" smtClean="0"/>
              <a:t> Action</a:t>
            </a:r>
            <a:endParaRPr lang="en-US" dirty="0"/>
          </a:p>
        </p:txBody>
      </p:sp>
      <p:sp>
        <p:nvSpPr>
          <p:cNvPr id="3" name="Content Placeholder 2"/>
          <p:cNvSpPr>
            <a:spLocks noGrp="1"/>
          </p:cNvSpPr>
          <p:nvPr>
            <p:ph idx="1"/>
          </p:nvPr>
        </p:nvSpPr>
        <p:spPr>
          <a:xfrm>
            <a:off x="583020" y="1511594"/>
            <a:ext cx="8199474" cy="4867940"/>
          </a:xfrm>
        </p:spPr>
        <p:txBody>
          <a:bodyPr/>
          <a:lstStyle/>
          <a:p>
            <a:pPr marL="0" indent="0">
              <a:spcBef>
                <a:spcPts val="0"/>
              </a:spcBef>
              <a:buNone/>
            </a:pPr>
            <a:r>
              <a:rPr lang="en-US" sz="1600" b="1" dirty="0" smtClean="0">
                <a:latin typeface="Courier New" pitchFamily="49" charset="0"/>
                <a:cs typeface="Courier New" pitchFamily="49" charset="0"/>
              </a:rPr>
              <a:t>function Action </a:t>
            </a:r>
            <a:r>
              <a:rPr lang="en-US" sz="1600" dirty="0" err="1" smtClean="0">
                <a:latin typeface="Courier New" pitchFamily="49" charset="0"/>
                <a:cs typeface="Courier New" pitchFamily="49" charset="0"/>
              </a:rPr>
              <a:t>decAndRegFetch</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DInst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Addr</a:t>
            </a:r>
            <a:r>
              <a:rPr lang="en-US" sz="1600" dirty="0" smtClean="0">
                <a:latin typeface="Courier New" pitchFamily="49" charset="0"/>
                <a:cs typeface="Courier New" pitchFamily="49" charset="0"/>
              </a:rPr>
              <a:t> pc, </a:t>
            </a:r>
            <a:r>
              <a:rPr lang="en-US" sz="1600" dirty="0" err="1" smtClean="0">
                <a:latin typeface="Courier New" pitchFamily="49" charset="0"/>
                <a:cs typeface="Courier New" pitchFamily="49" charset="0"/>
              </a:rPr>
              <a: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Bool</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a:t>
            </a:r>
            <a:r>
              <a:rPr lang="en-US" sz="1600" dirty="0" smtClean="0">
                <a:latin typeface="Courier New" pitchFamily="49" charset="0"/>
                <a:cs typeface="Courier New" pitchFamily="49" charset="0"/>
              </a:rPr>
              <a:t>);</a:t>
            </a:r>
          </a:p>
          <a:p>
            <a:pPr marL="0" indent="0">
              <a:spcBef>
                <a:spcPts val="0"/>
              </a:spcBef>
              <a:buNone/>
            </a:pPr>
            <a:r>
              <a:rPr lang="en-US" sz="1600" b="1" dirty="0" smtClean="0">
                <a:latin typeface="Courier New" pitchFamily="49" charset="0"/>
                <a:cs typeface="Courier New" pitchFamily="49" charset="0"/>
              </a:rPr>
              <a:t>action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stall = </a:t>
            </a:r>
            <a:r>
              <a:rPr lang="en-US" sz="1600" dirty="0" smtClean="0">
                <a:latin typeface="Courier New" pitchFamily="49" charset="0"/>
                <a:cs typeface="Courier New" pitchFamily="49" charset="0"/>
              </a:rPr>
              <a:t>sb.search1(dInst.src1)|| sb.search2(dInst.src2)</a:t>
            </a:r>
          </a:p>
          <a:p>
            <a:pPr>
              <a:spcBef>
                <a:spcPts val="0"/>
              </a:spcBef>
              <a:buNone/>
            </a:pPr>
            <a:r>
              <a:rPr lang="en-US" sz="1600" dirty="0" smtClean="0">
                <a:latin typeface="Courier New" pitchFamily="49" charset="0"/>
                <a:cs typeface="Courier New" pitchFamily="49" charset="0"/>
              </a:rPr>
              <a:t>                   || </a:t>
            </a:r>
            <a:r>
              <a:rPr lang="en-US" sz="1600" dirty="0">
                <a:latin typeface="Courier New" pitchFamily="49" charset="0"/>
                <a:cs typeface="Courier New" pitchFamily="49" charset="0"/>
              </a:rPr>
              <a:t>sb.search3(</a:t>
            </a:r>
            <a:r>
              <a:rPr lang="en-US" sz="1600" dirty="0" err="1">
                <a:latin typeface="Courier New" pitchFamily="49" charset="0"/>
                <a:cs typeface="Courier New" pitchFamily="49" charset="0"/>
              </a:rPr>
              <a:t>dInst.dst</a:t>
            </a:r>
            <a:r>
              <a:rPr lang="en-US" sz="1600" dirty="0">
                <a:latin typeface="Courier New" pitchFamily="49" charset="0"/>
                <a:cs typeface="Courier New" pitchFamily="49" charset="0"/>
              </a:rPr>
              <a:t>);</a:t>
            </a:r>
            <a:r>
              <a:rPr lang="en-US" sz="1600" dirty="0" smtClean="0">
                <a:latin typeface="Courier New" pitchFamily="49" charset="0"/>
                <a:cs typeface="Courier New" pitchFamily="49" charset="0"/>
              </a:rPr>
              <a:t>;</a:t>
            </a:r>
          </a:p>
          <a:p>
            <a:pPr>
              <a:spcBef>
                <a:spcPts val="0"/>
              </a:spcBef>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a:latin typeface="Courier New" pitchFamily="49" charset="0"/>
                <a:cs typeface="Courier New" pitchFamily="49" charset="0"/>
              </a:rPr>
              <a:t>(!stall)         </a:t>
            </a:r>
            <a:r>
              <a:rPr lang="en-US" sz="1600" dirty="0" smtClean="0">
                <a:latin typeface="Courier New" pitchFamily="49" charset="0"/>
                <a:cs typeface="Courier New" pitchFamily="49" charset="0"/>
              </a:rPr>
              <a:t>                  </a:t>
            </a:r>
          </a:p>
          <a:p>
            <a:pPr>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ppc</a:t>
            </a:r>
            <a:r>
              <a:rPr lang="en-US" sz="1600" dirty="0">
                <a:latin typeface="Courier New" pitchFamily="49" charset="0"/>
                <a:cs typeface="Courier New" pitchFamily="49" charset="0"/>
              </a:rPr>
              <a:t>, </a:t>
            </a:r>
            <a:endParaRPr lang="en-US" sz="1600" dirty="0" smtClean="0">
              <a:latin typeface="Courier New" pitchFamily="49" charset="0"/>
              <a:cs typeface="Courier New" pitchFamily="49" charset="0"/>
            </a:endParaRP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eEp</a:t>
            </a:r>
            <a:r>
              <a:rPr lang="en-US" sz="1600" dirty="0" smtClean="0">
                <a:latin typeface="Courier New" pitchFamily="49" charset="0"/>
                <a:cs typeface="Courier New" pitchFamily="49" charset="0"/>
              </a:rPr>
              <a:t>,</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sb.insert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dInst.rDst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endParaRPr lang="en-US" sz="1600" dirty="0" smtClean="0">
              <a:latin typeface="Courier New" pitchFamily="49" charset="0"/>
              <a:cs typeface="Courier New" pitchFamily="49" charset="0"/>
            </a:endParaRPr>
          </a:p>
          <a:p>
            <a:pPr marL="0" indent="0">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p>
          <a:p>
            <a:pPr marL="0" indent="0">
              <a:spcBef>
                <a:spcPts val="0"/>
              </a:spcBef>
              <a:buNone/>
            </a:pPr>
            <a:r>
              <a:rPr lang="en-US" sz="1600" b="1" dirty="0" err="1" smtClean="0">
                <a:latin typeface="Courier New" pitchFamily="49" charset="0"/>
                <a:cs typeface="Courier New" pitchFamily="49" charset="0"/>
              </a:rPr>
              <a:t>endaction</a:t>
            </a:r>
            <a:endParaRPr lang="en-US" sz="1600" b="1" dirty="0" smtClean="0">
              <a:latin typeface="Courier New" pitchFamily="49" charset="0"/>
              <a:cs typeface="Courier New" pitchFamily="49" charset="0"/>
            </a:endParaRPr>
          </a:p>
          <a:p>
            <a:pPr marL="0" indent="0">
              <a:spcBef>
                <a:spcPts val="0"/>
              </a:spcBef>
              <a:buNone/>
            </a:pPr>
            <a:r>
              <a:rPr lang="en-US" sz="1600" b="1" dirty="0" err="1" smtClean="0">
                <a:latin typeface="Courier New" pitchFamily="49" charset="0"/>
                <a:cs typeface="Courier New" pitchFamily="49" charset="0"/>
              </a:rPr>
              <a:t>endfunction</a:t>
            </a:r>
            <a:endParaRPr lang="en-US" sz="1600" dirty="0">
              <a:latin typeface="Courier New" pitchFamily="49" charset="0"/>
              <a:cs typeface="Courier New" pitchFamily="49" charset="0"/>
            </a:endParaRPr>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16</a:t>
            </a:fld>
            <a:endParaRPr lang="en-US" dirty="0"/>
          </a:p>
        </p:txBody>
      </p:sp>
    </p:spTree>
    <p:extLst>
      <p:ext uri="{BB962C8B-B14F-4D97-AF65-F5344CB8AC3E}">
        <p14:creationId xmlns:p14="http://schemas.microsoft.com/office/powerpoint/2010/main" val="607276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4-Stage-BP </a:t>
            </a:r>
            <a:r>
              <a:rPr lang="en-US" dirty="0"/>
              <a:t>pipeline</a:t>
            </a:r>
            <a:br>
              <a:rPr lang="en-US" dirty="0"/>
            </a:br>
            <a:r>
              <a:rPr lang="en-US" dirty="0" err="1" smtClean="0"/>
              <a:t>Decode&amp;RegRead</a:t>
            </a:r>
            <a:r>
              <a:rPr lang="en-US" dirty="0" smtClean="0"/>
              <a:t> rule</a:t>
            </a:r>
            <a:endParaRPr lang="en-US" dirty="0"/>
          </a:p>
        </p:txBody>
      </p:sp>
      <p:sp>
        <p:nvSpPr>
          <p:cNvPr id="3" name="Content Placeholder 2"/>
          <p:cNvSpPr>
            <a:spLocks noGrp="1"/>
          </p:cNvSpPr>
          <p:nvPr>
            <p:ph idx="1"/>
          </p:nvPr>
        </p:nvSpPr>
        <p:spPr>
          <a:xfrm>
            <a:off x="583020" y="1511594"/>
            <a:ext cx="8199474" cy="4867940"/>
          </a:xfrm>
        </p:spPr>
        <p:txBody>
          <a:bodyPr/>
          <a:lstStyle/>
          <a:p>
            <a:pPr marL="0" indent="0">
              <a:spcBef>
                <a:spcPts val="0"/>
              </a:spcBef>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doDecode</a:t>
            </a:r>
            <a:r>
              <a:rPr lang="en-US" sz="1600" dirty="0" smtClean="0">
                <a:latin typeface="Courier New" pitchFamily="49" charset="0"/>
                <a:cs typeface="Courier New" pitchFamily="49" charset="0"/>
              </a:rPr>
              <a:t>;</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 </a:t>
            </a:r>
            <a:r>
              <a:rPr lang="en-US" sz="1600" dirty="0" smtClean="0">
                <a:latin typeface="Courier New" pitchFamily="49" charset="0"/>
                <a:cs typeface="Courier New" pitchFamily="49" charset="0"/>
              </a:rPr>
              <a:t>x = f2d.first; </a:t>
            </a:r>
            <a:r>
              <a:rPr lang="en-US" sz="1600" b="1" dirty="0" smtClean="0">
                <a:latin typeface="Courier New" pitchFamily="49" charset="0"/>
                <a:cs typeface="Courier New" pitchFamily="49" charset="0"/>
              </a:rPr>
              <a:t>let </a:t>
            </a:r>
            <a:r>
              <a:rPr lang="en-US" sz="1600" dirty="0" err="1" smtClean="0">
                <a:latin typeface="Courier New" pitchFamily="49" charset="0"/>
                <a:cs typeface="Courier New" pitchFamily="49" charset="0"/>
              </a:rPr>
              <a:t>inst</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x.inst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 </a:t>
            </a:r>
            <a:r>
              <a:rPr lang="en-US" sz="1600" dirty="0" smtClean="0">
                <a:latin typeface="Courier New" pitchFamily="49" charset="0"/>
                <a:cs typeface="Courier New" pitchFamily="49" charset="0"/>
              </a:rPr>
              <a:t>pc = </a:t>
            </a:r>
            <a:r>
              <a:rPr lang="en-US" sz="1600" dirty="0" err="1" smtClean="0">
                <a:latin typeface="Courier New" pitchFamily="49" charset="0"/>
                <a:cs typeface="Courier New" pitchFamily="49" charset="0"/>
              </a:rPr>
              <a:t>x.pc</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pPr marL="0" indent="0">
              <a:spcBef>
                <a:spcPts val="0"/>
              </a:spcBef>
              <a:buNone/>
            </a:pPr>
            <a:r>
              <a:rPr lang="en-US" sz="1600" b="1" dirty="0" smtClean="0">
                <a:latin typeface="Courier New" pitchFamily="49" charset="0"/>
                <a:cs typeface="Courier New" pitchFamily="49" charset="0"/>
              </a:rPr>
              <a:t>  let </a:t>
            </a:r>
            <a:r>
              <a:rPr lang="en-US" sz="1600" dirty="0" err="1" smtClean="0">
                <a:latin typeface="Courier New" pitchFamily="49" charset="0"/>
                <a:cs typeface="Courier New" pitchFamily="49" charset="0"/>
              </a:rPr>
              <a:t>ppc</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x.ppc</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 </a:t>
            </a:r>
            <a:r>
              <a:rPr lang="en-US" sz="1600" dirty="0" err="1" smtClean="0">
                <a:latin typeface="Courier New" pitchFamily="49" charset="0"/>
                <a:cs typeface="Courier New" pitchFamily="49" charset="0"/>
              </a:rPr>
              <a:t>idEp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ieEp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x.eEp</a:t>
            </a:r>
            <a:r>
              <a:rPr lang="en-US" sz="1600" dirty="0" smtClean="0">
                <a:latin typeface="Courier New" pitchFamily="49" charset="0"/>
                <a:cs typeface="Courier New" pitchFamily="49" charset="0"/>
              </a:rPr>
              <a:t>;</a:t>
            </a:r>
          </a:p>
          <a:p>
            <a:pPr marL="0" indent="0">
              <a:spcBef>
                <a:spcPts val="0"/>
              </a:spcBef>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decode(</a:t>
            </a:r>
            <a:r>
              <a:rPr lang="en-US" sz="1600" dirty="0" err="1">
                <a:latin typeface="Courier New" pitchFamily="49" charset="0"/>
                <a:cs typeface="Courier New" pitchFamily="49" charset="0"/>
              </a:rPr>
              <a:t>inst</a:t>
            </a:r>
            <a:r>
              <a:rPr lang="en-US" sz="1600" dirty="0" smtClean="0">
                <a:latin typeface="Courier New" pitchFamily="49" charset="0"/>
                <a:cs typeface="Courier New" pitchFamily="49" charset="0"/>
              </a:rPr>
              <a:t>);</a:t>
            </a:r>
          </a:p>
          <a:p>
            <a:pPr marL="0" indent="0">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 </a:t>
            </a:r>
            <a:r>
              <a:rPr lang="en-US" sz="1600" dirty="0" err="1">
                <a:latin typeface="Courier New" pitchFamily="49" charset="0"/>
                <a:cs typeface="Courier New" pitchFamily="49" charset="0"/>
              </a:rPr>
              <a:t>newPc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dirPrec.predAddr</a:t>
            </a:r>
            <a:r>
              <a:rPr lang="en-US" sz="1600" dirty="0">
                <a:latin typeface="Courier New" pitchFamily="49" charset="0"/>
                <a:cs typeface="Courier New" pitchFamily="49" charset="0"/>
              </a:rPr>
              <a:t>(pc, </a:t>
            </a:r>
            <a:r>
              <a:rPr lang="en-US" sz="1600" dirty="0" err="1">
                <a:latin typeface="Courier New" pitchFamily="49" charset="0"/>
                <a:cs typeface="Courier New" pitchFamily="49" charset="0"/>
              </a:rPr>
              <a:t>dInst</a:t>
            </a:r>
            <a:r>
              <a:rPr lang="en-US" sz="1600" dirty="0" smtClean="0">
                <a:latin typeface="Courier New" pitchFamily="49" charset="0"/>
                <a:cs typeface="Courier New" pitchFamily="49" charset="0"/>
              </a:rPr>
              <a:t>);</a:t>
            </a:r>
          </a:p>
          <a:p>
            <a:pPr marL="0" indent="0">
              <a:spcBef>
                <a:spcPts val="0"/>
              </a:spcBef>
              <a:buNone/>
            </a:pPr>
            <a:r>
              <a:rPr lang="en-US" sz="1600" b="1" dirty="0" smtClean="0">
                <a:latin typeface="Courier New" pitchFamily="49" charset="0"/>
                <a:cs typeface="Courier New" pitchFamily="49" charset="0"/>
              </a:rPr>
              <a:t>  if(</a:t>
            </a:r>
            <a:r>
              <a:rPr lang="en-US" sz="1600" dirty="0" err="1" smtClean="0">
                <a:latin typeface="Courier New" pitchFamily="49" charset="0"/>
                <a:cs typeface="Courier New" pitchFamily="49" charset="0"/>
              </a:rPr>
              <a:t>ieEp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deEp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 </a:t>
            </a:r>
            <a:r>
              <a:rPr lang="en-US" sz="1600" dirty="0" smtClean="0">
                <a:latin typeface="Courier New" pitchFamily="49" charset="0"/>
                <a:cs typeface="Courier New" pitchFamily="49" charset="0"/>
              </a:rPr>
              <a:t>// change </a:t>
            </a:r>
            <a:r>
              <a:rPr lang="en-US" sz="1600" dirty="0" err="1" smtClean="0">
                <a:latin typeface="Courier New" pitchFamily="49" charset="0"/>
                <a:cs typeface="Courier New" pitchFamily="49" charset="0"/>
              </a:rPr>
              <a:t>Decode’s</a:t>
            </a:r>
            <a:r>
              <a:rPr lang="en-US" sz="1600" dirty="0" smtClean="0">
                <a:latin typeface="Courier New" pitchFamily="49" charset="0"/>
                <a:cs typeface="Courier New" pitchFamily="49" charset="0"/>
              </a:rPr>
              <a:t> epochs and</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 continue normal instruction execution</a:t>
            </a:r>
          </a:p>
          <a:p>
            <a:pPr marL="0" indent="0">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deEp</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ieEp</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let </a:t>
            </a:r>
            <a:r>
              <a:rPr lang="en-US" sz="1600" dirty="0" err="1" smtClean="0">
                <a:latin typeface="Courier New" pitchFamily="49" charset="0"/>
                <a:cs typeface="Courier New" pitchFamily="49" charset="0"/>
              </a:rPr>
              <a:t>newdEp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idEp</a:t>
            </a:r>
            <a:r>
              <a:rPr lang="en-US" sz="1600" dirty="0" smtClean="0">
                <a:latin typeface="Courier New" pitchFamily="49" charset="0"/>
                <a:cs typeface="Courier New" pitchFamily="49" charset="0"/>
              </a:rPr>
              <a:t>;</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decAndRegRead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inst</a:t>
            </a:r>
            <a:r>
              <a:rPr lang="en-US" sz="1600" dirty="0" smtClean="0">
                <a:latin typeface="Courier New" pitchFamily="49" charset="0"/>
                <a:cs typeface="Courier New" pitchFamily="49" charset="0"/>
              </a:rPr>
              <a:t>, pc, </a:t>
            </a:r>
            <a:r>
              <a:rPr lang="en-US" sz="1600" dirty="0" err="1" smtClean="0">
                <a:solidFill>
                  <a:srgbClr val="FF0000"/>
                </a:solidFill>
                <a:latin typeface="Courier New" pitchFamily="49" charset="0"/>
                <a:cs typeface="Courier New" pitchFamily="49" charset="0"/>
              </a:rPr>
              <a:t>newPc</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ieEp</a:t>
            </a:r>
            <a:r>
              <a:rPr lang="en-US" sz="1600" dirty="0" smtClean="0">
                <a:latin typeface="Courier New" pitchFamily="49" charset="0"/>
                <a:cs typeface="Courier New" pitchFamily="49" charset="0"/>
              </a:rPr>
              <a:t>);</a:t>
            </a:r>
          </a:p>
          <a:p>
            <a:pPr marL="0" indent="0">
              <a:spcBef>
                <a:spcPts val="0"/>
              </a:spcBef>
              <a:buNone/>
            </a:pP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newPc</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begin</a:t>
            </a:r>
          </a:p>
          <a:p>
            <a:pPr marL="0" indent="0">
              <a:spcBef>
                <a:spcPts val="0"/>
              </a:spcBef>
              <a:buNone/>
            </a:pPr>
            <a:r>
              <a:rPr lang="en-US" sz="1600" b="1" dirty="0">
                <a:latin typeface="Courier New" pitchFamily="49" charset="0"/>
                <a:cs typeface="Courier New" pitchFamily="49" charset="0"/>
              </a:rPr>
              <a:t>        </a:t>
            </a:r>
            <a:r>
              <a:rPr lang="en-US" sz="1600" dirty="0" err="1" smtClean="0">
                <a:latin typeface="Courier New" pitchFamily="49" charset="0"/>
                <a:cs typeface="Courier New" pitchFamily="49" charset="0"/>
              </a:rPr>
              <a:t>newDEp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newdEp</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decRedirect.enq</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DecRedirect</a:t>
            </a:r>
            <a:r>
              <a:rPr lang="en-US" sz="1600" dirty="0">
                <a:latin typeface="Courier New" pitchFamily="49" charset="0"/>
                <a:cs typeface="Courier New" pitchFamily="49" charset="0"/>
              </a:rPr>
              <a:t>{pc: pc,</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newPc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newPc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eEp</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ieEp</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spcBef>
                <a:spcPts val="0"/>
              </a:spcBef>
              <a:buNone/>
            </a:pPr>
            <a:r>
              <a:rPr lang="en-US" sz="1600" b="1"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dEp</a:t>
            </a:r>
            <a:r>
              <a:rPr lang="en-US" sz="1600" dirty="0" smtClean="0">
                <a:latin typeface="Courier New" pitchFamily="49" charset="0"/>
                <a:cs typeface="Courier New" pitchFamily="49" charset="0"/>
              </a:rPr>
              <a:t> &lt;= </a:t>
            </a:r>
            <a:r>
              <a:rPr lang="en-US" sz="1600" dirty="0" err="1" smtClean="0">
                <a:latin typeface="Courier New" pitchFamily="49" charset="0"/>
                <a:cs typeface="Courier New" pitchFamily="49" charset="0"/>
              </a:rPr>
              <a:t>newdEp</a:t>
            </a:r>
            <a:r>
              <a:rPr lang="en-US" sz="1600" b="1" dirty="0" smtClean="0">
                <a:latin typeface="Courier New" pitchFamily="49" charset="0"/>
                <a:cs typeface="Courier New" pitchFamily="49" charset="0"/>
              </a:rPr>
              <a:t> end</a:t>
            </a:r>
            <a:endParaRPr lang="en-US" sz="1600" b="1" dirty="0">
              <a:latin typeface="Courier New" pitchFamily="49" charset="0"/>
              <a:cs typeface="Courier New" pitchFamily="49" charset="0"/>
            </a:endParaRPr>
          </a:p>
          <a:p>
            <a:pPr marL="0" indent="0">
              <a:spcBef>
                <a:spcPts val="0"/>
              </a:spcBef>
              <a:buNone/>
            </a:pPr>
            <a:r>
              <a:rPr lang="en-US" sz="1600" b="1" dirty="0" smtClean="0">
                <a:latin typeface="Courier New" pitchFamily="49" charset="0"/>
                <a:cs typeface="Courier New" pitchFamily="49" charset="0"/>
              </a:rPr>
              <a:t>  else 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idEp</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dEp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decAndRegRead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inst</a:t>
            </a:r>
            <a:r>
              <a:rPr lang="en-US" sz="1600" dirty="0" smtClean="0">
                <a:latin typeface="Courier New" pitchFamily="49" charset="0"/>
                <a:cs typeface="Courier New" pitchFamily="49" charset="0"/>
              </a:rPr>
              <a:t>, pc, </a:t>
            </a:r>
            <a:r>
              <a:rPr lang="en-US" sz="1600" dirty="0" err="1" smtClean="0">
                <a:solidFill>
                  <a:srgbClr val="FF0000"/>
                </a:solidFill>
                <a:latin typeface="Courier New" pitchFamily="49" charset="0"/>
                <a:cs typeface="Courier New" pitchFamily="49" charset="0"/>
              </a:rPr>
              <a:t>newPc</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ieEp</a:t>
            </a:r>
            <a:r>
              <a:rPr lang="en-US" sz="1600"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0" indent="0">
              <a:spcBef>
                <a:spcPts val="0"/>
              </a:spcBef>
              <a:buNone/>
            </a:pPr>
            <a:r>
              <a:rPr lang="en-US" sz="1600" b="1" dirty="0" smtClean="0">
                <a:latin typeface="Courier New" pitchFamily="49" charset="0"/>
                <a:cs typeface="Courier New" pitchFamily="49" charset="0"/>
              </a:rPr>
              <a:t>      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ppc</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newPc</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p>
          <a:p>
            <a:pPr marL="0" indent="0">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dEp</a:t>
            </a:r>
            <a:r>
              <a:rPr lang="en-US" sz="1600" dirty="0" smtClean="0">
                <a:latin typeface="Courier New" pitchFamily="49" charset="0"/>
                <a:cs typeface="Courier New" pitchFamily="49" charset="0"/>
              </a:rPr>
              <a:t> &lt;= !</a:t>
            </a:r>
            <a:r>
              <a:rPr lang="en-US" sz="1600" dirty="0" err="1" smtClean="0">
                <a:latin typeface="Courier New" pitchFamily="49" charset="0"/>
                <a:cs typeface="Courier New" pitchFamily="49" charset="0"/>
              </a:rPr>
              <a:t>dEp</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decRedirect.enq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DecRedirect</a:t>
            </a:r>
            <a:r>
              <a:rPr lang="en-US" sz="1600" dirty="0" smtClean="0">
                <a:latin typeface="Courier New" pitchFamily="49" charset="0"/>
                <a:cs typeface="Courier New" pitchFamily="49" charset="0"/>
              </a:rPr>
              <a:t>{pc: pc,</a:t>
            </a:r>
          </a:p>
          <a:p>
            <a:pPr marL="0" indent="0">
              <a:spcBef>
                <a:spcPts val="0"/>
              </a:spcBef>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newPc</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newPc</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i</a:t>
            </a:r>
            <a:r>
              <a:rPr lang="en-US" sz="1600" dirty="0" err="1" smtClean="0">
                <a:latin typeface="Courier New" pitchFamily="49" charset="0"/>
                <a:cs typeface="Courier New" pitchFamily="49" charset="0"/>
              </a:rPr>
              <a:t>eEp</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spcBef>
                <a:spcPts val="0"/>
              </a:spcBef>
              <a:buNone/>
            </a:pPr>
            <a:r>
              <a:rPr lang="en-US" sz="1600" b="1" dirty="0" smtClean="0">
                <a:latin typeface="Courier New" pitchFamily="49" charset="0"/>
                <a:cs typeface="Courier New" pitchFamily="49" charset="0"/>
              </a:rPr>
              <a:t>                       end</a:t>
            </a:r>
          </a:p>
          <a:p>
            <a:pPr marL="0" indent="0">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dirty="0" smtClean="0">
                <a:latin typeface="Courier New" pitchFamily="49" charset="0"/>
                <a:cs typeface="Courier New" pitchFamily="49" charset="0"/>
              </a:rPr>
              <a:t>f2d.deq;</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17</a:t>
            </a:fld>
            <a:endParaRPr lang="en-US" dirty="0"/>
          </a:p>
        </p:txBody>
      </p:sp>
    </p:spTree>
    <p:extLst>
      <p:ext uri="{BB962C8B-B14F-4D97-AF65-F5344CB8AC3E}">
        <p14:creationId xmlns:p14="http://schemas.microsoft.com/office/powerpoint/2010/main" val="3012114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smtClean="0"/>
              <a:t>4-Stage-BP </a:t>
            </a:r>
            <a:r>
              <a:rPr lang="en-US" sz="4000" dirty="0"/>
              <a:t>pipeline</a:t>
            </a:r>
            <a:br>
              <a:rPr lang="en-US" sz="4000" dirty="0"/>
            </a:br>
            <a:r>
              <a:rPr lang="en-US" sz="4000" dirty="0" smtClean="0"/>
              <a:t>Execute rule</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pc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exec(</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rVal1, rVal2, pc, </a:t>
            </a:r>
            <a:r>
              <a:rPr lang="en-US" sz="1600" dirty="0" err="1" smtClean="0">
                <a:latin typeface="Courier New" pitchFamily="49" charset="0"/>
                <a:cs typeface="Courier New" pitchFamily="49" charset="0"/>
              </a:rPr>
              <a:t>ppc</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e2c.enq(Exec2Commit{</a:t>
            </a:r>
            <a:r>
              <a:rPr lang="en-US" sz="1600" dirty="0" err="1" smtClean="0">
                <a:latin typeface="Courier New" pitchFamily="49" charset="0"/>
                <a:cs typeface="Courier New" pitchFamily="49" charset="0"/>
              </a:rPr>
              <a:t>dst:eInst.dst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end</a:t>
            </a:r>
            <a:endParaRPr lang="en-US" sz="1600" b="1" dirty="0" smtClean="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else </a:t>
            </a:r>
            <a:r>
              <a:rPr lang="en-US" sz="1600" dirty="0">
                <a:latin typeface="Courier New" pitchFamily="49" charset="0"/>
                <a:cs typeface="Courier New" pitchFamily="49" charset="0"/>
              </a:rPr>
              <a:t>e2c.enq(Exec2Commit{</a:t>
            </a:r>
            <a:r>
              <a:rPr lang="en-US" sz="1600" dirty="0" err="1">
                <a:latin typeface="Courier New" pitchFamily="49" charset="0"/>
                <a:cs typeface="Courier New" pitchFamily="49" charset="0"/>
              </a:rPr>
              <a:t>dst:Invalid</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7" name="TextBox 6"/>
          <p:cNvSpPr txBox="1"/>
          <p:nvPr/>
        </p:nvSpPr>
        <p:spPr>
          <a:xfrm>
            <a:off x="7176977" y="1690577"/>
            <a:ext cx="1353256" cy="400110"/>
          </a:xfrm>
          <a:prstGeom prst="rect">
            <a:avLst/>
          </a:prstGeom>
          <a:noFill/>
        </p:spPr>
        <p:txBody>
          <a:bodyPr wrap="none" rtlCol="0">
            <a:spAutoFit/>
          </a:bodyPr>
          <a:lstStyle/>
          <a:p>
            <a:r>
              <a:rPr lang="en-US" dirty="0" smtClean="0">
                <a:solidFill>
                  <a:srgbClr val="FF0000"/>
                </a:solidFill>
                <a:latin typeface="Comic Sans MS" pitchFamily="66" charset="0"/>
              </a:rPr>
              <a:t>no change</a:t>
            </a:r>
            <a:endParaRPr lang="en-US" dirty="0">
              <a:solidFill>
                <a:srgbClr val="FF0000"/>
              </a:solidFill>
              <a:latin typeface="Comic Sans MS" pitchFamily="66" charset="0"/>
            </a:endParaRPr>
          </a:p>
        </p:txBody>
      </p:sp>
      <p:sp>
        <p:nvSpPr>
          <p:cNvPr id="11" name="Date Placeholder 10"/>
          <p:cNvSpPr>
            <a:spLocks noGrp="1"/>
          </p:cNvSpPr>
          <p:nvPr>
            <p:ph type="dt" sz="half" idx="10"/>
          </p:nvPr>
        </p:nvSpPr>
        <p:spPr/>
        <p:txBody>
          <a:bodyPr/>
          <a:lstStyle/>
          <a:p>
            <a:pPr>
              <a:defRPr/>
            </a:pPr>
            <a:r>
              <a:rPr lang="en-US" smtClean="0"/>
              <a:t>October 23, 2013</a:t>
            </a:r>
            <a:endParaRPr lang="en-US" dirty="0"/>
          </a:p>
        </p:txBody>
      </p:sp>
      <p:sp>
        <p:nvSpPr>
          <p:cNvPr id="12" name="Footer Placeholder 11"/>
          <p:cNvSpPr>
            <a:spLocks noGrp="1"/>
          </p:cNvSpPr>
          <p:nvPr>
            <p:ph type="ftr" sz="quarter" idx="12"/>
          </p:nvPr>
        </p:nvSpPr>
        <p:spPr/>
        <p:txBody>
          <a:bodyPr/>
          <a:lstStyle/>
          <a:p>
            <a:pPr>
              <a:defRPr/>
            </a:pPr>
            <a:r>
              <a:rPr lang="en-US" smtClean="0"/>
              <a:t>http://csg.csail.mit.edu/6.S195</a:t>
            </a:r>
            <a:endParaRPr lang="en-US" dirty="0"/>
          </a:p>
        </p:txBody>
      </p:sp>
      <p:sp>
        <p:nvSpPr>
          <p:cNvPr id="13" name="Slide Number Placeholder 12"/>
          <p:cNvSpPr>
            <a:spLocks noGrp="1"/>
          </p:cNvSpPr>
          <p:nvPr>
            <p:ph type="sldNum" sz="quarter" idx="11"/>
          </p:nvPr>
        </p:nvSpPr>
        <p:spPr/>
        <p:txBody>
          <a:bodyPr/>
          <a:lstStyle/>
          <a:p>
            <a:pPr>
              <a:defRPr/>
            </a:pPr>
            <a:r>
              <a:rPr lang="en-US" smtClean="0"/>
              <a:t>L15-</a:t>
            </a:r>
            <a:fld id="{BE49CFAA-92BB-45AE-A2AC-2CF4188AC6C8}" type="slidenum">
              <a:rPr lang="en-US" smtClean="0"/>
              <a:pPr>
                <a:defRPr/>
              </a:pPr>
              <a:t>18</a:t>
            </a:fld>
            <a:endParaRPr lang="en-US" dirty="0"/>
          </a:p>
        </p:txBody>
      </p:sp>
    </p:spTree>
    <p:extLst>
      <p:ext uri="{BB962C8B-B14F-4D97-AF65-F5344CB8AC3E}">
        <p14:creationId xmlns:p14="http://schemas.microsoft.com/office/powerpoint/2010/main" val="3334012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title" idx="4294967295"/>
          </p:nvPr>
        </p:nvSpPr>
        <p:spPr/>
        <p:txBody>
          <a:bodyPr/>
          <a:lstStyle/>
          <a:p>
            <a:pPr eaLnBrk="1" hangingPunct="1"/>
            <a:r>
              <a:rPr lang="en-US" sz="3600" dirty="0" smtClean="0"/>
              <a:t>4-Stage-BP pipeline</a:t>
            </a:r>
            <a:r>
              <a:rPr lang="en-US" sz="3600" dirty="0"/>
              <a:t/>
            </a:r>
            <a:br>
              <a:rPr lang="en-US" sz="3600" dirty="0"/>
            </a:br>
            <a:r>
              <a:rPr lang="en-US" sz="3600" dirty="0" smtClean="0"/>
              <a:t>Commit rule</a:t>
            </a:r>
          </a:p>
        </p:txBody>
      </p:sp>
      <p:sp>
        <p:nvSpPr>
          <p:cNvPr id="53250" name="Rectangle 3" descr="Rectangle: Click to edit Master text styles&#10;Second level&#10;Third level&#10;Fourth level&#10;Fifth level"/>
          <p:cNvSpPr txBox="1">
            <a:spLocks noChangeArrowheads="1"/>
          </p:cNvSpPr>
          <p:nvPr/>
        </p:nvSpPr>
        <p:spPr bwMode="auto">
          <a:xfrm>
            <a:off x="590549" y="1438275"/>
            <a:ext cx="7607153" cy="4398999"/>
          </a:xfrm>
          <a:prstGeom prst="rect">
            <a:avLst/>
          </a:prstGeom>
          <a:noFill/>
          <a:ln w="9525">
            <a:noFill/>
            <a:miter lim="800000"/>
            <a:headEnd/>
            <a:tailEnd/>
          </a:ln>
        </p:spPr>
        <p:txBody>
          <a:bodyPr/>
          <a:lstStyle/>
          <a:p>
            <a:pPr marL="342900" indent="-342900">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rule </a:t>
            </a:r>
            <a:r>
              <a:rPr lang="en-US" dirty="0" err="1" smtClean="0">
                <a:latin typeface="Courier New" pitchFamily="49" charset="0"/>
                <a:cs typeface="Courier New" pitchFamily="49" charset="0"/>
              </a:rPr>
              <a:t>doCommit</a:t>
            </a:r>
            <a:r>
              <a:rPr lang="en-US" dirty="0" smtClean="0">
                <a:latin typeface="Courier New" pitchFamily="49" charset="0"/>
                <a:cs typeface="Courier New" pitchFamily="49" charset="0"/>
              </a:rPr>
              <a:t>;</a:t>
            </a:r>
          </a:p>
          <a:p>
            <a:pPr marL="342900" indent="-342900">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let </a:t>
            </a:r>
            <a:r>
              <a:rPr lang="en-US" dirty="0" err="1" smtClean="0">
                <a:latin typeface="Courier New" pitchFamily="49" charset="0"/>
                <a:cs typeface="Courier New" pitchFamily="49" charset="0"/>
              </a:rPr>
              <a:t>dst</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eInst.first.dst</a:t>
            </a:r>
            <a:r>
              <a:rPr lang="en-US" dirty="0" smtClean="0">
                <a:latin typeface="Courier New" pitchFamily="49" charset="0"/>
                <a:cs typeface="Courier New" pitchFamily="49" charset="0"/>
              </a:rPr>
              <a:t>;</a:t>
            </a:r>
          </a:p>
          <a:p>
            <a:pPr marL="342900" indent="-342900">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let</a:t>
            </a:r>
            <a:r>
              <a:rPr lang="en-US" dirty="0" smtClean="0">
                <a:latin typeface="Courier New" pitchFamily="49" charset="0"/>
                <a:cs typeface="Courier New" pitchFamily="49" charset="0"/>
              </a:rPr>
              <a:t> data = </a:t>
            </a:r>
            <a:r>
              <a:rPr lang="en-US" dirty="0" err="1" smtClean="0">
                <a:latin typeface="Courier New" pitchFamily="49" charset="0"/>
                <a:cs typeface="Courier New" pitchFamily="49" charset="0"/>
              </a:rPr>
              <a:t>eInst.first.data</a:t>
            </a:r>
            <a:r>
              <a:rPr lang="en-US"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342900" indent="-342900">
              <a:buClr>
                <a:schemeClr val="hlink"/>
              </a:buClr>
              <a:buSzPct val="110000"/>
              <a:buFont typeface="Wingdings" pitchFamily="2" charset="2"/>
              <a:buNone/>
            </a:pP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isValid</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dst</a:t>
            </a:r>
            <a:r>
              <a:rPr lang="en-US" dirty="0" smtClean="0">
                <a:latin typeface="Courier New" pitchFamily="49" charset="0"/>
                <a:cs typeface="Courier New" pitchFamily="49" charset="0"/>
              </a:rPr>
              <a:t>))</a:t>
            </a:r>
          </a:p>
          <a:p>
            <a:pPr marL="342900" indent="-342900">
              <a:buClr>
                <a:schemeClr val="hlink"/>
              </a:buClr>
              <a:buSzPct val="110000"/>
              <a:buFont typeface="Wingdings" pitchFamily="2" charset="2"/>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rf.wr</a:t>
            </a:r>
            <a:r>
              <a:rPr lang="en-US" dirty="0" smtClean="0">
                <a:latin typeface="Courier New" pitchFamily="49" charset="0"/>
                <a:cs typeface="Courier New" pitchFamily="49" charset="0"/>
              </a:rPr>
              <a:t>(tuple2(</a:t>
            </a:r>
            <a:r>
              <a:rPr lang="en-US" dirty="0" err="1" smtClean="0">
                <a:latin typeface="Courier New" pitchFamily="49" charset="0"/>
                <a:cs typeface="Courier New" pitchFamily="49" charset="0"/>
              </a:rPr>
              <a:t>validValue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dst</a:t>
            </a:r>
            <a:r>
              <a:rPr lang="en-US" dirty="0" smtClean="0">
                <a:latin typeface="Courier New" pitchFamily="49" charset="0"/>
                <a:cs typeface="Courier New" pitchFamily="49" charset="0"/>
              </a:rPr>
              <a:t>), data);</a:t>
            </a:r>
            <a:endParaRPr lang="en-US" dirty="0">
              <a:latin typeface="Courier New" pitchFamily="49" charset="0"/>
              <a:cs typeface="Courier New" pitchFamily="49" charset="0"/>
            </a:endParaRPr>
          </a:p>
          <a:p>
            <a:pPr marL="342900" indent="-342900">
              <a:buClr>
                <a:schemeClr val="hlink"/>
              </a:buClr>
              <a:buSzPct val="110000"/>
              <a:buFont typeface="Wingdings" pitchFamily="2" charset="2"/>
              <a:buNone/>
            </a:pPr>
            <a:r>
              <a:rPr lang="en-US" dirty="0" smtClean="0">
                <a:latin typeface="Courier New" pitchFamily="49" charset="0"/>
                <a:cs typeface="Courier New" pitchFamily="49" charset="0"/>
              </a:rPr>
              <a:t>    e2c.deq</a:t>
            </a:r>
            <a:r>
              <a:rPr lang="en-US" dirty="0">
                <a:latin typeface="Courier New" pitchFamily="49" charset="0"/>
                <a:cs typeface="Courier New" pitchFamily="49" charset="0"/>
              </a:rPr>
              <a:t>;</a:t>
            </a:r>
          </a:p>
          <a:p>
            <a:pPr marL="342900" indent="-342900">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sb.remove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endrule</a:t>
            </a:r>
            <a:r>
              <a:rPr lang="en-US" b="1" dirty="0">
                <a:latin typeface="Courier New" pitchFamily="49" charset="0"/>
                <a:cs typeface="Courier New" pitchFamily="49" charset="0"/>
              </a:rPr>
              <a:t>  </a:t>
            </a:r>
          </a:p>
        </p:txBody>
      </p:sp>
      <p:sp>
        <p:nvSpPr>
          <p:cNvPr id="11" name="TextBox 10"/>
          <p:cNvSpPr txBox="1"/>
          <p:nvPr/>
        </p:nvSpPr>
        <p:spPr>
          <a:xfrm>
            <a:off x="7176977" y="1690577"/>
            <a:ext cx="1353256" cy="400110"/>
          </a:xfrm>
          <a:prstGeom prst="rect">
            <a:avLst/>
          </a:prstGeom>
          <a:noFill/>
        </p:spPr>
        <p:txBody>
          <a:bodyPr wrap="none" rtlCol="0">
            <a:spAutoFit/>
          </a:bodyPr>
          <a:lstStyle/>
          <a:p>
            <a:r>
              <a:rPr lang="en-US" dirty="0" smtClean="0">
                <a:solidFill>
                  <a:srgbClr val="FF0000"/>
                </a:solidFill>
                <a:latin typeface="Comic Sans MS" pitchFamily="66" charset="0"/>
              </a:rPr>
              <a:t>no change</a:t>
            </a:r>
            <a:endParaRPr lang="en-US" dirty="0">
              <a:solidFill>
                <a:srgbClr val="FF0000"/>
              </a:solidFill>
              <a:latin typeface="Comic Sans MS" pitchFamily="66" charset="0"/>
            </a:endParaRPr>
          </a:p>
        </p:txBody>
      </p:sp>
      <p:sp>
        <p:nvSpPr>
          <p:cNvPr id="8" name="Date Placeholder 7"/>
          <p:cNvSpPr>
            <a:spLocks noGrp="1"/>
          </p:cNvSpPr>
          <p:nvPr>
            <p:ph type="dt" sz="half" idx="10"/>
          </p:nvPr>
        </p:nvSpPr>
        <p:spPr/>
        <p:txBody>
          <a:bodyPr/>
          <a:lstStyle/>
          <a:p>
            <a:pPr>
              <a:defRPr/>
            </a:pPr>
            <a:r>
              <a:rPr lang="en-US" smtClean="0"/>
              <a:t>October 23,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L15-</a:t>
            </a:r>
            <a:fld id="{BE49CFAA-92BB-45AE-A2AC-2CF4188AC6C8}" type="slidenum">
              <a:rPr lang="en-US" smtClean="0"/>
              <a:pPr>
                <a:defRPr/>
              </a:pPr>
              <a:t>19</a:t>
            </a:fld>
            <a:endParaRPr lang="en-US" dirty="0"/>
          </a:p>
        </p:txBody>
      </p:sp>
    </p:spTree>
    <p:extLst>
      <p:ext uri="{BB962C8B-B14F-4D97-AF65-F5344CB8AC3E}">
        <p14:creationId xmlns:p14="http://schemas.microsoft.com/office/powerpoint/2010/main" val="385996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Contributors </a:t>
            </a:r>
            <a:r>
              <a:rPr lang="en-US" sz="4000" dirty="0"/>
              <a:t>to the </a:t>
            </a:r>
            <a:r>
              <a:rPr lang="en-US" sz="4000" dirty="0" smtClean="0"/>
              <a:t>course </a:t>
            </a:r>
            <a:r>
              <a:rPr lang="en-US" sz="4000" dirty="0"/>
              <a:t>material</a:t>
            </a:r>
          </a:p>
        </p:txBody>
      </p:sp>
      <p:sp>
        <p:nvSpPr>
          <p:cNvPr id="3" name="Content Placeholder 2"/>
          <p:cNvSpPr>
            <a:spLocks noGrp="1"/>
          </p:cNvSpPr>
          <p:nvPr>
            <p:ph idx="1"/>
          </p:nvPr>
        </p:nvSpPr>
        <p:spPr>
          <a:xfrm>
            <a:off x="775138" y="1526627"/>
            <a:ext cx="7911662" cy="4807498"/>
          </a:xfrm>
        </p:spPr>
        <p:txBody>
          <a:bodyPr/>
          <a:lstStyle/>
          <a:p>
            <a:r>
              <a:rPr lang="en-US" sz="2400" dirty="0" smtClean="0"/>
              <a:t>Arvind, </a:t>
            </a:r>
            <a:r>
              <a:rPr lang="en-US" sz="2400" dirty="0" err="1" smtClean="0"/>
              <a:t>Rishiyur</a:t>
            </a:r>
            <a:r>
              <a:rPr lang="en-US" sz="2400" dirty="0" smtClean="0"/>
              <a:t> S. Nikhil, Joel Emer, </a:t>
            </a:r>
            <a:r>
              <a:rPr lang="en-US" sz="2400" dirty="0" err="1" smtClean="0"/>
              <a:t>Muralidaran</a:t>
            </a:r>
            <a:r>
              <a:rPr lang="en-US" sz="2400" dirty="0" smtClean="0"/>
              <a:t> </a:t>
            </a:r>
            <a:r>
              <a:rPr lang="en-US" sz="2400" dirty="0" err="1" smtClean="0"/>
              <a:t>Vijayaraghavan</a:t>
            </a:r>
            <a:endParaRPr lang="en-US" sz="2400" dirty="0" smtClean="0"/>
          </a:p>
          <a:p>
            <a:r>
              <a:rPr lang="en-US" sz="2400" dirty="0" smtClean="0"/>
              <a:t>Staff and students in 6.375 (Spring 2013), 6.S195 (Fall 2012), 6.S078 (Spring 2012)</a:t>
            </a:r>
            <a:endParaRPr lang="en-US" sz="2400" dirty="0"/>
          </a:p>
          <a:p>
            <a:pPr lvl="1"/>
            <a:r>
              <a:rPr lang="en-US" sz="2000" dirty="0" err="1" smtClean="0"/>
              <a:t>Asif</a:t>
            </a:r>
            <a:r>
              <a:rPr lang="en-US" sz="2000" dirty="0" smtClean="0"/>
              <a:t> Khan, Richard </a:t>
            </a:r>
            <a:r>
              <a:rPr lang="en-US" sz="2000" dirty="0" err="1" smtClean="0"/>
              <a:t>Ruhler</a:t>
            </a:r>
            <a:r>
              <a:rPr lang="en-US" sz="2000" dirty="0" smtClean="0"/>
              <a:t>, Sang </a:t>
            </a:r>
            <a:r>
              <a:rPr lang="en-US" sz="2000" dirty="0"/>
              <a:t>Woo </a:t>
            </a:r>
            <a:r>
              <a:rPr lang="en-US" sz="2000" dirty="0" smtClean="0"/>
              <a:t>Jun, Abhinav Agarwal, Myron King, </a:t>
            </a:r>
            <a:r>
              <a:rPr lang="en-US" sz="2000" dirty="0" err="1" smtClean="0"/>
              <a:t>Kermin</a:t>
            </a:r>
            <a:r>
              <a:rPr lang="en-US" sz="2000" dirty="0" smtClean="0"/>
              <a:t> Fleming, Ming Liu, Li-Shiuan </a:t>
            </a:r>
            <a:r>
              <a:rPr lang="en-US" sz="2000" dirty="0"/>
              <a:t>Peh </a:t>
            </a:r>
          </a:p>
          <a:p>
            <a:r>
              <a:rPr lang="en-US" sz="2400" dirty="0" smtClean="0"/>
              <a:t>External</a:t>
            </a:r>
          </a:p>
          <a:p>
            <a:pPr lvl="1"/>
            <a:r>
              <a:rPr lang="en-US" sz="2000" dirty="0" smtClean="0"/>
              <a:t>Prof </a:t>
            </a:r>
            <a:r>
              <a:rPr lang="en-US" sz="2000" dirty="0" err="1" smtClean="0"/>
              <a:t>Amey</a:t>
            </a:r>
            <a:r>
              <a:rPr lang="en-US" sz="2000" dirty="0" smtClean="0"/>
              <a:t> </a:t>
            </a:r>
            <a:r>
              <a:rPr lang="en-US" sz="2000" dirty="0" err="1" smtClean="0"/>
              <a:t>Karkare</a:t>
            </a:r>
            <a:r>
              <a:rPr lang="en-US" sz="2000" dirty="0"/>
              <a:t> </a:t>
            </a:r>
            <a:r>
              <a:rPr lang="en-US" sz="2000" dirty="0" smtClean="0"/>
              <a:t>&amp; students at IIT Kanpur</a:t>
            </a:r>
          </a:p>
          <a:p>
            <a:pPr lvl="1"/>
            <a:r>
              <a:rPr lang="en-US" sz="2000" dirty="0" smtClean="0"/>
              <a:t>Prof Jihong Kim &amp; students at Seoul Nation University</a:t>
            </a:r>
          </a:p>
          <a:p>
            <a:pPr lvl="1"/>
            <a:r>
              <a:rPr lang="en-US" sz="2000" dirty="0" smtClean="0"/>
              <a:t>Prof Derek Chiou, University of Texas at Austin </a:t>
            </a:r>
          </a:p>
          <a:p>
            <a:pPr lvl="1"/>
            <a:r>
              <a:rPr lang="en-US" sz="2000" dirty="0"/>
              <a:t>Prof </a:t>
            </a:r>
            <a:r>
              <a:rPr lang="en-US" sz="2000" dirty="0" err="1"/>
              <a:t>Yoav</a:t>
            </a:r>
            <a:r>
              <a:rPr lang="en-US" sz="2000" dirty="0"/>
              <a:t> </a:t>
            </a:r>
            <a:r>
              <a:rPr lang="en-US" sz="2000" dirty="0" err="1" smtClean="0"/>
              <a:t>Etsion</a:t>
            </a:r>
            <a:r>
              <a:rPr lang="en-US" sz="2000" dirty="0" smtClean="0"/>
              <a:t> &amp; students at </a:t>
            </a:r>
            <a:r>
              <a:rPr lang="en-US" sz="2000" dirty="0" err="1" smtClean="0"/>
              <a:t>Technion</a:t>
            </a:r>
            <a:endParaRPr lang="en-US" sz="2000" dirty="0" smtClean="0"/>
          </a:p>
          <a:p>
            <a:pPr marL="457200" lvl="1" indent="0">
              <a:buNone/>
            </a:pPr>
            <a:endParaRPr lang="en-US" sz="2000" dirty="0" smtClean="0"/>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2</a:t>
            </a:fld>
            <a:endParaRPr lang="en-US" dirty="0"/>
          </a:p>
        </p:txBody>
      </p:sp>
    </p:spTree>
    <p:extLst>
      <p:ext uri="{BB962C8B-B14F-4D97-AF65-F5344CB8AC3E}">
        <p14:creationId xmlns:p14="http://schemas.microsoft.com/office/powerpoint/2010/main" val="3935642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533400" y="387927"/>
            <a:ext cx="8285018" cy="1143000"/>
          </a:xfrm>
          <a:noFill/>
        </p:spPr>
        <p:txBody>
          <a:bodyPr lIns="90488" tIns="44450" rIns="90488" bIns="44450"/>
          <a:lstStyle/>
          <a:p>
            <a:pPr eaLnBrk="1" hangingPunct="1"/>
            <a:r>
              <a:rPr lang="en-US" sz="4000" dirty="0" smtClean="0"/>
              <a:t>Exploiting Spatial Correlation</a:t>
            </a:r>
            <a:r>
              <a:rPr lang="en-US" sz="2400" dirty="0" smtClean="0"/>
              <a:t/>
            </a:r>
            <a:br>
              <a:rPr lang="en-US" sz="2400" dirty="0" smtClean="0"/>
            </a:br>
            <a:r>
              <a:rPr lang="en-US" sz="2400" i="1" dirty="0" err="1" smtClean="0"/>
              <a:t>Yeh</a:t>
            </a:r>
            <a:r>
              <a:rPr lang="en-US" sz="2400" i="1" dirty="0" smtClean="0"/>
              <a:t> and </a:t>
            </a:r>
            <a:r>
              <a:rPr lang="en-US" sz="2400" i="1" dirty="0" err="1" smtClean="0"/>
              <a:t>Patt</a:t>
            </a:r>
            <a:r>
              <a:rPr lang="en-US" sz="2400" i="1" dirty="0" smtClean="0"/>
              <a:t>, 1992</a:t>
            </a:r>
          </a:p>
        </p:txBody>
      </p:sp>
      <p:sp>
        <p:nvSpPr>
          <p:cNvPr id="6" name="Date Placeholder 3"/>
          <p:cNvSpPr>
            <a:spLocks noGrp="1"/>
          </p:cNvSpPr>
          <p:nvPr>
            <p:ph type="dt" sz="half" idx="10"/>
          </p:nvPr>
        </p:nvSpPr>
        <p:spPr/>
        <p:txBody>
          <a:bodyPr/>
          <a:lstStyle/>
          <a:p>
            <a:pPr>
              <a:defRPr/>
            </a:pPr>
            <a:r>
              <a:rPr lang="en-US" smtClean="0"/>
              <a:t>October 24, 2011</a:t>
            </a:r>
            <a:endParaRPr lang="en-US"/>
          </a:p>
        </p:txBody>
      </p:sp>
      <p:sp>
        <p:nvSpPr>
          <p:cNvPr id="8" name="Slide Number Placeholder 5"/>
          <p:cNvSpPr>
            <a:spLocks noGrp="1"/>
          </p:cNvSpPr>
          <p:nvPr>
            <p:ph type="sldNum" sz="quarter" idx="11"/>
          </p:nvPr>
        </p:nvSpPr>
        <p:spPr/>
        <p:txBody>
          <a:bodyPr/>
          <a:lstStyle/>
          <a:p>
            <a:pPr>
              <a:defRPr/>
            </a:pPr>
            <a:r>
              <a:rPr lang="en-US"/>
              <a:t>L12-</a:t>
            </a:r>
            <a:fld id="{4743EAFC-D274-411A-B330-6E9AC7D61ECE}" type="slidenum">
              <a:rPr lang="en-US"/>
              <a:pPr>
                <a:defRPr/>
              </a:pPr>
              <a:t>20</a:t>
            </a:fld>
            <a:endParaRPr lang="en-US"/>
          </a:p>
        </p:txBody>
      </p:sp>
      <p:sp>
        <p:nvSpPr>
          <p:cNvPr id="7" name="Footer Placeholder 4"/>
          <p:cNvSpPr>
            <a:spLocks noGrp="1"/>
          </p:cNvSpPr>
          <p:nvPr>
            <p:ph type="ftr" sz="quarter" idx="12"/>
          </p:nvPr>
        </p:nvSpPr>
        <p:spPr/>
        <p:txBody>
          <a:bodyPr/>
          <a:lstStyle/>
          <a:p>
            <a:pPr>
              <a:defRPr/>
            </a:pPr>
            <a:r>
              <a:rPr lang="en-US"/>
              <a:t>http://www.csg.csail.mit.edu/6.823 </a:t>
            </a:r>
          </a:p>
        </p:txBody>
      </p:sp>
      <p:sp>
        <p:nvSpPr>
          <p:cNvPr id="2114563" name="Rectangle 3"/>
          <p:cNvSpPr>
            <a:spLocks noChangeArrowheads="1"/>
          </p:cNvSpPr>
          <p:nvPr/>
        </p:nvSpPr>
        <p:spPr bwMode="auto">
          <a:xfrm>
            <a:off x="1064491" y="3992543"/>
            <a:ext cx="7545120" cy="1844095"/>
          </a:xfrm>
          <a:prstGeom prst="rect">
            <a:avLst/>
          </a:prstGeom>
          <a:noFill/>
          <a:ln w="25400">
            <a:noFill/>
            <a:miter lim="800000"/>
            <a:headEnd/>
            <a:tailEnd/>
          </a:ln>
        </p:spPr>
        <p:txBody>
          <a:bodyPr wrap="square" lIns="90488" tIns="44450" rIns="90488" bIns="44450">
            <a:spAutoFit/>
          </a:bodyPr>
          <a:lstStyle/>
          <a:p>
            <a:pPr eaLnBrk="0" hangingPunct="0"/>
            <a:r>
              <a:rPr lang="en-US" b="0" i="1" dirty="0">
                <a:latin typeface="Verdana" pitchFamily="34" charset="0"/>
              </a:rPr>
              <a:t>History register, </a:t>
            </a:r>
            <a:r>
              <a:rPr lang="en-US" b="0" dirty="0">
                <a:latin typeface="Verdana" pitchFamily="34" charset="0"/>
              </a:rPr>
              <a:t>H, records the direction of the last N branches executed by the </a:t>
            </a:r>
            <a:r>
              <a:rPr lang="en-US" b="0" dirty="0" smtClean="0">
                <a:latin typeface="Verdana" pitchFamily="34" charset="0"/>
              </a:rPr>
              <a:t>processor and the predictor uses this information to predict the resolution of the next branch</a:t>
            </a:r>
            <a:endParaRPr lang="en-US" b="0" dirty="0">
              <a:latin typeface="Verdana" pitchFamily="34" charset="0"/>
            </a:endParaRPr>
          </a:p>
          <a:p>
            <a:pPr eaLnBrk="0" hangingPunct="0"/>
            <a:endParaRPr lang="en-US" sz="1400" b="0" dirty="0">
              <a:latin typeface="Verdana" pitchFamily="34" charset="0"/>
            </a:endParaRPr>
          </a:p>
          <a:p>
            <a:pPr eaLnBrk="0" hangingPunct="0"/>
            <a:endParaRPr lang="en-US" b="0" dirty="0">
              <a:latin typeface="Verdana" pitchFamily="34" charset="0"/>
            </a:endParaRPr>
          </a:p>
        </p:txBody>
      </p:sp>
      <p:sp>
        <p:nvSpPr>
          <p:cNvPr id="19463" name="Text Box 4"/>
          <p:cNvSpPr txBox="1">
            <a:spLocks noChangeArrowheads="1"/>
          </p:cNvSpPr>
          <p:nvPr/>
        </p:nvSpPr>
        <p:spPr bwMode="auto">
          <a:xfrm>
            <a:off x="2921660" y="1725612"/>
            <a:ext cx="2936875" cy="1320800"/>
          </a:xfrm>
          <a:prstGeom prst="rect">
            <a:avLst/>
          </a:prstGeom>
          <a:noFill/>
          <a:ln w="9525">
            <a:solidFill>
              <a:srgbClr val="FF0000"/>
            </a:solidFill>
            <a:miter lim="800000"/>
            <a:headEnd/>
            <a:tailEnd/>
          </a:ln>
        </p:spPr>
        <p:txBody>
          <a:bodyPr wrap="none">
            <a:spAutoFit/>
          </a:bodyPr>
          <a:lstStyle/>
          <a:p>
            <a:pPr eaLnBrk="0" hangingPunct="0"/>
            <a:r>
              <a:rPr lang="en-US" sz="2000"/>
              <a:t>if (x[i] &lt; 7) then</a:t>
            </a:r>
          </a:p>
          <a:p>
            <a:pPr eaLnBrk="0" hangingPunct="0"/>
            <a:r>
              <a:rPr lang="en-US" sz="2000"/>
              <a:t>	y += 1;</a:t>
            </a:r>
          </a:p>
          <a:p>
            <a:pPr eaLnBrk="0" hangingPunct="0"/>
            <a:r>
              <a:rPr lang="en-US" sz="2000"/>
              <a:t>if (x[i] &lt; 5) then</a:t>
            </a:r>
          </a:p>
          <a:p>
            <a:pPr eaLnBrk="0" hangingPunct="0"/>
            <a:r>
              <a:rPr lang="en-US" sz="2000"/>
              <a:t>	c -= 4;</a:t>
            </a:r>
          </a:p>
        </p:txBody>
      </p:sp>
      <p:sp>
        <p:nvSpPr>
          <p:cNvPr id="19464" name="Rectangle 5"/>
          <p:cNvSpPr>
            <a:spLocks noChangeArrowheads="1"/>
          </p:cNvSpPr>
          <p:nvPr/>
        </p:nvSpPr>
        <p:spPr bwMode="auto">
          <a:xfrm>
            <a:off x="1188481" y="3273425"/>
            <a:ext cx="7563633" cy="397545"/>
          </a:xfrm>
          <a:prstGeom prst="rect">
            <a:avLst/>
          </a:prstGeom>
          <a:noFill/>
          <a:ln w="25400">
            <a:noFill/>
            <a:miter lim="800000"/>
            <a:headEnd/>
            <a:tailEnd/>
          </a:ln>
        </p:spPr>
        <p:txBody>
          <a:bodyPr wrap="square" lIns="90488" tIns="44450" rIns="90488" bIns="44450">
            <a:spAutoFit/>
          </a:bodyPr>
          <a:lstStyle/>
          <a:p>
            <a:pPr eaLnBrk="0" hangingPunct="0"/>
            <a:r>
              <a:rPr lang="en-US" b="0" dirty="0"/>
              <a:t>If first condition </a:t>
            </a:r>
            <a:r>
              <a:rPr lang="en-US" b="0" dirty="0" smtClean="0"/>
              <a:t>is false</a:t>
            </a:r>
            <a:r>
              <a:rPr lang="en-US" dirty="0"/>
              <a:t> </a:t>
            </a:r>
            <a:r>
              <a:rPr lang="en-US" dirty="0" smtClean="0"/>
              <a:t>then so is</a:t>
            </a:r>
            <a:r>
              <a:rPr lang="en-US" b="0" dirty="0" smtClean="0"/>
              <a:t> </a:t>
            </a:r>
            <a:r>
              <a:rPr lang="en-US" b="0" dirty="0"/>
              <a:t>second </a:t>
            </a:r>
            <a:r>
              <a:rPr lang="en-US" b="0" dirty="0" smtClean="0"/>
              <a:t>condition</a:t>
            </a:r>
            <a:endParaRPr lang="en-US" b="0" dirty="0"/>
          </a:p>
        </p:txBody>
      </p:sp>
    </p:spTree>
    <p:extLst>
      <p:ext uri="{BB962C8B-B14F-4D97-AF65-F5344CB8AC3E}">
        <p14:creationId xmlns:p14="http://schemas.microsoft.com/office/powerpoint/2010/main" val="1020186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14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456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09460" y="333168"/>
            <a:ext cx="7772400" cy="1143000"/>
          </a:xfrm>
          <a:noFill/>
        </p:spPr>
        <p:txBody>
          <a:bodyPr lIns="90488" tIns="44450" rIns="90488" bIns="44450"/>
          <a:lstStyle/>
          <a:p>
            <a:pPr eaLnBrk="1" hangingPunct="1"/>
            <a:r>
              <a:rPr lang="en-US" sz="4000" dirty="0" smtClean="0"/>
              <a:t>Two-Level Branch Predictor</a:t>
            </a:r>
            <a:endParaRPr lang="en-US" sz="2000" i="1" dirty="0" smtClean="0"/>
          </a:p>
        </p:txBody>
      </p:sp>
      <p:sp>
        <p:nvSpPr>
          <p:cNvPr id="104" name="Date Placeholder 3"/>
          <p:cNvSpPr>
            <a:spLocks noGrp="1"/>
          </p:cNvSpPr>
          <p:nvPr>
            <p:ph type="dt" sz="half" idx="10"/>
          </p:nvPr>
        </p:nvSpPr>
        <p:spPr/>
        <p:txBody>
          <a:bodyPr/>
          <a:lstStyle/>
          <a:p>
            <a:pPr>
              <a:defRPr/>
            </a:pPr>
            <a:r>
              <a:rPr lang="en-US" smtClean="0"/>
              <a:t>October 24, 2011</a:t>
            </a:r>
            <a:endParaRPr lang="en-US"/>
          </a:p>
        </p:txBody>
      </p:sp>
      <p:sp>
        <p:nvSpPr>
          <p:cNvPr id="106" name="Slide Number Placeholder 5"/>
          <p:cNvSpPr>
            <a:spLocks noGrp="1"/>
          </p:cNvSpPr>
          <p:nvPr>
            <p:ph type="sldNum" sz="quarter" idx="11"/>
          </p:nvPr>
        </p:nvSpPr>
        <p:spPr/>
        <p:txBody>
          <a:bodyPr/>
          <a:lstStyle/>
          <a:p>
            <a:pPr>
              <a:defRPr/>
            </a:pPr>
            <a:r>
              <a:rPr lang="en-US"/>
              <a:t>L12-</a:t>
            </a:r>
            <a:fld id="{FB4A94DE-00AE-401B-848D-9E9832E69094}" type="slidenum">
              <a:rPr lang="en-US"/>
              <a:pPr>
                <a:defRPr/>
              </a:pPr>
              <a:t>21</a:t>
            </a:fld>
            <a:endParaRPr lang="en-US"/>
          </a:p>
        </p:txBody>
      </p:sp>
      <p:sp>
        <p:nvSpPr>
          <p:cNvPr id="105" name="Footer Placeholder 4"/>
          <p:cNvSpPr>
            <a:spLocks noGrp="1"/>
          </p:cNvSpPr>
          <p:nvPr>
            <p:ph type="ftr" sz="quarter" idx="12"/>
          </p:nvPr>
        </p:nvSpPr>
        <p:spPr/>
        <p:txBody>
          <a:bodyPr/>
          <a:lstStyle/>
          <a:p>
            <a:pPr>
              <a:defRPr/>
            </a:pPr>
            <a:r>
              <a:rPr lang="en-US"/>
              <a:t>http://www.csg.csail.mit.edu/6.823 </a:t>
            </a:r>
          </a:p>
        </p:txBody>
      </p:sp>
      <p:sp>
        <p:nvSpPr>
          <p:cNvPr id="24582" name="Rectangle 3"/>
          <p:cNvSpPr>
            <a:spLocks noChangeArrowheads="1"/>
          </p:cNvSpPr>
          <p:nvPr/>
        </p:nvSpPr>
        <p:spPr bwMode="auto">
          <a:xfrm>
            <a:off x="676516" y="1509980"/>
            <a:ext cx="7511673" cy="705321"/>
          </a:xfrm>
          <a:prstGeom prst="rect">
            <a:avLst/>
          </a:prstGeom>
          <a:noFill/>
          <a:ln w="25400">
            <a:noFill/>
            <a:miter lim="800000"/>
            <a:headEnd/>
            <a:tailEnd/>
          </a:ln>
        </p:spPr>
        <p:txBody>
          <a:bodyPr wrap="none" lIns="90488" tIns="44450" rIns="90488" bIns="44450">
            <a:spAutoFit/>
          </a:bodyPr>
          <a:lstStyle/>
          <a:p>
            <a:pPr eaLnBrk="0" hangingPunct="0"/>
            <a:r>
              <a:rPr lang="en-US" sz="2000" b="0" dirty="0">
                <a:latin typeface="Verdana" pitchFamily="34" charset="0"/>
              </a:rPr>
              <a:t>Pentium Pro uses the result from the last two branches</a:t>
            </a:r>
          </a:p>
          <a:p>
            <a:pPr eaLnBrk="0" hangingPunct="0"/>
            <a:r>
              <a:rPr lang="en-US" sz="2000" b="0" dirty="0">
                <a:latin typeface="Verdana" pitchFamily="34" charset="0"/>
              </a:rPr>
              <a:t>to select one of the four sets of BHT bits (~95% correct)</a:t>
            </a:r>
          </a:p>
        </p:txBody>
      </p:sp>
      <p:grpSp>
        <p:nvGrpSpPr>
          <p:cNvPr id="24588" name="Group 81"/>
          <p:cNvGrpSpPr>
            <a:grpSpLocks/>
          </p:cNvGrpSpPr>
          <p:nvPr/>
        </p:nvGrpSpPr>
        <p:grpSpPr bwMode="auto">
          <a:xfrm>
            <a:off x="1757525" y="2829275"/>
            <a:ext cx="3280149" cy="994495"/>
            <a:chOff x="624" y="1392"/>
            <a:chExt cx="2316" cy="696"/>
          </a:xfrm>
        </p:grpSpPr>
        <p:sp>
          <p:nvSpPr>
            <p:cNvPr id="24599" name="Rectangle 82"/>
            <p:cNvSpPr>
              <a:spLocks noChangeArrowheads="1"/>
            </p:cNvSpPr>
            <p:nvPr/>
          </p:nvSpPr>
          <p:spPr bwMode="auto">
            <a:xfrm>
              <a:off x="624" y="1392"/>
              <a:ext cx="1344" cy="240"/>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sz="2000" b="0">
                <a:solidFill>
                  <a:srgbClr val="56127A"/>
                </a:solidFill>
                <a:latin typeface="Verdana" pitchFamily="34" charset="0"/>
              </a:endParaRPr>
            </a:p>
          </p:txBody>
        </p:sp>
        <p:sp>
          <p:nvSpPr>
            <p:cNvPr id="24600" name="Rectangle 83"/>
            <p:cNvSpPr>
              <a:spLocks noChangeArrowheads="1"/>
            </p:cNvSpPr>
            <p:nvPr/>
          </p:nvSpPr>
          <p:spPr bwMode="auto">
            <a:xfrm>
              <a:off x="1968" y="1392"/>
              <a:ext cx="432" cy="240"/>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24601" name="Rectangle 84"/>
            <p:cNvSpPr>
              <a:spLocks noChangeArrowheads="1"/>
            </p:cNvSpPr>
            <p:nvPr/>
          </p:nvSpPr>
          <p:spPr bwMode="auto">
            <a:xfrm>
              <a:off x="2400" y="1392"/>
              <a:ext cx="288" cy="240"/>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24602" name="Line 85"/>
            <p:cNvSpPr>
              <a:spLocks noChangeShapeType="1"/>
            </p:cNvSpPr>
            <p:nvPr/>
          </p:nvSpPr>
          <p:spPr bwMode="auto">
            <a:xfrm flipV="1">
              <a:off x="2544" y="1536"/>
              <a:ext cx="0" cy="96"/>
            </a:xfrm>
            <a:prstGeom prst="line">
              <a:avLst/>
            </a:prstGeom>
            <a:noFill/>
            <a:ln w="25400">
              <a:solidFill>
                <a:schemeClr val="tx1"/>
              </a:solidFill>
              <a:round/>
              <a:headEnd/>
              <a:tailEnd/>
            </a:ln>
          </p:spPr>
          <p:txBody>
            <a:bodyPr/>
            <a:lstStyle/>
            <a:p>
              <a:endParaRPr lang="en-US"/>
            </a:p>
          </p:txBody>
        </p:sp>
        <p:sp>
          <p:nvSpPr>
            <p:cNvPr id="24603" name="Text Box 86"/>
            <p:cNvSpPr txBox="1">
              <a:spLocks noChangeArrowheads="1"/>
            </p:cNvSpPr>
            <p:nvPr/>
          </p:nvSpPr>
          <p:spPr bwMode="auto">
            <a:xfrm>
              <a:off x="2352" y="1419"/>
              <a:ext cx="246" cy="280"/>
            </a:xfrm>
            <a:prstGeom prst="rect">
              <a:avLst/>
            </a:prstGeom>
            <a:noFill/>
            <a:ln w="25400">
              <a:noFill/>
              <a:miter lim="800000"/>
              <a:headEnd/>
              <a:tailEnd/>
            </a:ln>
          </p:spPr>
          <p:txBody>
            <a:bodyPr wrap="none">
              <a:spAutoFit/>
            </a:bodyPr>
            <a:lstStyle/>
            <a:p>
              <a:pPr eaLnBrk="0" hangingPunct="0"/>
              <a:r>
                <a:rPr lang="en-US" sz="2000" b="0" dirty="0">
                  <a:latin typeface="Verdana" pitchFamily="34" charset="0"/>
                </a:rPr>
                <a:t>0</a:t>
              </a:r>
            </a:p>
          </p:txBody>
        </p:sp>
        <p:sp>
          <p:nvSpPr>
            <p:cNvPr id="24604" name="Text Box 87"/>
            <p:cNvSpPr txBox="1">
              <a:spLocks noChangeArrowheads="1"/>
            </p:cNvSpPr>
            <p:nvPr/>
          </p:nvSpPr>
          <p:spPr bwMode="auto">
            <a:xfrm>
              <a:off x="2496" y="1419"/>
              <a:ext cx="246" cy="280"/>
            </a:xfrm>
            <a:prstGeom prst="rect">
              <a:avLst/>
            </a:prstGeom>
            <a:noFill/>
            <a:ln w="25400">
              <a:noFill/>
              <a:miter lim="800000"/>
              <a:headEnd/>
              <a:tailEnd/>
            </a:ln>
          </p:spPr>
          <p:txBody>
            <a:bodyPr wrap="none">
              <a:spAutoFit/>
            </a:bodyPr>
            <a:lstStyle/>
            <a:p>
              <a:pPr eaLnBrk="0" hangingPunct="0"/>
              <a:r>
                <a:rPr lang="en-US" sz="2000" b="0">
                  <a:latin typeface="Verdana" pitchFamily="34" charset="0"/>
                </a:rPr>
                <a:t>0</a:t>
              </a:r>
            </a:p>
          </p:txBody>
        </p:sp>
        <p:grpSp>
          <p:nvGrpSpPr>
            <p:cNvPr id="24605" name="Group 88"/>
            <p:cNvGrpSpPr>
              <a:grpSpLocks/>
            </p:cNvGrpSpPr>
            <p:nvPr/>
          </p:nvGrpSpPr>
          <p:grpSpPr bwMode="auto">
            <a:xfrm>
              <a:off x="1980" y="1680"/>
              <a:ext cx="960" cy="408"/>
              <a:chOff x="1956" y="2184"/>
              <a:chExt cx="960" cy="408"/>
            </a:xfrm>
          </p:grpSpPr>
          <p:sp>
            <p:nvSpPr>
              <p:cNvPr id="24607" name="AutoShape 89"/>
              <p:cNvSpPr>
                <a:spLocks/>
              </p:cNvSpPr>
              <p:nvPr/>
            </p:nvSpPr>
            <p:spPr bwMode="auto">
              <a:xfrm rot="5400000">
                <a:off x="2088" y="2052"/>
                <a:ext cx="144" cy="408"/>
              </a:xfrm>
              <a:prstGeom prst="rightBrace">
                <a:avLst>
                  <a:gd name="adj1" fmla="val 23611"/>
                  <a:gd name="adj2" fmla="val 54167"/>
                </a:avLst>
              </a:prstGeom>
              <a:noFill/>
              <a:ln w="25400">
                <a:solidFill>
                  <a:schemeClr val="tx1"/>
                </a:solidFill>
                <a:round/>
                <a:headEnd/>
                <a:tailEnd/>
              </a:ln>
            </p:spPr>
            <p:txBody>
              <a:bodyPr wrap="none" anchor="ctr"/>
              <a:lstStyle/>
              <a:p>
                <a:endParaRPr lang="en-US"/>
              </a:p>
            </p:txBody>
          </p:sp>
          <p:sp>
            <p:nvSpPr>
              <p:cNvPr id="24608" name="Freeform 90"/>
              <p:cNvSpPr>
                <a:spLocks/>
              </p:cNvSpPr>
              <p:nvPr/>
            </p:nvSpPr>
            <p:spPr bwMode="auto">
              <a:xfrm>
                <a:off x="2148" y="2256"/>
                <a:ext cx="768" cy="336"/>
              </a:xfrm>
              <a:custGeom>
                <a:avLst/>
                <a:gdLst>
                  <a:gd name="T0" fmla="*/ 0 w 768"/>
                  <a:gd name="T1" fmla="*/ 0 h 336"/>
                  <a:gd name="T2" fmla="*/ 0 w 768"/>
                  <a:gd name="T3" fmla="*/ 336 h 336"/>
                  <a:gd name="T4" fmla="*/ 768 w 768"/>
                  <a:gd name="T5" fmla="*/ 336 h 336"/>
                  <a:gd name="T6" fmla="*/ 0 60000 65536"/>
                  <a:gd name="T7" fmla="*/ 0 60000 65536"/>
                  <a:gd name="T8" fmla="*/ 0 60000 65536"/>
                  <a:gd name="T9" fmla="*/ 0 w 768"/>
                  <a:gd name="T10" fmla="*/ 0 h 336"/>
                  <a:gd name="T11" fmla="*/ 768 w 768"/>
                  <a:gd name="T12" fmla="*/ 336 h 336"/>
                </a:gdLst>
                <a:ahLst/>
                <a:cxnLst>
                  <a:cxn ang="T6">
                    <a:pos x="T0" y="T1"/>
                  </a:cxn>
                  <a:cxn ang="T7">
                    <a:pos x="T2" y="T3"/>
                  </a:cxn>
                  <a:cxn ang="T8">
                    <a:pos x="T4" y="T5"/>
                  </a:cxn>
                </a:cxnLst>
                <a:rect l="T9" t="T10" r="T11" b="T12"/>
                <a:pathLst>
                  <a:path w="768" h="336">
                    <a:moveTo>
                      <a:pt x="0" y="0"/>
                    </a:moveTo>
                    <a:lnTo>
                      <a:pt x="0" y="336"/>
                    </a:lnTo>
                    <a:lnTo>
                      <a:pt x="768" y="336"/>
                    </a:lnTo>
                  </a:path>
                </a:pathLst>
              </a:custGeom>
              <a:noFill/>
              <a:ln w="25400" cap="flat" cmpd="sng">
                <a:solidFill>
                  <a:schemeClr val="tx1"/>
                </a:solidFill>
                <a:prstDash val="solid"/>
                <a:round/>
                <a:headEnd type="none" w="med" len="med"/>
                <a:tailEnd type="triangle" w="med" len="med"/>
              </a:ln>
            </p:spPr>
            <p:txBody>
              <a:bodyPr/>
              <a:lstStyle/>
              <a:p>
                <a:endParaRPr lang="en-US"/>
              </a:p>
            </p:txBody>
          </p:sp>
          <p:sp>
            <p:nvSpPr>
              <p:cNvPr id="24609" name="Line 91"/>
              <p:cNvSpPr>
                <a:spLocks noChangeShapeType="1"/>
              </p:cNvSpPr>
              <p:nvPr/>
            </p:nvSpPr>
            <p:spPr bwMode="auto">
              <a:xfrm flipV="1">
                <a:off x="2100" y="2352"/>
                <a:ext cx="144" cy="96"/>
              </a:xfrm>
              <a:prstGeom prst="line">
                <a:avLst/>
              </a:prstGeom>
              <a:noFill/>
              <a:ln w="25400">
                <a:solidFill>
                  <a:schemeClr val="tx1"/>
                </a:solidFill>
                <a:round/>
                <a:headEnd/>
                <a:tailEnd/>
              </a:ln>
            </p:spPr>
            <p:txBody>
              <a:bodyPr/>
              <a:lstStyle/>
              <a:p>
                <a:endParaRPr lang="en-US"/>
              </a:p>
            </p:txBody>
          </p:sp>
          <p:sp>
            <p:nvSpPr>
              <p:cNvPr id="24610" name="Text Box 92"/>
              <p:cNvSpPr txBox="1">
                <a:spLocks noChangeArrowheads="1"/>
              </p:cNvSpPr>
              <p:nvPr/>
            </p:nvSpPr>
            <p:spPr bwMode="auto">
              <a:xfrm>
                <a:off x="2282" y="2260"/>
                <a:ext cx="238" cy="280"/>
              </a:xfrm>
              <a:prstGeom prst="rect">
                <a:avLst/>
              </a:prstGeom>
              <a:noFill/>
              <a:ln w="25400">
                <a:noFill/>
                <a:miter lim="800000"/>
                <a:headEnd/>
                <a:tailEnd/>
              </a:ln>
            </p:spPr>
            <p:txBody>
              <a:bodyPr wrap="none">
                <a:spAutoFit/>
              </a:bodyPr>
              <a:lstStyle/>
              <a:p>
                <a:pPr eaLnBrk="0" hangingPunct="0"/>
                <a:r>
                  <a:rPr lang="en-US" sz="2000" b="0">
                    <a:latin typeface="Verdana" pitchFamily="34" charset="0"/>
                  </a:rPr>
                  <a:t>k</a:t>
                </a:r>
              </a:p>
            </p:txBody>
          </p:sp>
        </p:grpSp>
        <p:sp>
          <p:nvSpPr>
            <p:cNvPr id="24606" name="Text Box 93"/>
            <p:cNvSpPr txBox="1">
              <a:spLocks noChangeArrowheads="1"/>
            </p:cNvSpPr>
            <p:nvPr/>
          </p:nvSpPr>
          <p:spPr bwMode="auto">
            <a:xfrm>
              <a:off x="636" y="1707"/>
              <a:ext cx="916" cy="280"/>
            </a:xfrm>
            <a:prstGeom prst="rect">
              <a:avLst/>
            </a:prstGeom>
            <a:noFill/>
            <a:ln w="25400">
              <a:noFill/>
              <a:miter lim="800000"/>
              <a:headEnd/>
              <a:tailEnd/>
            </a:ln>
          </p:spPr>
          <p:txBody>
            <a:bodyPr wrap="none">
              <a:spAutoFit/>
            </a:bodyPr>
            <a:lstStyle/>
            <a:p>
              <a:pPr eaLnBrk="0" hangingPunct="0"/>
              <a:r>
                <a:rPr lang="en-US" sz="2000" b="0" dirty="0">
                  <a:latin typeface="Verdana" pitchFamily="34" charset="0"/>
                </a:rPr>
                <a:t>Fetch PC</a:t>
              </a:r>
            </a:p>
          </p:txBody>
        </p:sp>
      </p:grpSp>
      <p:grpSp>
        <p:nvGrpSpPr>
          <p:cNvPr id="9" name="Group 8"/>
          <p:cNvGrpSpPr/>
          <p:nvPr/>
        </p:nvGrpSpPr>
        <p:grpSpPr>
          <a:xfrm>
            <a:off x="3675400" y="5327075"/>
            <a:ext cx="1368768" cy="594401"/>
            <a:chOff x="3675400" y="5327075"/>
            <a:chExt cx="1368768" cy="594401"/>
          </a:xfrm>
        </p:grpSpPr>
        <p:sp>
          <p:nvSpPr>
            <p:cNvPr id="24593" name="AutoShape 98"/>
            <p:cNvSpPr>
              <a:spLocks/>
            </p:cNvSpPr>
            <p:nvPr/>
          </p:nvSpPr>
          <p:spPr bwMode="auto">
            <a:xfrm rot="5400000">
              <a:off x="3861446" y="5141029"/>
              <a:ext cx="205758" cy="577850"/>
            </a:xfrm>
            <a:prstGeom prst="rightBrace">
              <a:avLst>
                <a:gd name="adj1" fmla="val 23611"/>
                <a:gd name="adj2" fmla="val 54167"/>
              </a:avLst>
            </a:prstGeom>
            <a:noFill/>
            <a:ln w="25400">
              <a:solidFill>
                <a:schemeClr val="tx1"/>
              </a:solidFill>
              <a:round/>
              <a:headEnd/>
              <a:tailEnd/>
            </a:ln>
          </p:spPr>
          <p:txBody>
            <a:bodyPr wrap="none" anchor="ctr"/>
            <a:lstStyle/>
            <a:p>
              <a:endParaRPr lang="en-US"/>
            </a:p>
          </p:txBody>
        </p:sp>
        <p:sp>
          <p:nvSpPr>
            <p:cNvPr id="24594" name="Freeform 99"/>
            <p:cNvSpPr>
              <a:spLocks/>
            </p:cNvSpPr>
            <p:nvPr/>
          </p:nvSpPr>
          <p:spPr bwMode="auto">
            <a:xfrm>
              <a:off x="3956450" y="5441375"/>
              <a:ext cx="1087718" cy="480101"/>
            </a:xfrm>
            <a:custGeom>
              <a:avLst/>
              <a:gdLst>
                <a:gd name="T0" fmla="*/ 0 w 768"/>
                <a:gd name="T1" fmla="*/ 0 h 336"/>
                <a:gd name="T2" fmla="*/ 0 w 768"/>
                <a:gd name="T3" fmla="*/ 336 h 336"/>
                <a:gd name="T4" fmla="*/ 768 w 768"/>
                <a:gd name="T5" fmla="*/ 336 h 336"/>
                <a:gd name="T6" fmla="*/ 0 60000 65536"/>
                <a:gd name="T7" fmla="*/ 0 60000 65536"/>
                <a:gd name="T8" fmla="*/ 0 60000 65536"/>
                <a:gd name="T9" fmla="*/ 0 w 768"/>
                <a:gd name="T10" fmla="*/ 0 h 336"/>
                <a:gd name="T11" fmla="*/ 768 w 768"/>
                <a:gd name="T12" fmla="*/ 336 h 336"/>
              </a:gdLst>
              <a:ahLst/>
              <a:cxnLst>
                <a:cxn ang="T6">
                  <a:pos x="T0" y="T1"/>
                </a:cxn>
                <a:cxn ang="T7">
                  <a:pos x="T2" y="T3"/>
                </a:cxn>
                <a:cxn ang="T8">
                  <a:pos x="T4" y="T5"/>
                </a:cxn>
              </a:cxnLst>
              <a:rect l="T9" t="T10" r="T11" b="T12"/>
              <a:pathLst>
                <a:path w="768" h="336">
                  <a:moveTo>
                    <a:pt x="0" y="0"/>
                  </a:moveTo>
                  <a:lnTo>
                    <a:pt x="0" y="336"/>
                  </a:lnTo>
                  <a:lnTo>
                    <a:pt x="768" y="336"/>
                  </a:lnTo>
                </a:path>
              </a:pathLst>
            </a:custGeom>
            <a:noFill/>
            <a:ln w="25400" cap="flat" cmpd="sng">
              <a:solidFill>
                <a:schemeClr val="tx1"/>
              </a:solidFill>
              <a:prstDash val="solid"/>
              <a:round/>
              <a:headEnd type="none" w="med" len="med"/>
              <a:tailEnd type="triangle" w="med" len="med"/>
            </a:ln>
          </p:spPr>
          <p:txBody>
            <a:bodyPr/>
            <a:lstStyle/>
            <a:p>
              <a:endParaRPr lang="en-US"/>
            </a:p>
          </p:txBody>
        </p:sp>
      </p:grpSp>
      <p:grpSp>
        <p:nvGrpSpPr>
          <p:cNvPr id="4" name="Group 3"/>
          <p:cNvGrpSpPr/>
          <p:nvPr/>
        </p:nvGrpSpPr>
        <p:grpSpPr>
          <a:xfrm>
            <a:off x="4931222" y="2386412"/>
            <a:ext cx="3735638" cy="4118506"/>
            <a:chOff x="4646222" y="2386412"/>
            <a:chExt cx="3735638" cy="4118506"/>
          </a:xfrm>
        </p:grpSpPr>
        <p:sp>
          <p:nvSpPr>
            <p:cNvPr id="24587" name="Freeform 80"/>
            <p:cNvSpPr>
              <a:spLocks/>
            </p:cNvSpPr>
            <p:nvPr/>
          </p:nvSpPr>
          <p:spPr bwMode="auto">
            <a:xfrm>
              <a:off x="4646222" y="5708438"/>
              <a:ext cx="2855259" cy="411515"/>
            </a:xfrm>
            <a:custGeom>
              <a:avLst/>
              <a:gdLst>
                <a:gd name="T0" fmla="*/ 0 w 2016"/>
                <a:gd name="T1" fmla="*/ 0 h 288"/>
                <a:gd name="T2" fmla="*/ 2016 w 2016"/>
                <a:gd name="T3" fmla="*/ 0 h 288"/>
                <a:gd name="T4" fmla="*/ 1872 w 2016"/>
                <a:gd name="T5" fmla="*/ 288 h 288"/>
                <a:gd name="T6" fmla="*/ 144 w 2016"/>
                <a:gd name="T7" fmla="*/ 288 h 288"/>
                <a:gd name="T8" fmla="*/ 0 w 2016"/>
                <a:gd name="T9" fmla="*/ 0 h 288"/>
                <a:gd name="T10" fmla="*/ 0 60000 65536"/>
                <a:gd name="T11" fmla="*/ 0 60000 65536"/>
                <a:gd name="T12" fmla="*/ 0 60000 65536"/>
                <a:gd name="T13" fmla="*/ 0 60000 65536"/>
                <a:gd name="T14" fmla="*/ 0 60000 65536"/>
                <a:gd name="T15" fmla="*/ 0 w 2016"/>
                <a:gd name="T16" fmla="*/ 0 h 288"/>
                <a:gd name="T17" fmla="*/ 2016 w 2016"/>
                <a:gd name="T18" fmla="*/ 288 h 288"/>
              </a:gdLst>
              <a:ahLst/>
              <a:cxnLst>
                <a:cxn ang="T10">
                  <a:pos x="T0" y="T1"/>
                </a:cxn>
                <a:cxn ang="T11">
                  <a:pos x="T2" y="T3"/>
                </a:cxn>
                <a:cxn ang="T12">
                  <a:pos x="T4" y="T5"/>
                </a:cxn>
                <a:cxn ang="T13">
                  <a:pos x="T6" y="T7"/>
                </a:cxn>
                <a:cxn ang="T14">
                  <a:pos x="T8" y="T9"/>
                </a:cxn>
              </a:cxnLst>
              <a:rect l="T15" t="T16" r="T17" b="T18"/>
              <a:pathLst>
                <a:path w="2016" h="288">
                  <a:moveTo>
                    <a:pt x="0" y="0"/>
                  </a:moveTo>
                  <a:lnTo>
                    <a:pt x="2016" y="0"/>
                  </a:lnTo>
                  <a:lnTo>
                    <a:pt x="1872" y="288"/>
                  </a:lnTo>
                  <a:lnTo>
                    <a:pt x="144" y="288"/>
                  </a:lnTo>
                  <a:lnTo>
                    <a:pt x="0" y="0"/>
                  </a:lnTo>
                  <a:close/>
                </a:path>
              </a:pathLst>
            </a:custGeom>
            <a:solidFill>
              <a:schemeClr val="bg1"/>
            </a:solidFill>
            <a:ln w="25400" cap="flat" cmpd="sng">
              <a:solidFill>
                <a:schemeClr val="tx1"/>
              </a:solidFill>
              <a:prstDash val="solid"/>
              <a:round/>
              <a:headEnd/>
              <a:tailEnd/>
            </a:ln>
          </p:spPr>
          <p:txBody>
            <a:bodyPr/>
            <a:lstStyle/>
            <a:p>
              <a:endParaRPr lang="en-US"/>
            </a:p>
          </p:txBody>
        </p:sp>
        <p:sp>
          <p:nvSpPr>
            <p:cNvPr id="24589" name="Line 94"/>
            <p:cNvSpPr>
              <a:spLocks noChangeShapeType="1"/>
            </p:cNvSpPr>
            <p:nvPr/>
          </p:nvSpPr>
          <p:spPr bwMode="auto">
            <a:xfrm>
              <a:off x="6073851" y="6119953"/>
              <a:ext cx="0" cy="274343"/>
            </a:xfrm>
            <a:prstGeom prst="line">
              <a:avLst/>
            </a:prstGeom>
            <a:noFill/>
            <a:ln w="25400">
              <a:solidFill>
                <a:schemeClr val="tx1"/>
              </a:solidFill>
              <a:round/>
              <a:headEnd/>
              <a:tailEnd type="triangle" w="med" len="med"/>
            </a:ln>
          </p:spPr>
          <p:txBody>
            <a:bodyPr/>
            <a:lstStyle/>
            <a:p>
              <a:endParaRPr lang="en-US"/>
            </a:p>
          </p:txBody>
        </p:sp>
        <p:sp>
          <p:nvSpPr>
            <p:cNvPr id="24597" name="Rectangle 102"/>
            <p:cNvSpPr>
              <a:spLocks noChangeArrowheads="1"/>
            </p:cNvSpPr>
            <p:nvPr/>
          </p:nvSpPr>
          <p:spPr bwMode="auto">
            <a:xfrm>
              <a:off x="6192697" y="6108043"/>
              <a:ext cx="2189163" cy="396875"/>
            </a:xfrm>
            <a:prstGeom prst="rect">
              <a:avLst/>
            </a:prstGeom>
            <a:noFill/>
            <a:ln w="25400">
              <a:noFill/>
              <a:miter lim="800000"/>
              <a:headEnd/>
              <a:tailEnd/>
            </a:ln>
          </p:spPr>
          <p:txBody>
            <a:bodyPr wrap="none">
              <a:spAutoFit/>
            </a:bodyPr>
            <a:lstStyle/>
            <a:p>
              <a:pPr eaLnBrk="0" hangingPunct="0"/>
              <a:r>
                <a:rPr lang="en-US" sz="2000" b="0" dirty="0">
                  <a:latin typeface="Verdana" pitchFamily="34" charset="0"/>
                </a:rPr>
                <a:t>Taken/¬Taken?</a:t>
              </a:r>
            </a:p>
          </p:txBody>
        </p:sp>
        <p:grpSp>
          <p:nvGrpSpPr>
            <p:cNvPr id="109" name="Group 108"/>
            <p:cNvGrpSpPr/>
            <p:nvPr/>
          </p:nvGrpSpPr>
          <p:grpSpPr>
            <a:xfrm>
              <a:off x="4747293" y="2386412"/>
              <a:ext cx="457200" cy="3333750"/>
              <a:chOff x="6800850" y="1879911"/>
              <a:chExt cx="457200" cy="3333750"/>
            </a:xfrm>
          </p:grpSpPr>
          <p:sp>
            <p:nvSpPr>
              <p:cNvPr id="110" name="Rectangle 109"/>
              <p:cNvSpPr/>
              <p:nvPr/>
            </p:nvSpPr>
            <p:spPr bwMode="auto">
              <a:xfrm>
                <a:off x="6800850" y="1887269"/>
                <a:ext cx="457200" cy="30406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nvGrpSpPr>
              <p:cNvPr id="111" name="Group 39"/>
              <p:cNvGrpSpPr>
                <a:grpSpLocks/>
              </p:cNvGrpSpPr>
              <p:nvPr/>
            </p:nvGrpSpPr>
            <p:grpSpPr bwMode="auto">
              <a:xfrm>
                <a:off x="6800850" y="1879911"/>
                <a:ext cx="457200" cy="3333750"/>
                <a:chOff x="4284" y="1035"/>
                <a:chExt cx="288" cy="2100"/>
              </a:xfrm>
            </p:grpSpPr>
            <p:grpSp>
              <p:nvGrpSpPr>
                <p:cNvPr id="112" name="Group 40"/>
                <p:cNvGrpSpPr>
                  <a:grpSpLocks/>
                </p:cNvGrpSpPr>
                <p:nvPr/>
              </p:nvGrpSpPr>
              <p:grpSpPr bwMode="auto">
                <a:xfrm>
                  <a:off x="4284" y="1035"/>
                  <a:ext cx="288" cy="240"/>
                  <a:chOff x="2352" y="576"/>
                  <a:chExt cx="288" cy="240"/>
                </a:xfrm>
              </p:grpSpPr>
              <p:sp>
                <p:nvSpPr>
                  <p:cNvPr id="128" name="Rectangle 41"/>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29" name="Line 42"/>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13" name="Group 43"/>
                <p:cNvGrpSpPr>
                  <a:grpSpLocks/>
                </p:cNvGrpSpPr>
                <p:nvPr/>
              </p:nvGrpSpPr>
              <p:grpSpPr bwMode="auto">
                <a:xfrm>
                  <a:off x="4284" y="1275"/>
                  <a:ext cx="288" cy="240"/>
                  <a:chOff x="2352" y="576"/>
                  <a:chExt cx="288" cy="240"/>
                </a:xfrm>
              </p:grpSpPr>
              <p:sp>
                <p:nvSpPr>
                  <p:cNvPr id="126" name="Rectangle 44"/>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27" name="Line 45"/>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14" name="Group 46"/>
                <p:cNvGrpSpPr>
                  <a:grpSpLocks/>
                </p:cNvGrpSpPr>
                <p:nvPr/>
              </p:nvGrpSpPr>
              <p:grpSpPr bwMode="auto">
                <a:xfrm>
                  <a:off x="4284" y="1515"/>
                  <a:ext cx="288" cy="240"/>
                  <a:chOff x="2352" y="576"/>
                  <a:chExt cx="288" cy="240"/>
                </a:xfrm>
              </p:grpSpPr>
              <p:sp>
                <p:nvSpPr>
                  <p:cNvPr id="124" name="Rectangle 47"/>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25" name="Line 48"/>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15" name="Group 49"/>
                <p:cNvGrpSpPr>
                  <a:grpSpLocks/>
                </p:cNvGrpSpPr>
                <p:nvPr/>
              </p:nvGrpSpPr>
              <p:grpSpPr bwMode="auto">
                <a:xfrm>
                  <a:off x="4284" y="2715"/>
                  <a:ext cx="288" cy="240"/>
                  <a:chOff x="2352" y="576"/>
                  <a:chExt cx="288" cy="240"/>
                </a:xfrm>
              </p:grpSpPr>
              <p:sp>
                <p:nvSpPr>
                  <p:cNvPr id="122" name="Rectangle 50"/>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23" name="Line 51"/>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sp>
              <p:nvSpPr>
                <p:cNvPr id="116" name="Line 52"/>
                <p:cNvSpPr>
                  <a:spLocks noChangeShapeType="1"/>
                </p:cNvSpPr>
                <p:nvPr/>
              </p:nvSpPr>
              <p:spPr bwMode="auto">
                <a:xfrm flipH="1">
                  <a:off x="4428" y="2955"/>
                  <a:ext cx="3" cy="180"/>
                </a:xfrm>
                <a:prstGeom prst="line">
                  <a:avLst/>
                </a:prstGeom>
                <a:noFill/>
                <a:ln w="25400">
                  <a:solidFill>
                    <a:schemeClr val="tx1"/>
                  </a:solidFill>
                  <a:round/>
                  <a:headEnd/>
                  <a:tailEnd type="triangle" w="med" len="med"/>
                </a:ln>
              </p:spPr>
              <p:txBody>
                <a:bodyPr/>
                <a:lstStyle/>
                <a:p>
                  <a:endParaRPr lang="en-US"/>
                </a:p>
              </p:txBody>
            </p:sp>
            <p:sp>
              <p:nvSpPr>
                <p:cNvPr id="117" name="Line 53"/>
                <p:cNvSpPr>
                  <a:spLocks noChangeShapeType="1"/>
                </p:cNvSpPr>
                <p:nvPr/>
              </p:nvSpPr>
              <p:spPr bwMode="auto">
                <a:xfrm>
                  <a:off x="4284" y="1755"/>
                  <a:ext cx="0" cy="144"/>
                </a:xfrm>
                <a:prstGeom prst="line">
                  <a:avLst/>
                </a:prstGeom>
                <a:noFill/>
                <a:ln w="25400">
                  <a:solidFill>
                    <a:schemeClr val="tx1"/>
                  </a:solidFill>
                  <a:round/>
                  <a:headEnd/>
                  <a:tailEnd/>
                </a:ln>
              </p:spPr>
              <p:txBody>
                <a:bodyPr/>
                <a:lstStyle/>
                <a:p>
                  <a:endParaRPr lang="en-US"/>
                </a:p>
              </p:txBody>
            </p:sp>
            <p:sp>
              <p:nvSpPr>
                <p:cNvPr id="118" name="Line 54"/>
                <p:cNvSpPr>
                  <a:spLocks noChangeShapeType="1"/>
                </p:cNvSpPr>
                <p:nvPr/>
              </p:nvSpPr>
              <p:spPr bwMode="auto">
                <a:xfrm flipV="1">
                  <a:off x="4284" y="2471"/>
                  <a:ext cx="0" cy="244"/>
                </a:xfrm>
                <a:prstGeom prst="line">
                  <a:avLst/>
                </a:prstGeom>
                <a:noFill/>
                <a:ln w="25400">
                  <a:solidFill>
                    <a:schemeClr val="tx1"/>
                  </a:solidFill>
                  <a:round/>
                  <a:headEnd/>
                  <a:tailEnd/>
                </a:ln>
              </p:spPr>
              <p:txBody>
                <a:bodyPr/>
                <a:lstStyle/>
                <a:p>
                  <a:endParaRPr lang="en-US"/>
                </a:p>
              </p:txBody>
            </p:sp>
            <p:sp>
              <p:nvSpPr>
                <p:cNvPr id="119" name="Line 55"/>
                <p:cNvSpPr>
                  <a:spLocks noChangeShapeType="1"/>
                </p:cNvSpPr>
                <p:nvPr/>
              </p:nvSpPr>
              <p:spPr bwMode="auto">
                <a:xfrm flipV="1">
                  <a:off x="4572" y="2595"/>
                  <a:ext cx="0" cy="120"/>
                </a:xfrm>
                <a:prstGeom prst="line">
                  <a:avLst/>
                </a:prstGeom>
                <a:noFill/>
                <a:ln w="25400">
                  <a:solidFill>
                    <a:schemeClr val="tx1"/>
                  </a:solidFill>
                  <a:round/>
                  <a:headEnd/>
                  <a:tailEnd/>
                </a:ln>
              </p:spPr>
              <p:txBody>
                <a:bodyPr/>
                <a:lstStyle/>
                <a:p>
                  <a:endParaRPr lang="en-US"/>
                </a:p>
              </p:txBody>
            </p:sp>
            <p:sp>
              <p:nvSpPr>
                <p:cNvPr id="120" name="Line 56"/>
                <p:cNvSpPr>
                  <a:spLocks noChangeShapeType="1"/>
                </p:cNvSpPr>
                <p:nvPr/>
              </p:nvSpPr>
              <p:spPr bwMode="auto">
                <a:xfrm>
                  <a:off x="4572" y="1755"/>
                  <a:ext cx="0" cy="316"/>
                </a:xfrm>
                <a:prstGeom prst="line">
                  <a:avLst/>
                </a:prstGeom>
                <a:noFill/>
                <a:ln w="25400">
                  <a:solidFill>
                    <a:schemeClr val="tx1"/>
                  </a:solidFill>
                  <a:round/>
                  <a:headEnd/>
                  <a:tailEnd/>
                </a:ln>
              </p:spPr>
              <p:txBody>
                <a:bodyPr/>
                <a:lstStyle/>
                <a:p>
                  <a:endParaRPr lang="en-US"/>
                </a:p>
              </p:txBody>
            </p:sp>
            <p:sp>
              <p:nvSpPr>
                <p:cNvPr id="121" name="Line 57"/>
                <p:cNvSpPr>
                  <a:spLocks noChangeShapeType="1"/>
                </p:cNvSpPr>
                <p:nvPr/>
              </p:nvSpPr>
              <p:spPr bwMode="auto">
                <a:xfrm>
                  <a:off x="4428" y="1899"/>
                  <a:ext cx="0" cy="696"/>
                </a:xfrm>
                <a:prstGeom prst="line">
                  <a:avLst/>
                </a:prstGeom>
                <a:noFill/>
                <a:ln w="38100">
                  <a:solidFill>
                    <a:schemeClr val="tx1"/>
                  </a:solidFill>
                  <a:prstDash val="sysDot"/>
                  <a:round/>
                  <a:headEnd/>
                  <a:tailEnd/>
                </a:ln>
              </p:spPr>
              <p:txBody>
                <a:bodyPr/>
                <a:lstStyle/>
                <a:p>
                  <a:endParaRPr lang="en-US"/>
                </a:p>
              </p:txBody>
            </p:sp>
          </p:grpSp>
        </p:grpSp>
        <p:grpSp>
          <p:nvGrpSpPr>
            <p:cNvPr id="130" name="Group 129"/>
            <p:cNvGrpSpPr/>
            <p:nvPr/>
          </p:nvGrpSpPr>
          <p:grpSpPr>
            <a:xfrm>
              <a:off x="5469995" y="2386412"/>
              <a:ext cx="457200" cy="3333750"/>
              <a:chOff x="6800850" y="1879911"/>
              <a:chExt cx="457200" cy="3333750"/>
            </a:xfrm>
          </p:grpSpPr>
          <p:sp>
            <p:nvSpPr>
              <p:cNvPr id="131" name="Rectangle 130"/>
              <p:cNvSpPr/>
              <p:nvPr/>
            </p:nvSpPr>
            <p:spPr bwMode="auto">
              <a:xfrm>
                <a:off x="6800850" y="1887269"/>
                <a:ext cx="457200" cy="30406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nvGrpSpPr>
              <p:cNvPr id="132" name="Group 39"/>
              <p:cNvGrpSpPr>
                <a:grpSpLocks/>
              </p:cNvGrpSpPr>
              <p:nvPr/>
            </p:nvGrpSpPr>
            <p:grpSpPr bwMode="auto">
              <a:xfrm>
                <a:off x="6800850" y="1879911"/>
                <a:ext cx="457200" cy="3333750"/>
                <a:chOff x="4284" y="1035"/>
                <a:chExt cx="288" cy="2100"/>
              </a:xfrm>
            </p:grpSpPr>
            <p:grpSp>
              <p:nvGrpSpPr>
                <p:cNvPr id="133" name="Group 40"/>
                <p:cNvGrpSpPr>
                  <a:grpSpLocks/>
                </p:cNvGrpSpPr>
                <p:nvPr/>
              </p:nvGrpSpPr>
              <p:grpSpPr bwMode="auto">
                <a:xfrm>
                  <a:off x="4284" y="1035"/>
                  <a:ext cx="288" cy="240"/>
                  <a:chOff x="2352" y="576"/>
                  <a:chExt cx="288" cy="240"/>
                </a:xfrm>
              </p:grpSpPr>
              <p:sp>
                <p:nvSpPr>
                  <p:cNvPr id="149" name="Rectangle 41"/>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50" name="Line 42"/>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34" name="Group 43"/>
                <p:cNvGrpSpPr>
                  <a:grpSpLocks/>
                </p:cNvGrpSpPr>
                <p:nvPr/>
              </p:nvGrpSpPr>
              <p:grpSpPr bwMode="auto">
                <a:xfrm>
                  <a:off x="4284" y="1275"/>
                  <a:ext cx="288" cy="240"/>
                  <a:chOff x="2352" y="576"/>
                  <a:chExt cx="288" cy="240"/>
                </a:xfrm>
              </p:grpSpPr>
              <p:sp>
                <p:nvSpPr>
                  <p:cNvPr id="147" name="Rectangle 44"/>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48" name="Line 45"/>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35" name="Group 46"/>
                <p:cNvGrpSpPr>
                  <a:grpSpLocks/>
                </p:cNvGrpSpPr>
                <p:nvPr/>
              </p:nvGrpSpPr>
              <p:grpSpPr bwMode="auto">
                <a:xfrm>
                  <a:off x="4284" y="1515"/>
                  <a:ext cx="288" cy="240"/>
                  <a:chOff x="2352" y="576"/>
                  <a:chExt cx="288" cy="240"/>
                </a:xfrm>
              </p:grpSpPr>
              <p:sp>
                <p:nvSpPr>
                  <p:cNvPr id="145" name="Rectangle 47"/>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46" name="Line 48"/>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36" name="Group 49"/>
                <p:cNvGrpSpPr>
                  <a:grpSpLocks/>
                </p:cNvGrpSpPr>
                <p:nvPr/>
              </p:nvGrpSpPr>
              <p:grpSpPr bwMode="auto">
                <a:xfrm>
                  <a:off x="4284" y="2715"/>
                  <a:ext cx="288" cy="240"/>
                  <a:chOff x="2352" y="576"/>
                  <a:chExt cx="288" cy="240"/>
                </a:xfrm>
              </p:grpSpPr>
              <p:sp>
                <p:nvSpPr>
                  <p:cNvPr id="143" name="Rectangle 50"/>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44" name="Line 51"/>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sp>
              <p:nvSpPr>
                <p:cNvPr id="137" name="Line 52"/>
                <p:cNvSpPr>
                  <a:spLocks noChangeShapeType="1"/>
                </p:cNvSpPr>
                <p:nvPr/>
              </p:nvSpPr>
              <p:spPr bwMode="auto">
                <a:xfrm flipH="1">
                  <a:off x="4428" y="2955"/>
                  <a:ext cx="3" cy="180"/>
                </a:xfrm>
                <a:prstGeom prst="line">
                  <a:avLst/>
                </a:prstGeom>
                <a:noFill/>
                <a:ln w="25400">
                  <a:solidFill>
                    <a:schemeClr val="tx1"/>
                  </a:solidFill>
                  <a:round/>
                  <a:headEnd/>
                  <a:tailEnd type="triangle" w="med" len="med"/>
                </a:ln>
              </p:spPr>
              <p:txBody>
                <a:bodyPr/>
                <a:lstStyle/>
                <a:p>
                  <a:endParaRPr lang="en-US"/>
                </a:p>
              </p:txBody>
            </p:sp>
            <p:sp>
              <p:nvSpPr>
                <p:cNvPr id="138" name="Line 53"/>
                <p:cNvSpPr>
                  <a:spLocks noChangeShapeType="1"/>
                </p:cNvSpPr>
                <p:nvPr/>
              </p:nvSpPr>
              <p:spPr bwMode="auto">
                <a:xfrm>
                  <a:off x="4284" y="1755"/>
                  <a:ext cx="0" cy="144"/>
                </a:xfrm>
                <a:prstGeom prst="line">
                  <a:avLst/>
                </a:prstGeom>
                <a:noFill/>
                <a:ln w="25400">
                  <a:solidFill>
                    <a:schemeClr val="tx1"/>
                  </a:solidFill>
                  <a:round/>
                  <a:headEnd/>
                  <a:tailEnd/>
                </a:ln>
              </p:spPr>
              <p:txBody>
                <a:bodyPr/>
                <a:lstStyle/>
                <a:p>
                  <a:endParaRPr lang="en-US"/>
                </a:p>
              </p:txBody>
            </p:sp>
            <p:sp>
              <p:nvSpPr>
                <p:cNvPr id="139" name="Line 54"/>
                <p:cNvSpPr>
                  <a:spLocks noChangeShapeType="1"/>
                </p:cNvSpPr>
                <p:nvPr/>
              </p:nvSpPr>
              <p:spPr bwMode="auto">
                <a:xfrm flipV="1">
                  <a:off x="4284" y="2471"/>
                  <a:ext cx="0" cy="244"/>
                </a:xfrm>
                <a:prstGeom prst="line">
                  <a:avLst/>
                </a:prstGeom>
                <a:noFill/>
                <a:ln w="25400">
                  <a:solidFill>
                    <a:schemeClr val="tx1"/>
                  </a:solidFill>
                  <a:round/>
                  <a:headEnd/>
                  <a:tailEnd/>
                </a:ln>
              </p:spPr>
              <p:txBody>
                <a:bodyPr/>
                <a:lstStyle/>
                <a:p>
                  <a:endParaRPr lang="en-US"/>
                </a:p>
              </p:txBody>
            </p:sp>
            <p:sp>
              <p:nvSpPr>
                <p:cNvPr id="140" name="Line 55"/>
                <p:cNvSpPr>
                  <a:spLocks noChangeShapeType="1"/>
                </p:cNvSpPr>
                <p:nvPr/>
              </p:nvSpPr>
              <p:spPr bwMode="auto">
                <a:xfrm flipV="1">
                  <a:off x="4572" y="2595"/>
                  <a:ext cx="0" cy="120"/>
                </a:xfrm>
                <a:prstGeom prst="line">
                  <a:avLst/>
                </a:prstGeom>
                <a:noFill/>
                <a:ln w="25400">
                  <a:solidFill>
                    <a:schemeClr val="tx1"/>
                  </a:solidFill>
                  <a:round/>
                  <a:headEnd/>
                  <a:tailEnd/>
                </a:ln>
              </p:spPr>
              <p:txBody>
                <a:bodyPr/>
                <a:lstStyle/>
                <a:p>
                  <a:endParaRPr lang="en-US"/>
                </a:p>
              </p:txBody>
            </p:sp>
            <p:sp>
              <p:nvSpPr>
                <p:cNvPr id="141" name="Line 56"/>
                <p:cNvSpPr>
                  <a:spLocks noChangeShapeType="1"/>
                </p:cNvSpPr>
                <p:nvPr/>
              </p:nvSpPr>
              <p:spPr bwMode="auto">
                <a:xfrm>
                  <a:off x="4572" y="1755"/>
                  <a:ext cx="0" cy="316"/>
                </a:xfrm>
                <a:prstGeom prst="line">
                  <a:avLst/>
                </a:prstGeom>
                <a:noFill/>
                <a:ln w="25400">
                  <a:solidFill>
                    <a:schemeClr val="tx1"/>
                  </a:solidFill>
                  <a:round/>
                  <a:headEnd/>
                  <a:tailEnd/>
                </a:ln>
              </p:spPr>
              <p:txBody>
                <a:bodyPr/>
                <a:lstStyle/>
                <a:p>
                  <a:endParaRPr lang="en-US"/>
                </a:p>
              </p:txBody>
            </p:sp>
            <p:sp>
              <p:nvSpPr>
                <p:cNvPr id="142" name="Line 57"/>
                <p:cNvSpPr>
                  <a:spLocks noChangeShapeType="1"/>
                </p:cNvSpPr>
                <p:nvPr/>
              </p:nvSpPr>
              <p:spPr bwMode="auto">
                <a:xfrm>
                  <a:off x="4428" y="1899"/>
                  <a:ext cx="0" cy="696"/>
                </a:xfrm>
                <a:prstGeom prst="line">
                  <a:avLst/>
                </a:prstGeom>
                <a:noFill/>
                <a:ln w="38100">
                  <a:solidFill>
                    <a:schemeClr val="tx1"/>
                  </a:solidFill>
                  <a:prstDash val="sysDot"/>
                  <a:round/>
                  <a:headEnd/>
                  <a:tailEnd/>
                </a:ln>
              </p:spPr>
              <p:txBody>
                <a:bodyPr/>
                <a:lstStyle/>
                <a:p>
                  <a:endParaRPr lang="en-US"/>
                </a:p>
              </p:txBody>
            </p:sp>
          </p:grpSp>
        </p:grpSp>
        <p:grpSp>
          <p:nvGrpSpPr>
            <p:cNvPr id="151" name="Group 150"/>
            <p:cNvGrpSpPr/>
            <p:nvPr/>
          </p:nvGrpSpPr>
          <p:grpSpPr>
            <a:xfrm>
              <a:off x="6192697" y="2386412"/>
              <a:ext cx="457200" cy="3333750"/>
              <a:chOff x="6800850" y="1879911"/>
              <a:chExt cx="457200" cy="3333750"/>
            </a:xfrm>
          </p:grpSpPr>
          <p:sp>
            <p:nvSpPr>
              <p:cNvPr id="152" name="Rectangle 151"/>
              <p:cNvSpPr/>
              <p:nvPr/>
            </p:nvSpPr>
            <p:spPr bwMode="auto">
              <a:xfrm>
                <a:off x="6800850" y="1887269"/>
                <a:ext cx="457200" cy="30406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nvGrpSpPr>
              <p:cNvPr id="153" name="Group 39"/>
              <p:cNvGrpSpPr>
                <a:grpSpLocks/>
              </p:cNvGrpSpPr>
              <p:nvPr/>
            </p:nvGrpSpPr>
            <p:grpSpPr bwMode="auto">
              <a:xfrm>
                <a:off x="6800850" y="1879911"/>
                <a:ext cx="457200" cy="3333750"/>
                <a:chOff x="4284" y="1035"/>
                <a:chExt cx="288" cy="2100"/>
              </a:xfrm>
            </p:grpSpPr>
            <p:grpSp>
              <p:nvGrpSpPr>
                <p:cNvPr id="154" name="Group 40"/>
                <p:cNvGrpSpPr>
                  <a:grpSpLocks/>
                </p:cNvGrpSpPr>
                <p:nvPr/>
              </p:nvGrpSpPr>
              <p:grpSpPr bwMode="auto">
                <a:xfrm>
                  <a:off x="4284" y="1035"/>
                  <a:ext cx="288" cy="240"/>
                  <a:chOff x="2352" y="576"/>
                  <a:chExt cx="288" cy="240"/>
                </a:xfrm>
              </p:grpSpPr>
              <p:sp>
                <p:nvSpPr>
                  <p:cNvPr id="170" name="Rectangle 41"/>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71" name="Line 42"/>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5" name="Group 43"/>
                <p:cNvGrpSpPr>
                  <a:grpSpLocks/>
                </p:cNvGrpSpPr>
                <p:nvPr/>
              </p:nvGrpSpPr>
              <p:grpSpPr bwMode="auto">
                <a:xfrm>
                  <a:off x="4284" y="1275"/>
                  <a:ext cx="288" cy="240"/>
                  <a:chOff x="2352" y="576"/>
                  <a:chExt cx="288" cy="240"/>
                </a:xfrm>
              </p:grpSpPr>
              <p:sp>
                <p:nvSpPr>
                  <p:cNvPr id="168" name="Rectangle 44"/>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69" name="Line 45"/>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6" name="Group 46"/>
                <p:cNvGrpSpPr>
                  <a:grpSpLocks/>
                </p:cNvGrpSpPr>
                <p:nvPr/>
              </p:nvGrpSpPr>
              <p:grpSpPr bwMode="auto">
                <a:xfrm>
                  <a:off x="4284" y="1515"/>
                  <a:ext cx="288" cy="240"/>
                  <a:chOff x="2352" y="576"/>
                  <a:chExt cx="288" cy="240"/>
                </a:xfrm>
              </p:grpSpPr>
              <p:sp>
                <p:nvSpPr>
                  <p:cNvPr id="166" name="Rectangle 47"/>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67" name="Line 48"/>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7" name="Group 49"/>
                <p:cNvGrpSpPr>
                  <a:grpSpLocks/>
                </p:cNvGrpSpPr>
                <p:nvPr/>
              </p:nvGrpSpPr>
              <p:grpSpPr bwMode="auto">
                <a:xfrm>
                  <a:off x="4284" y="2715"/>
                  <a:ext cx="288" cy="240"/>
                  <a:chOff x="2352" y="576"/>
                  <a:chExt cx="288" cy="240"/>
                </a:xfrm>
              </p:grpSpPr>
              <p:sp>
                <p:nvSpPr>
                  <p:cNvPr id="164" name="Rectangle 50"/>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65" name="Line 51"/>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sp>
              <p:nvSpPr>
                <p:cNvPr id="158" name="Line 52"/>
                <p:cNvSpPr>
                  <a:spLocks noChangeShapeType="1"/>
                </p:cNvSpPr>
                <p:nvPr/>
              </p:nvSpPr>
              <p:spPr bwMode="auto">
                <a:xfrm flipH="1">
                  <a:off x="4428" y="2955"/>
                  <a:ext cx="3" cy="180"/>
                </a:xfrm>
                <a:prstGeom prst="line">
                  <a:avLst/>
                </a:prstGeom>
                <a:noFill/>
                <a:ln w="25400">
                  <a:solidFill>
                    <a:schemeClr val="tx1"/>
                  </a:solidFill>
                  <a:round/>
                  <a:headEnd/>
                  <a:tailEnd type="triangle" w="med" len="med"/>
                </a:ln>
              </p:spPr>
              <p:txBody>
                <a:bodyPr/>
                <a:lstStyle/>
                <a:p>
                  <a:endParaRPr lang="en-US"/>
                </a:p>
              </p:txBody>
            </p:sp>
            <p:sp>
              <p:nvSpPr>
                <p:cNvPr id="159" name="Line 53"/>
                <p:cNvSpPr>
                  <a:spLocks noChangeShapeType="1"/>
                </p:cNvSpPr>
                <p:nvPr/>
              </p:nvSpPr>
              <p:spPr bwMode="auto">
                <a:xfrm>
                  <a:off x="4284" y="1755"/>
                  <a:ext cx="0" cy="144"/>
                </a:xfrm>
                <a:prstGeom prst="line">
                  <a:avLst/>
                </a:prstGeom>
                <a:noFill/>
                <a:ln w="25400">
                  <a:solidFill>
                    <a:schemeClr val="tx1"/>
                  </a:solidFill>
                  <a:round/>
                  <a:headEnd/>
                  <a:tailEnd/>
                </a:ln>
              </p:spPr>
              <p:txBody>
                <a:bodyPr/>
                <a:lstStyle/>
                <a:p>
                  <a:endParaRPr lang="en-US"/>
                </a:p>
              </p:txBody>
            </p:sp>
            <p:sp>
              <p:nvSpPr>
                <p:cNvPr id="160" name="Line 54"/>
                <p:cNvSpPr>
                  <a:spLocks noChangeShapeType="1"/>
                </p:cNvSpPr>
                <p:nvPr/>
              </p:nvSpPr>
              <p:spPr bwMode="auto">
                <a:xfrm flipV="1">
                  <a:off x="4284" y="2471"/>
                  <a:ext cx="0" cy="244"/>
                </a:xfrm>
                <a:prstGeom prst="line">
                  <a:avLst/>
                </a:prstGeom>
                <a:noFill/>
                <a:ln w="25400">
                  <a:solidFill>
                    <a:schemeClr val="tx1"/>
                  </a:solidFill>
                  <a:round/>
                  <a:headEnd/>
                  <a:tailEnd/>
                </a:ln>
              </p:spPr>
              <p:txBody>
                <a:bodyPr/>
                <a:lstStyle/>
                <a:p>
                  <a:endParaRPr lang="en-US"/>
                </a:p>
              </p:txBody>
            </p:sp>
            <p:sp>
              <p:nvSpPr>
                <p:cNvPr id="161" name="Line 55"/>
                <p:cNvSpPr>
                  <a:spLocks noChangeShapeType="1"/>
                </p:cNvSpPr>
                <p:nvPr/>
              </p:nvSpPr>
              <p:spPr bwMode="auto">
                <a:xfrm flipV="1">
                  <a:off x="4572" y="2595"/>
                  <a:ext cx="0" cy="120"/>
                </a:xfrm>
                <a:prstGeom prst="line">
                  <a:avLst/>
                </a:prstGeom>
                <a:noFill/>
                <a:ln w="25400">
                  <a:solidFill>
                    <a:schemeClr val="tx1"/>
                  </a:solidFill>
                  <a:round/>
                  <a:headEnd/>
                  <a:tailEnd/>
                </a:ln>
              </p:spPr>
              <p:txBody>
                <a:bodyPr/>
                <a:lstStyle/>
                <a:p>
                  <a:endParaRPr lang="en-US"/>
                </a:p>
              </p:txBody>
            </p:sp>
            <p:sp>
              <p:nvSpPr>
                <p:cNvPr id="162" name="Line 56"/>
                <p:cNvSpPr>
                  <a:spLocks noChangeShapeType="1"/>
                </p:cNvSpPr>
                <p:nvPr/>
              </p:nvSpPr>
              <p:spPr bwMode="auto">
                <a:xfrm>
                  <a:off x="4572" y="1755"/>
                  <a:ext cx="0" cy="316"/>
                </a:xfrm>
                <a:prstGeom prst="line">
                  <a:avLst/>
                </a:prstGeom>
                <a:noFill/>
                <a:ln w="25400">
                  <a:solidFill>
                    <a:schemeClr val="tx1"/>
                  </a:solidFill>
                  <a:round/>
                  <a:headEnd/>
                  <a:tailEnd/>
                </a:ln>
              </p:spPr>
              <p:txBody>
                <a:bodyPr/>
                <a:lstStyle/>
                <a:p>
                  <a:endParaRPr lang="en-US"/>
                </a:p>
              </p:txBody>
            </p:sp>
            <p:sp>
              <p:nvSpPr>
                <p:cNvPr id="163" name="Line 57"/>
                <p:cNvSpPr>
                  <a:spLocks noChangeShapeType="1"/>
                </p:cNvSpPr>
                <p:nvPr/>
              </p:nvSpPr>
              <p:spPr bwMode="auto">
                <a:xfrm>
                  <a:off x="4428" y="1899"/>
                  <a:ext cx="0" cy="696"/>
                </a:xfrm>
                <a:prstGeom prst="line">
                  <a:avLst/>
                </a:prstGeom>
                <a:noFill/>
                <a:ln w="38100">
                  <a:solidFill>
                    <a:schemeClr val="tx1"/>
                  </a:solidFill>
                  <a:prstDash val="sysDot"/>
                  <a:round/>
                  <a:headEnd/>
                  <a:tailEnd/>
                </a:ln>
              </p:spPr>
              <p:txBody>
                <a:bodyPr/>
                <a:lstStyle/>
                <a:p>
                  <a:endParaRPr lang="en-US"/>
                </a:p>
              </p:txBody>
            </p:sp>
          </p:grpSp>
        </p:grpSp>
        <p:grpSp>
          <p:nvGrpSpPr>
            <p:cNvPr id="172" name="Group 171"/>
            <p:cNvGrpSpPr/>
            <p:nvPr/>
          </p:nvGrpSpPr>
          <p:grpSpPr>
            <a:xfrm>
              <a:off x="6915399" y="2386412"/>
              <a:ext cx="457200" cy="3333750"/>
              <a:chOff x="6800850" y="1879911"/>
              <a:chExt cx="457200" cy="3333750"/>
            </a:xfrm>
          </p:grpSpPr>
          <p:sp>
            <p:nvSpPr>
              <p:cNvPr id="173" name="Rectangle 172"/>
              <p:cNvSpPr/>
              <p:nvPr/>
            </p:nvSpPr>
            <p:spPr bwMode="auto">
              <a:xfrm>
                <a:off x="6800850" y="1887269"/>
                <a:ext cx="457200" cy="30406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nvGrpSpPr>
              <p:cNvPr id="174" name="Group 39"/>
              <p:cNvGrpSpPr>
                <a:grpSpLocks/>
              </p:cNvGrpSpPr>
              <p:nvPr/>
            </p:nvGrpSpPr>
            <p:grpSpPr bwMode="auto">
              <a:xfrm>
                <a:off x="6800850" y="1879911"/>
                <a:ext cx="457200" cy="3333750"/>
                <a:chOff x="4284" y="1035"/>
                <a:chExt cx="288" cy="2100"/>
              </a:xfrm>
            </p:grpSpPr>
            <p:grpSp>
              <p:nvGrpSpPr>
                <p:cNvPr id="175" name="Group 40"/>
                <p:cNvGrpSpPr>
                  <a:grpSpLocks/>
                </p:cNvGrpSpPr>
                <p:nvPr/>
              </p:nvGrpSpPr>
              <p:grpSpPr bwMode="auto">
                <a:xfrm>
                  <a:off x="4284" y="1035"/>
                  <a:ext cx="288" cy="240"/>
                  <a:chOff x="2352" y="576"/>
                  <a:chExt cx="288" cy="240"/>
                </a:xfrm>
              </p:grpSpPr>
              <p:sp>
                <p:nvSpPr>
                  <p:cNvPr id="191" name="Rectangle 41"/>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92" name="Line 42"/>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76" name="Group 43"/>
                <p:cNvGrpSpPr>
                  <a:grpSpLocks/>
                </p:cNvGrpSpPr>
                <p:nvPr/>
              </p:nvGrpSpPr>
              <p:grpSpPr bwMode="auto">
                <a:xfrm>
                  <a:off x="4284" y="1275"/>
                  <a:ext cx="288" cy="240"/>
                  <a:chOff x="2352" y="576"/>
                  <a:chExt cx="288" cy="240"/>
                </a:xfrm>
              </p:grpSpPr>
              <p:sp>
                <p:nvSpPr>
                  <p:cNvPr id="189" name="Rectangle 44"/>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90" name="Line 45"/>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77" name="Group 46"/>
                <p:cNvGrpSpPr>
                  <a:grpSpLocks/>
                </p:cNvGrpSpPr>
                <p:nvPr/>
              </p:nvGrpSpPr>
              <p:grpSpPr bwMode="auto">
                <a:xfrm>
                  <a:off x="4284" y="1515"/>
                  <a:ext cx="288" cy="240"/>
                  <a:chOff x="2352" y="576"/>
                  <a:chExt cx="288" cy="240"/>
                </a:xfrm>
              </p:grpSpPr>
              <p:sp>
                <p:nvSpPr>
                  <p:cNvPr id="187" name="Rectangle 47"/>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88" name="Line 48"/>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78" name="Group 49"/>
                <p:cNvGrpSpPr>
                  <a:grpSpLocks/>
                </p:cNvGrpSpPr>
                <p:nvPr/>
              </p:nvGrpSpPr>
              <p:grpSpPr bwMode="auto">
                <a:xfrm>
                  <a:off x="4284" y="2715"/>
                  <a:ext cx="288" cy="240"/>
                  <a:chOff x="2352" y="576"/>
                  <a:chExt cx="288" cy="240"/>
                </a:xfrm>
              </p:grpSpPr>
              <p:sp>
                <p:nvSpPr>
                  <p:cNvPr id="185" name="Rectangle 50"/>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86" name="Line 51"/>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sp>
              <p:nvSpPr>
                <p:cNvPr id="179" name="Line 52"/>
                <p:cNvSpPr>
                  <a:spLocks noChangeShapeType="1"/>
                </p:cNvSpPr>
                <p:nvPr/>
              </p:nvSpPr>
              <p:spPr bwMode="auto">
                <a:xfrm flipH="1">
                  <a:off x="4428" y="2955"/>
                  <a:ext cx="3" cy="180"/>
                </a:xfrm>
                <a:prstGeom prst="line">
                  <a:avLst/>
                </a:prstGeom>
                <a:noFill/>
                <a:ln w="25400">
                  <a:solidFill>
                    <a:schemeClr val="tx1"/>
                  </a:solidFill>
                  <a:round/>
                  <a:headEnd/>
                  <a:tailEnd type="triangle" w="med" len="med"/>
                </a:ln>
              </p:spPr>
              <p:txBody>
                <a:bodyPr/>
                <a:lstStyle/>
                <a:p>
                  <a:endParaRPr lang="en-US"/>
                </a:p>
              </p:txBody>
            </p:sp>
            <p:sp>
              <p:nvSpPr>
                <p:cNvPr id="180" name="Line 53"/>
                <p:cNvSpPr>
                  <a:spLocks noChangeShapeType="1"/>
                </p:cNvSpPr>
                <p:nvPr/>
              </p:nvSpPr>
              <p:spPr bwMode="auto">
                <a:xfrm>
                  <a:off x="4284" y="1755"/>
                  <a:ext cx="0" cy="144"/>
                </a:xfrm>
                <a:prstGeom prst="line">
                  <a:avLst/>
                </a:prstGeom>
                <a:noFill/>
                <a:ln w="25400">
                  <a:solidFill>
                    <a:schemeClr val="tx1"/>
                  </a:solidFill>
                  <a:round/>
                  <a:headEnd/>
                  <a:tailEnd/>
                </a:ln>
              </p:spPr>
              <p:txBody>
                <a:bodyPr/>
                <a:lstStyle/>
                <a:p>
                  <a:endParaRPr lang="en-US"/>
                </a:p>
              </p:txBody>
            </p:sp>
            <p:sp>
              <p:nvSpPr>
                <p:cNvPr id="181" name="Line 54"/>
                <p:cNvSpPr>
                  <a:spLocks noChangeShapeType="1"/>
                </p:cNvSpPr>
                <p:nvPr/>
              </p:nvSpPr>
              <p:spPr bwMode="auto">
                <a:xfrm flipV="1">
                  <a:off x="4284" y="2471"/>
                  <a:ext cx="0" cy="244"/>
                </a:xfrm>
                <a:prstGeom prst="line">
                  <a:avLst/>
                </a:prstGeom>
                <a:noFill/>
                <a:ln w="25400">
                  <a:solidFill>
                    <a:schemeClr val="tx1"/>
                  </a:solidFill>
                  <a:round/>
                  <a:headEnd/>
                  <a:tailEnd/>
                </a:ln>
              </p:spPr>
              <p:txBody>
                <a:bodyPr/>
                <a:lstStyle/>
                <a:p>
                  <a:endParaRPr lang="en-US"/>
                </a:p>
              </p:txBody>
            </p:sp>
            <p:sp>
              <p:nvSpPr>
                <p:cNvPr id="182" name="Line 55"/>
                <p:cNvSpPr>
                  <a:spLocks noChangeShapeType="1"/>
                </p:cNvSpPr>
                <p:nvPr/>
              </p:nvSpPr>
              <p:spPr bwMode="auto">
                <a:xfrm flipV="1">
                  <a:off x="4572" y="2595"/>
                  <a:ext cx="0" cy="120"/>
                </a:xfrm>
                <a:prstGeom prst="line">
                  <a:avLst/>
                </a:prstGeom>
                <a:noFill/>
                <a:ln w="25400">
                  <a:solidFill>
                    <a:schemeClr val="tx1"/>
                  </a:solidFill>
                  <a:round/>
                  <a:headEnd/>
                  <a:tailEnd/>
                </a:ln>
              </p:spPr>
              <p:txBody>
                <a:bodyPr/>
                <a:lstStyle/>
                <a:p>
                  <a:endParaRPr lang="en-US"/>
                </a:p>
              </p:txBody>
            </p:sp>
            <p:sp>
              <p:nvSpPr>
                <p:cNvPr id="183" name="Line 56"/>
                <p:cNvSpPr>
                  <a:spLocks noChangeShapeType="1"/>
                </p:cNvSpPr>
                <p:nvPr/>
              </p:nvSpPr>
              <p:spPr bwMode="auto">
                <a:xfrm>
                  <a:off x="4572" y="1755"/>
                  <a:ext cx="0" cy="316"/>
                </a:xfrm>
                <a:prstGeom prst="line">
                  <a:avLst/>
                </a:prstGeom>
                <a:noFill/>
                <a:ln w="25400">
                  <a:solidFill>
                    <a:schemeClr val="tx1"/>
                  </a:solidFill>
                  <a:round/>
                  <a:headEnd/>
                  <a:tailEnd/>
                </a:ln>
              </p:spPr>
              <p:txBody>
                <a:bodyPr/>
                <a:lstStyle/>
                <a:p>
                  <a:endParaRPr lang="en-US"/>
                </a:p>
              </p:txBody>
            </p:sp>
            <p:sp>
              <p:nvSpPr>
                <p:cNvPr id="184" name="Line 57"/>
                <p:cNvSpPr>
                  <a:spLocks noChangeShapeType="1"/>
                </p:cNvSpPr>
                <p:nvPr/>
              </p:nvSpPr>
              <p:spPr bwMode="auto">
                <a:xfrm>
                  <a:off x="4428" y="1899"/>
                  <a:ext cx="0" cy="696"/>
                </a:xfrm>
                <a:prstGeom prst="line">
                  <a:avLst/>
                </a:prstGeom>
                <a:noFill/>
                <a:ln w="38100">
                  <a:solidFill>
                    <a:schemeClr val="tx1"/>
                  </a:solidFill>
                  <a:prstDash val="sysDot"/>
                  <a:round/>
                  <a:headEnd/>
                  <a:tailEnd/>
                </a:ln>
              </p:spPr>
              <p:txBody>
                <a:bodyPr/>
                <a:lstStyle/>
                <a:p>
                  <a:endParaRPr lang="en-US"/>
                </a:p>
              </p:txBody>
            </p:sp>
          </p:grpSp>
        </p:grpSp>
      </p:grpSp>
      <p:grpSp>
        <p:nvGrpSpPr>
          <p:cNvPr id="8" name="Group 7"/>
          <p:cNvGrpSpPr/>
          <p:nvPr/>
        </p:nvGrpSpPr>
        <p:grpSpPr>
          <a:xfrm>
            <a:off x="566971" y="4094130"/>
            <a:ext cx="3801933" cy="1777725"/>
            <a:chOff x="566971" y="4094130"/>
            <a:chExt cx="3801933" cy="1777725"/>
          </a:xfrm>
        </p:grpSpPr>
        <p:sp>
          <p:nvSpPr>
            <p:cNvPr id="24590" name="Rectangle 95"/>
            <p:cNvSpPr>
              <a:spLocks noChangeArrowheads="1"/>
            </p:cNvSpPr>
            <p:nvPr/>
          </p:nvSpPr>
          <p:spPr bwMode="auto">
            <a:xfrm>
              <a:off x="3606438" y="4988625"/>
              <a:ext cx="271929" cy="274343"/>
            </a:xfrm>
            <a:prstGeom prst="rect">
              <a:avLst/>
            </a:prstGeom>
            <a:solidFill>
              <a:schemeClr val="accent1"/>
            </a:solidFill>
            <a:ln w="25400">
              <a:solidFill>
                <a:schemeClr val="tx1"/>
              </a:solidFill>
              <a:miter lim="800000"/>
              <a:headEnd/>
              <a:tailEnd/>
            </a:ln>
          </p:spPr>
          <p:txBody>
            <a:bodyPr wrap="none" anchor="ctr"/>
            <a:lstStyle/>
            <a:p>
              <a:endParaRPr lang="en-US"/>
            </a:p>
          </p:txBody>
        </p:sp>
        <p:sp>
          <p:nvSpPr>
            <p:cNvPr id="24591" name="Rectangle 96"/>
            <p:cNvSpPr>
              <a:spLocks noChangeArrowheads="1"/>
            </p:cNvSpPr>
            <p:nvPr/>
          </p:nvSpPr>
          <p:spPr bwMode="auto">
            <a:xfrm>
              <a:off x="4096975" y="4988625"/>
              <a:ext cx="271929" cy="274343"/>
            </a:xfrm>
            <a:prstGeom prst="rect">
              <a:avLst/>
            </a:prstGeom>
            <a:solidFill>
              <a:schemeClr val="accent1"/>
            </a:solidFill>
            <a:ln w="25400">
              <a:solidFill>
                <a:schemeClr val="tx1"/>
              </a:solidFill>
              <a:miter lim="800000"/>
              <a:headEnd/>
              <a:tailEnd/>
            </a:ln>
          </p:spPr>
          <p:txBody>
            <a:bodyPr wrap="none" anchor="ctr"/>
            <a:lstStyle/>
            <a:p>
              <a:endParaRPr lang="en-US"/>
            </a:p>
          </p:txBody>
        </p:sp>
        <p:sp>
          <p:nvSpPr>
            <p:cNvPr id="24592" name="Line 97"/>
            <p:cNvSpPr>
              <a:spLocks noChangeShapeType="1"/>
            </p:cNvSpPr>
            <p:nvPr/>
          </p:nvSpPr>
          <p:spPr bwMode="auto">
            <a:xfrm>
              <a:off x="2498813" y="5147375"/>
              <a:ext cx="1104713" cy="0"/>
            </a:xfrm>
            <a:prstGeom prst="line">
              <a:avLst/>
            </a:prstGeom>
            <a:noFill/>
            <a:ln w="25400">
              <a:solidFill>
                <a:schemeClr val="tx1"/>
              </a:solidFill>
              <a:round/>
              <a:headEnd/>
              <a:tailEnd type="triangle" w="med" len="med"/>
            </a:ln>
          </p:spPr>
          <p:txBody>
            <a:bodyPr/>
            <a:lstStyle/>
            <a:p>
              <a:endParaRPr lang="en-US"/>
            </a:p>
          </p:txBody>
        </p:sp>
        <p:sp>
          <p:nvSpPr>
            <p:cNvPr id="24595" name="Text Box 100"/>
            <p:cNvSpPr txBox="1">
              <a:spLocks noChangeArrowheads="1"/>
            </p:cNvSpPr>
            <p:nvPr/>
          </p:nvSpPr>
          <p:spPr bwMode="auto">
            <a:xfrm>
              <a:off x="566971" y="5163969"/>
              <a:ext cx="3108429" cy="707886"/>
            </a:xfrm>
            <a:prstGeom prst="rect">
              <a:avLst/>
            </a:prstGeom>
            <a:noFill/>
            <a:ln w="25400">
              <a:noFill/>
              <a:miter lim="800000"/>
              <a:headEnd/>
              <a:tailEnd/>
            </a:ln>
          </p:spPr>
          <p:txBody>
            <a:bodyPr wrap="square">
              <a:spAutoFit/>
            </a:bodyPr>
            <a:lstStyle/>
            <a:p>
              <a:pPr eaLnBrk="0" hangingPunct="0"/>
              <a:r>
                <a:rPr lang="en-US" sz="2000" b="0" dirty="0">
                  <a:latin typeface="Verdana" pitchFamily="34" charset="0"/>
                </a:rPr>
                <a:t>Shift in Taken/¬Taken results of each branch</a:t>
              </a:r>
            </a:p>
          </p:txBody>
        </p:sp>
        <p:sp>
          <p:nvSpPr>
            <p:cNvPr id="24596" name="Text Box 101"/>
            <p:cNvSpPr txBox="1">
              <a:spLocks noChangeArrowheads="1"/>
            </p:cNvSpPr>
            <p:nvPr/>
          </p:nvSpPr>
          <p:spPr bwMode="auto">
            <a:xfrm>
              <a:off x="877900" y="4094130"/>
              <a:ext cx="2923241" cy="707886"/>
            </a:xfrm>
            <a:prstGeom prst="rect">
              <a:avLst/>
            </a:prstGeom>
            <a:noFill/>
            <a:ln w="25400">
              <a:noFill/>
              <a:miter lim="800000"/>
              <a:headEnd/>
              <a:tailEnd/>
            </a:ln>
          </p:spPr>
          <p:txBody>
            <a:bodyPr wrap="square">
              <a:spAutoFit/>
            </a:bodyPr>
            <a:lstStyle/>
            <a:p>
              <a:pPr eaLnBrk="0" hangingPunct="0"/>
              <a:r>
                <a:rPr lang="en-US" sz="2000" b="0" dirty="0">
                  <a:latin typeface="Verdana" pitchFamily="34" charset="0"/>
                </a:rPr>
                <a:t>2-bit global branch history shift register</a:t>
              </a:r>
            </a:p>
          </p:txBody>
        </p:sp>
        <p:sp>
          <p:nvSpPr>
            <p:cNvPr id="24598" name="Line 103"/>
            <p:cNvSpPr>
              <a:spLocks noChangeShapeType="1"/>
            </p:cNvSpPr>
            <p:nvPr/>
          </p:nvSpPr>
          <p:spPr bwMode="auto">
            <a:xfrm>
              <a:off x="3935050" y="5141025"/>
              <a:ext cx="165707" cy="0"/>
            </a:xfrm>
            <a:prstGeom prst="line">
              <a:avLst/>
            </a:prstGeom>
            <a:noFill/>
            <a:ln w="25400">
              <a:solidFill>
                <a:schemeClr val="tx1"/>
              </a:solidFill>
              <a:round/>
              <a:headEnd/>
              <a:tailEnd type="triangle" w="med" len="med"/>
            </a:ln>
          </p:spPr>
          <p:txBody>
            <a:bodyPr/>
            <a:lstStyle/>
            <a:p>
              <a:endParaRPr lang="en-US"/>
            </a:p>
          </p:txBody>
        </p:sp>
        <p:cxnSp>
          <p:nvCxnSpPr>
            <p:cNvPr id="6" name="Straight Connector 5"/>
            <p:cNvCxnSpPr/>
            <p:nvPr/>
          </p:nvCxnSpPr>
          <p:spPr bwMode="auto">
            <a:xfrm>
              <a:off x="3527796" y="4666062"/>
              <a:ext cx="273345" cy="196850"/>
            </a:xfrm>
            <a:prstGeom prst="line">
              <a:avLst/>
            </a:prstGeom>
            <a:noFill/>
            <a:ln w="9525" cap="flat" cmpd="sng" algn="ctr">
              <a:solidFill>
                <a:srgbClr val="FF0000"/>
              </a:solidFill>
              <a:prstDash val="solid"/>
              <a:round/>
              <a:headEnd type="none" w="med" len="med"/>
              <a:tailEnd type="none" w="med" len="med"/>
            </a:ln>
            <a:effectLst/>
          </p:spPr>
        </p:cxnSp>
      </p:grpSp>
      <p:sp>
        <p:nvSpPr>
          <p:cNvPr id="197" name="Text Box 37"/>
          <p:cNvSpPr txBox="1">
            <a:spLocks noChangeArrowheads="1"/>
          </p:cNvSpPr>
          <p:nvPr/>
        </p:nvSpPr>
        <p:spPr bwMode="auto">
          <a:xfrm>
            <a:off x="7726724" y="2871918"/>
            <a:ext cx="1305847" cy="1323439"/>
          </a:xfrm>
          <a:prstGeom prst="rect">
            <a:avLst/>
          </a:prstGeom>
          <a:noFill/>
          <a:ln w="25400">
            <a:noFill/>
            <a:miter lim="800000"/>
            <a:headEnd/>
            <a:tailEnd/>
          </a:ln>
        </p:spPr>
        <p:txBody>
          <a:bodyPr wrap="square">
            <a:spAutoFit/>
          </a:bodyPr>
          <a:lstStyle/>
          <a:p>
            <a:pPr eaLnBrk="0" hangingPunct="0"/>
            <a:r>
              <a:rPr lang="en-US" i="1" dirty="0" smtClean="0"/>
              <a:t>Four</a:t>
            </a:r>
          </a:p>
          <a:p>
            <a:pPr eaLnBrk="0" hangingPunct="0"/>
            <a:r>
              <a:rPr lang="en-US" i="1" dirty="0" smtClean="0"/>
              <a:t>2</a:t>
            </a:r>
            <a:r>
              <a:rPr lang="en-US" i="1" baseline="30000" dirty="0" smtClean="0"/>
              <a:t>k</a:t>
            </a:r>
            <a:r>
              <a:rPr lang="en-US" i="1" dirty="0" smtClean="0"/>
              <a:t>, </a:t>
            </a:r>
            <a:r>
              <a:rPr lang="en-US" i="1" dirty="0" smtClean="0"/>
              <a:t>2-bit</a:t>
            </a:r>
          </a:p>
          <a:p>
            <a:pPr eaLnBrk="0" hangingPunct="0"/>
            <a:r>
              <a:rPr lang="en-US" i="1" dirty="0" smtClean="0"/>
              <a:t>Entry</a:t>
            </a:r>
            <a:r>
              <a:rPr lang="en-US" i="1" dirty="0" smtClean="0"/>
              <a:t> </a:t>
            </a:r>
          </a:p>
          <a:p>
            <a:pPr eaLnBrk="0" hangingPunct="0"/>
            <a:r>
              <a:rPr lang="en-US" i="1" dirty="0" smtClean="0"/>
              <a:t>BHT</a:t>
            </a:r>
            <a:endParaRPr lang="en-US" i="1" dirty="0"/>
          </a:p>
        </p:txBody>
      </p:sp>
    </p:spTree>
    <p:extLst>
      <p:ext uri="{BB962C8B-B14F-4D97-AF65-F5344CB8AC3E}">
        <p14:creationId xmlns:p14="http://schemas.microsoft.com/office/powerpoint/2010/main" val="775785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609600" y="304800"/>
            <a:ext cx="8229600" cy="1143000"/>
          </a:xfrm>
        </p:spPr>
        <p:txBody>
          <a:bodyPr/>
          <a:lstStyle/>
          <a:p>
            <a:pPr eaLnBrk="1" hangingPunct="1"/>
            <a:r>
              <a:rPr lang="en-US" dirty="0" smtClean="0"/>
              <a:t>Uses of Jump Register (JR)</a:t>
            </a:r>
          </a:p>
        </p:txBody>
      </p:sp>
      <p:sp>
        <p:nvSpPr>
          <p:cNvPr id="35846" name="Rectangle 3"/>
          <p:cNvSpPr>
            <a:spLocks noGrp="1" noChangeArrowheads="1"/>
          </p:cNvSpPr>
          <p:nvPr>
            <p:ph idx="1"/>
          </p:nvPr>
        </p:nvSpPr>
        <p:spPr>
          <a:xfrm>
            <a:off x="609600" y="1572491"/>
            <a:ext cx="7772400" cy="4114800"/>
          </a:xfrm>
          <a:noFill/>
        </p:spPr>
        <p:txBody>
          <a:bodyPr/>
          <a:lstStyle/>
          <a:p>
            <a:pPr marL="285750" indent="-285750" eaLnBrk="1" hangingPunct="1"/>
            <a:r>
              <a:rPr lang="en-US" sz="2400" dirty="0" smtClean="0"/>
              <a:t>Switch statements (jump to address of matching case)</a:t>
            </a:r>
          </a:p>
          <a:p>
            <a:pPr marL="0" indent="0" eaLnBrk="1" hangingPunct="1">
              <a:buNone/>
            </a:pPr>
            <a:endParaRPr lang="en-US" sz="2400" dirty="0" smtClean="0"/>
          </a:p>
          <a:p>
            <a:pPr marL="285750" indent="-285750" eaLnBrk="1" hangingPunct="1"/>
            <a:r>
              <a:rPr lang="en-US" sz="2400" dirty="0" smtClean="0"/>
              <a:t>Dynamic function call (jump to run-time function address)</a:t>
            </a:r>
          </a:p>
          <a:p>
            <a:pPr marL="285750" indent="-285750" eaLnBrk="1" hangingPunct="1"/>
            <a:endParaRPr lang="en-US" sz="2400" dirty="0" smtClean="0"/>
          </a:p>
          <a:p>
            <a:pPr marL="0" indent="0" eaLnBrk="1" hangingPunct="1">
              <a:buNone/>
            </a:pPr>
            <a:endParaRPr lang="en-US" sz="2400" dirty="0" smtClean="0"/>
          </a:p>
          <a:p>
            <a:pPr marL="285750" indent="-285750" eaLnBrk="1" hangingPunct="1"/>
            <a:r>
              <a:rPr lang="en-US" sz="2400" dirty="0" smtClean="0"/>
              <a:t>Subroutine returns (jump to return address)</a:t>
            </a:r>
          </a:p>
        </p:txBody>
      </p:sp>
      <p:sp>
        <p:nvSpPr>
          <p:cNvPr id="9" name="Date Placeholder 3"/>
          <p:cNvSpPr>
            <a:spLocks noGrp="1"/>
          </p:cNvSpPr>
          <p:nvPr>
            <p:ph type="dt" sz="half" idx="10"/>
          </p:nvPr>
        </p:nvSpPr>
        <p:spPr/>
        <p:txBody>
          <a:bodyPr/>
          <a:lstStyle/>
          <a:p>
            <a:pPr>
              <a:defRPr/>
            </a:pPr>
            <a:r>
              <a:rPr lang="en-US" smtClean="0"/>
              <a:t>October 24, 2011</a:t>
            </a:r>
            <a:endParaRPr lang="en-US"/>
          </a:p>
        </p:txBody>
      </p:sp>
      <p:sp>
        <p:nvSpPr>
          <p:cNvPr id="11" name="Slide Number Placeholder 5"/>
          <p:cNvSpPr>
            <a:spLocks noGrp="1"/>
          </p:cNvSpPr>
          <p:nvPr>
            <p:ph type="sldNum" sz="quarter" idx="11"/>
          </p:nvPr>
        </p:nvSpPr>
        <p:spPr/>
        <p:txBody>
          <a:bodyPr/>
          <a:lstStyle/>
          <a:p>
            <a:pPr>
              <a:defRPr/>
            </a:pPr>
            <a:r>
              <a:rPr lang="en-US"/>
              <a:t>L12-</a:t>
            </a:r>
            <a:fld id="{544FF7E3-418C-41B8-832D-256B3FF3968B}" type="slidenum">
              <a:rPr lang="en-US"/>
              <a:pPr>
                <a:defRPr/>
              </a:pPr>
              <a:t>22</a:t>
            </a:fld>
            <a:endParaRPr lang="en-US"/>
          </a:p>
        </p:txBody>
      </p:sp>
      <p:sp>
        <p:nvSpPr>
          <p:cNvPr id="10" name="Footer Placeholder 4"/>
          <p:cNvSpPr>
            <a:spLocks noGrp="1"/>
          </p:cNvSpPr>
          <p:nvPr>
            <p:ph type="ftr" sz="quarter" idx="12"/>
          </p:nvPr>
        </p:nvSpPr>
        <p:spPr/>
        <p:txBody>
          <a:bodyPr/>
          <a:lstStyle/>
          <a:p>
            <a:pPr>
              <a:defRPr/>
            </a:pPr>
            <a:r>
              <a:rPr lang="en-US"/>
              <a:t>http://www.csg.csail.mit.edu/6.823 </a:t>
            </a:r>
          </a:p>
        </p:txBody>
      </p:sp>
      <p:sp>
        <p:nvSpPr>
          <p:cNvPr id="2124804" name="Text Box 4"/>
          <p:cNvSpPr txBox="1">
            <a:spLocks noChangeArrowheads="1"/>
          </p:cNvSpPr>
          <p:nvPr/>
        </p:nvSpPr>
        <p:spPr bwMode="auto">
          <a:xfrm>
            <a:off x="609600" y="6033497"/>
            <a:ext cx="8229600" cy="396875"/>
          </a:xfrm>
          <a:prstGeom prst="rect">
            <a:avLst/>
          </a:prstGeom>
          <a:noFill/>
          <a:ln w="25400">
            <a:noFill/>
            <a:miter lim="800000"/>
            <a:headEnd/>
            <a:tailEnd/>
          </a:ln>
        </p:spPr>
        <p:txBody>
          <a:bodyPr>
            <a:spAutoFit/>
          </a:bodyPr>
          <a:lstStyle/>
          <a:p>
            <a:pPr eaLnBrk="0" hangingPunct="0">
              <a:spcBef>
                <a:spcPct val="50000"/>
              </a:spcBef>
            </a:pPr>
            <a:r>
              <a:rPr lang="en-US" sz="2000" b="0" dirty="0">
                <a:latin typeface="Verdana" pitchFamily="34" charset="0"/>
              </a:rPr>
              <a:t>How well does BTB work for each of these cases?</a:t>
            </a:r>
          </a:p>
        </p:txBody>
      </p:sp>
      <p:sp>
        <p:nvSpPr>
          <p:cNvPr id="2124805" name="Text Box 5"/>
          <p:cNvSpPr txBox="1">
            <a:spLocks noChangeArrowheads="1"/>
          </p:cNvSpPr>
          <p:nvPr/>
        </p:nvSpPr>
        <p:spPr bwMode="auto">
          <a:xfrm>
            <a:off x="1290450" y="2413165"/>
            <a:ext cx="7391400" cy="396875"/>
          </a:xfrm>
          <a:prstGeom prst="rect">
            <a:avLst/>
          </a:prstGeom>
          <a:noFill/>
          <a:ln w="25400">
            <a:noFill/>
            <a:miter lim="800000"/>
            <a:headEnd/>
            <a:tailEnd/>
          </a:ln>
        </p:spPr>
        <p:txBody>
          <a:bodyPr>
            <a:spAutoFit/>
          </a:bodyPr>
          <a:lstStyle/>
          <a:p>
            <a:pPr eaLnBrk="0" hangingPunct="0">
              <a:spcBef>
                <a:spcPct val="50000"/>
              </a:spcBef>
            </a:pPr>
            <a:r>
              <a:rPr lang="en-US" sz="2000" b="0" dirty="0">
                <a:solidFill>
                  <a:srgbClr val="FF0000"/>
                </a:solidFill>
                <a:latin typeface="Comic Sans MS" panose="030F0702030302020204" pitchFamily="66" charset="0"/>
              </a:rPr>
              <a:t>BTB works well if </a:t>
            </a:r>
            <a:r>
              <a:rPr lang="en-US" sz="2000" b="0" dirty="0" smtClean="0">
                <a:solidFill>
                  <a:srgbClr val="FF0000"/>
                </a:solidFill>
                <a:latin typeface="Comic Sans MS" panose="030F0702030302020204" pitchFamily="66" charset="0"/>
              </a:rPr>
              <a:t>the same </a:t>
            </a:r>
            <a:r>
              <a:rPr lang="en-US" sz="2000" b="0" dirty="0">
                <a:solidFill>
                  <a:srgbClr val="FF0000"/>
                </a:solidFill>
                <a:latin typeface="Comic Sans MS" panose="030F0702030302020204" pitchFamily="66" charset="0"/>
              </a:rPr>
              <a:t>case </a:t>
            </a:r>
            <a:r>
              <a:rPr lang="en-US" sz="2000" b="0" dirty="0" smtClean="0">
                <a:solidFill>
                  <a:srgbClr val="FF0000"/>
                </a:solidFill>
                <a:latin typeface="Comic Sans MS" panose="030F0702030302020204" pitchFamily="66" charset="0"/>
              </a:rPr>
              <a:t>is used </a:t>
            </a:r>
            <a:r>
              <a:rPr lang="en-US" sz="2000" b="0" dirty="0">
                <a:solidFill>
                  <a:srgbClr val="FF0000"/>
                </a:solidFill>
                <a:latin typeface="Comic Sans MS" panose="030F0702030302020204" pitchFamily="66" charset="0"/>
              </a:rPr>
              <a:t>repeatedly</a:t>
            </a:r>
          </a:p>
        </p:txBody>
      </p:sp>
      <p:sp>
        <p:nvSpPr>
          <p:cNvPr id="2124806" name="Text Box 6"/>
          <p:cNvSpPr txBox="1">
            <a:spLocks noChangeArrowheads="1"/>
          </p:cNvSpPr>
          <p:nvPr/>
        </p:nvSpPr>
        <p:spPr bwMode="auto">
          <a:xfrm>
            <a:off x="1290450" y="3597091"/>
            <a:ext cx="7391400" cy="1006475"/>
          </a:xfrm>
          <a:prstGeom prst="rect">
            <a:avLst/>
          </a:prstGeom>
          <a:noFill/>
          <a:ln w="25400">
            <a:noFill/>
            <a:miter lim="800000"/>
            <a:headEnd/>
            <a:tailEnd/>
          </a:ln>
        </p:spPr>
        <p:txBody>
          <a:bodyPr>
            <a:spAutoFit/>
          </a:bodyPr>
          <a:lstStyle/>
          <a:p>
            <a:pPr eaLnBrk="0" hangingPunct="0">
              <a:spcBef>
                <a:spcPct val="50000"/>
              </a:spcBef>
            </a:pPr>
            <a:r>
              <a:rPr lang="en-US" sz="2000" b="0" dirty="0">
                <a:solidFill>
                  <a:srgbClr val="FF0000"/>
                </a:solidFill>
                <a:latin typeface="Comic Sans MS" panose="030F0702030302020204" pitchFamily="66" charset="0"/>
              </a:rPr>
              <a:t>BTB works well if </a:t>
            </a:r>
            <a:r>
              <a:rPr lang="en-US" sz="2000" b="0" dirty="0" smtClean="0">
                <a:solidFill>
                  <a:srgbClr val="FF0000"/>
                </a:solidFill>
                <a:latin typeface="Comic Sans MS" panose="030F0702030302020204" pitchFamily="66" charset="0"/>
              </a:rPr>
              <a:t>the same function is </a:t>
            </a:r>
            <a:r>
              <a:rPr lang="en-US" sz="2000" b="0" dirty="0">
                <a:solidFill>
                  <a:srgbClr val="FF0000"/>
                </a:solidFill>
                <a:latin typeface="Comic Sans MS" panose="030F0702030302020204" pitchFamily="66" charset="0"/>
              </a:rPr>
              <a:t>usually called, (e.g., in C++ programming, when objects have same type in virtual function call)</a:t>
            </a:r>
          </a:p>
        </p:txBody>
      </p:sp>
      <p:sp>
        <p:nvSpPr>
          <p:cNvPr id="2124807" name="Text Box 7"/>
          <p:cNvSpPr txBox="1">
            <a:spLocks noChangeArrowheads="1"/>
          </p:cNvSpPr>
          <p:nvPr/>
        </p:nvSpPr>
        <p:spPr bwMode="auto">
          <a:xfrm>
            <a:off x="1290450" y="4957786"/>
            <a:ext cx="7620000" cy="396875"/>
          </a:xfrm>
          <a:prstGeom prst="rect">
            <a:avLst/>
          </a:prstGeom>
          <a:noFill/>
          <a:ln w="25400">
            <a:noFill/>
            <a:miter lim="800000"/>
            <a:headEnd/>
            <a:tailEnd/>
          </a:ln>
        </p:spPr>
        <p:txBody>
          <a:bodyPr>
            <a:spAutoFit/>
          </a:bodyPr>
          <a:lstStyle/>
          <a:p>
            <a:pPr eaLnBrk="0" hangingPunct="0">
              <a:spcBef>
                <a:spcPct val="50000"/>
              </a:spcBef>
            </a:pPr>
            <a:r>
              <a:rPr lang="en-US" sz="2000" b="0" dirty="0">
                <a:solidFill>
                  <a:srgbClr val="FF0000"/>
                </a:solidFill>
                <a:latin typeface="Comic Sans MS" panose="030F0702030302020204" pitchFamily="66" charset="0"/>
              </a:rPr>
              <a:t>BTB works well if usually return to the same place</a:t>
            </a:r>
          </a:p>
        </p:txBody>
      </p:sp>
      <p:sp>
        <p:nvSpPr>
          <p:cNvPr id="2124808" name="Text Box 8"/>
          <p:cNvSpPr txBox="1">
            <a:spLocks noChangeArrowheads="1"/>
          </p:cNvSpPr>
          <p:nvPr/>
        </p:nvSpPr>
        <p:spPr bwMode="auto">
          <a:xfrm>
            <a:off x="1290450" y="5354661"/>
            <a:ext cx="6772258" cy="707886"/>
          </a:xfrm>
          <a:prstGeom prst="rect">
            <a:avLst/>
          </a:prstGeom>
          <a:noFill/>
          <a:ln w="25400">
            <a:noFill/>
            <a:miter lim="800000"/>
            <a:headEnd/>
            <a:tailEnd/>
          </a:ln>
        </p:spPr>
        <p:txBody>
          <a:bodyPr wrap="square">
            <a:spAutoFit/>
          </a:bodyPr>
          <a:lstStyle/>
          <a:p>
            <a:pPr eaLnBrk="0" hangingPunct="0">
              <a:spcBef>
                <a:spcPct val="50000"/>
              </a:spcBef>
            </a:pPr>
            <a:r>
              <a:rPr lang="en-US" dirty="0" smtClean="0">
                <a:solidFill>
                  <a:srgbClr val="FF0000"/>
                </a:solidFill>
                <a:latin typeface="Comic Sans MS" panose="030F0702030302020204" pitchFamily="66" charset="0"/>
                <a:cs typeface="Arial" charset="0"/>
                <a:sym typeface="Symbol" pitchFamily="18" charset="2"/>
              </a:rPr>
              <a:t>However, often</a:t>
            </a:r>
            <a:r>
              <a:rPr lang="en-US" sz="2000" b="0" dirty="0" smtClean="0">
                <a:solidFill>
                  <a:srgbClr val="FF0000"/>
                </a:solidFill>
                <a:latin typeface="Comic Sans MS" panose="030F0702030302020204" pitchFamily="66" charset="0"/>
              </a:rPr>
              <a:t> </a:t>
            </a:r>
            <a:r>
              <a:rPr lang="en-US" sz="2000" b="0" dirty="0">
                <a:solidFill>
                  <a:srgbClr val="FF0000"/>
                </a:solidFill>
                <a:latin typeface="Comic Sans MS" panose="030F0702030302020204" pitchFamily="66" charset="0"/>
              </a:rPr>
              <a:t>one </a:t>
            </a:r>
            <a:r>
              <a:rPr lang="en-US" sz="2000" b="0" dirty="0" smtClean="0">
                <a:solidFill>
                  <a:srgbClr val="FF0000"/>
                </a:solidFill>
                <a:latin typeface="Comic Sans MS" panose="030F0702030302020204" pitchFamily="66" charset="0"/>
              </a:rPr>
              <a:t>function is </a:t>
            </a:r>
            <a:r>
              <a:rPr lang="en-US" sz="2000" b="0" dirty="0">
                <a:solidFill>
                  <a:srgbClr val="FF0000"/>
                </a:solidFill>
                <a:latin typeface="Comic Sans MS" panose="030F0702030302020204" pitchFamily="66" charset="0"/>
              </a:rPr>
              <a:t>called from many distinct call sites!</a:t>
            </a:r>
          </a:p>
        </p:txBody>
      </p:sp>
    </p:spTree>
    <p:extLst>
      <p:ext uri="{BB962C8B-B14F-4D97-AF65-F5344CB8AC3E}">
        <p14:creationId xmlns:p14="http://schemas.microsoft.com/office/powerpoint/2010/main" val="95819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24804"/>
                                        </p:tgtEl>
                                        <p:attrNameLst>
                                          <p:attrName>style.visibility</p:attrName>
                                        </p:attrNameLst>
                                      </p:cBhvr>
                                      <p:to>
                                        <p:strVal val="visible"/>
                                      </p:to>
                                    </p:set>
                                    <p:anim calcmode="lin" valueType="num">
                                      <p:cBhvr>
                                        <p:cTn id="7" dur="500" fill="hold"/>
                                        <p:tgtEl>
                                          <p:spTgt spid="2124804"/>
                                        </p:tgtEl>
                                        <p:attrNameLst>
                                          <p:attrName>ppt_w</p:attrName>
                                        </p:attrNameLst>
                                      </p:cBhvr>
                                      <p:tavLst>
                                        <p:tav tm="0">
                                          <p:val>
                                            <p:fltVal val="0"/>
                                          </p:val>
                                        </p:tav>
                                        <p:tav tm="100000">
                                          <p:val>
                                            <p:strVal val="#ppt_w"/>
                                          </p:val>
                                        </p:tav>
                                      </p:tavLst>
                                    </p:anim>
                                    <p:anim calcmode="lin" valueType="num">
                                      <p:cBhvr>
                                        <p:cTn id="8" dur="500" fill="hold"/>
                                        <p:tgtEl>
                                          <p:spTgt spid="212480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12480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12480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12480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24808"/>
                                        </p:tgtEl>
                                        <p:attrNameLst>
                                          <p:attrName>style.visibility</p:attrName>
                                        </p:attrNameLst>
                                      </p:cBhvr>
                                      <p:to>
                                        <p:strVal val="visible"/>
                                      </p:to>
                                    </p:set>
                                    <p:anim calcmode="lin" valueType="num">
                                      <p:cBhvr additive="base">
                                        <p:cTn id="25" dur="500" fill="hold"/>
                                        <p:tgtEl>
                                          <p:spTgt spid="2124808"/>
                                        </p:tgtEl>
                                        <p:attrNameLst>
                                          <p:attrName>ppt_x</p:attrName>
                                        </p:attrNameLst>
                                      </p:cBhvr>
                                      <p:tavLst>
                                        <p:tav tm="0">
                                          <p:val>
                                            <p:strVal val="#ppt_x"/>
                                          </p:val>
                                        </p:tav>
                                        <p:tav tm="100000">
                                          <p:val>
                                            <p:strVal val="#ppt_x"/>
                                          </p:val>
                                        </p:tav>
                                      </p:tavLst>
                                    </p:anim>
                                    <p:anim calcmode="lin" valueType="num">
                                      <p:cBhvr additive="base">
                                        <p:cTn id="26" dur="500" fill="hold"/>
                                        <p:tgtEl>
                                          <p:spTgt spid="21248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4804" grpId="0" autoUpdateAnimBg="0"/>
      <p:bldP spid="2124805" grpId="0" autoUpdateAnimBg="0"/>
      <p:bldP spid="2124806" grpId="0" autoUpdateAnimBg="0"/>
      <p:bldP spid="2124807" grpId="0" autoUpdateAnimBg="0"/>
      <p:bldP spid="212480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smtClean="0"/>
              <a:t>Subroutine Return Stack</a:t>
            </a:r>
          </a:p>
        </p:txBody>
      </p:sp>
      <p:sp>
        <p:nvSpPr>
          <p:cNvPr id="36870" name="Rectangle 3"/>
          <p:cNvSpPr>
            <a:spLocks noGrp="1" noChangeArrowheads="1"/>
          </p:cNvSpPr>
          <p:nvPr>
            <p:ph idx="1"/>
          </p:nvPr>
        </p:nvSpPr>
        <p:spPr>
          <a:xfrm>
            <a:off x="750125" y="1628031"/>
            <a:ext cx="5092535" cy="1204686"/>
          </a:xfrm>
          <a:noFill/>
        </p:spPr>
        <p:txBody>
          <a:bodyPr/>
          <a:lstStyle/>
          <a:p>
            <a:pPr eaLnBrk="1" hangingPunct="1">
              <a:buBlip>
                <a:blip r:embed="rId2"/>
              </a:buBlip>
            </a:pPr>
            <a:r>
              <a:rPr lang="en-US" sz="2000" dirty="0" smtClean="0"/>
              <a:t>A small </a:t>
            </a:r>
            <a:r>
              <a:rPr lang="en-US" sz="2000" dirty="0" smtClean="0"/>
              <a:t>structure to accelerate JR for subroutine </a:t>
            </a:r>
            <a:r>
              <a:rPr lang="en-US" sz="2000" dirty="0" smtClean="0"/>
              <a:t>returns is </a:t>
            </a:r>
            <a:r>
              <a:rPr lang="en-US" sz="2000" dirty="0" smtClean="0"/>
              <a:t>typically much more accurate than </a:t>
            </a:r>
            <a:r>
              <a:rPr lang="en-US" sz="2000" dirty="0" smtClean="0"/>
              <a:t>BTBs</a:t>
            </a:r>
            <a:endParaRPr lang="en-US" sz="2000" dirty="0" smtClean="0"/>
          </a:p>
        </p:txBody>
      </p:sp>
      <p:sp>
        <p:nvSpPr>
          <p:cNvPr id="23" name="Date Placeholder 3"/>
          <p:cNvSpPr>
            <a:spLocks noGrp="1"/>
          </p:cNvSpPr>
          <p:nvPr>
            <p:ph type="dt" sz="half" idx="10"/>
          </p:nvPr>
        </p:nvSpPr>
        <p:spPr/>
        <p:txBody>
          <a:bodyPr/>
          <a:lstStyle/>
          <a:p>
            <a:pPr>
              <a:defRPr/>
            </a:pPr>
            <a:r>
              <a:rPr lang="en-US" smtClean="0"/>
              <a:t>October 24, 2011</a:t>
            </a:r>
            <a:endParaRPr lang="en-US"/>
          </a:p>
        </p:txBody>
      </p:sp>
      <p:sp>
        <p:nvSpPr>
          <p:cNvPr id="25" name="Slide Number Placeholder 5"/>
          <p:cNvSpPr>
            <a:spLocks noGrp="1"/>
          </p:cNvSpPr>
          <p:nvPr>
            <p:ph type="sldNum" sz="quarter" idx="11"/>
          </p:nvPr>
        </p:nvSpPr>
        <p:spPr/>
        <p:txBody>
          <a:bodyPr/>
          <a:lstStyle/>
          <a:p>
            <a:pPr>
              <a:defRPr/>
            </a:pPr>
            <a:r>
              <a:rPr lang="en-US"/>
              <a:t>L12-</a:t>
            </a:r>
            <a:fld id="{56BDD3E1-5372-41F4-B675-66A6C4EC7B8B}" type="slidenum">
              <a:rPr lang="en-US"/>
              <a:pPr>
                <a:defRPr/>
              </a:pPr>
              <a:t>23</a:t>
            </a:fld>
            <a:endParaRPr lang="en-US"/>
          </a:p>
        </p:txBody>
      </p:sp>
      <p:sp>
        <p:nvSpPr>
          <p:cNvPr id="24" name="Footer Placeholder 4"/>
          <p:cNvSpPr>
            <a:spLocks noGrp="1"/>
          </p:cNvSpPr>
          <p:nvPr>
            <p:ph type="ftr" sz="quarter" idx="12"/>
          </p:nvPr>
        </p:nvSpPr>
        <p:spPr/>
        <p:txBody>
          <a:bodyPr/>
          <a:lstStyle/>
          <a:p>
            <a:pPr>
              <a:defRPr/>
            </a:pPr>
            <a:r>
              <a:rPr lang="en-US"/>
              <a:t>http://www.csg.csail.mit.edu/6.823 </a:t>
            </a:r>
          </a:p>
        </p:txBody>
      </p:sp>
      <p:sp>
        <p:nvSpPr>
          <p:cNvPr id="2125828" name="Rectangle 4"/>
          <p:cNvSpPr>
            <a:spLocks noChangeArrowheads="1"/>
          </p:cNvSpPr>
          <p:nvPr/>
        </p:nvSpPr>
        <p:spPr bwMode="auto">
          <a:xfrm>
            <a:off x="3873325" y="5437925"/>
            <a:ext cx="1828800" cy="457200"/>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t>&amp;fb()</a:t>
            </a:r>
          </a:p>
        </p:txBody>
      </p:sp>
      <p:sp>
        <p:nvSpPr>
          <p:cNvPr id="2125829" name="Rectangle 5"/>
          <p:cNvSpPr>
            <a:spLocks noChangeArrowheads="1"/>
          </p:cNvSpPr>
          <p:nvPr/>
        </p:nvSpPr>
        <p:spPr bwMode="auto">
          <a:xfrm>
            <a:off x="3873325" y="4980725"/>
            <a:ext cx="1828800" cy="457200"/>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t>&amp;fc()</a:t>
            </a:r>
          </a:p>
        </p:txBody>
      </p:sp>
      <p:sp>
        <p:nvSpPr>
          <p:cNvPr id="2125836" name="Text Box 12"/>
          <p:cNvSpPr txBox="1">
            <a:spLocks noChangeArrowheads="1"/>
          </p:cNvSpPr>
          <p:nvPr/>
        </p:nvSpPr>
        <p:spPr bwMode="auto">
          <a:xfrm>
            <a:off x="6365302" y="1628030"/>
            <a:ext cx="1953419" cy="1323439"/>
          </a:xfrm>
          <a:prstGeom prst="rect">
            <a:avLst/>
          </a:prstGeom>
          <a:noFill/>
          <a:ln w="25400">
            <a:noFill/>
            <a:miter lim="800000"/>
            <a:headEnd/>
            <a:tailEnd/>
          </a:ln>
        </p:spPr>
        <p:txBody>
          <a:bodyPr wrap="square">
            <a:spAutoFit/>
          </a:bodyPr>
          <a:lstStyle/>
          <a:p>
            <a:pPr eaLnBrk="0" hangingPunct="0">
              <a:spcBef>
                <a:spcPct val="50000"/>
              </a:spcBef>
            </a:pPr>
            <a:r>
              <a:rPr lang="en-US" dirty="0" err="1"/>
              <a:t>fa</a:t>
            </a:r>
            <a:r>
              <a:rPr lang="en-US" dirty="0"/>
              <a:t>() { </a:t>
            </a:r>
            <a:r>
              <a:rPr lang="en-US" dirty="0" err="1"/>
              <a:t>fb</a:t>
            </a:r>
            <a:r>
              <a:rPr lang="en-US" dirty="0"/>
              <a:t>(); }</a:t>
            </a:r>
          </a:p>
          <a:p>
            <a:pPr eaLnBrk="0" hangingPunct="0">
              <a:spcBef>
                <a:spcPct val="50000"/>
              </a:spcBef>
            </a:pPr>
            <a:r>
              <a:rPr lang="en-US" dirty="0" err="1"/>
              <a:t>fb</a:t>
            </a:r>
            <a:r>
              <a:rPr lang="en-US" dirty="0"/>
              <a:t>() { fc(); }</a:t>
            </a:r>
          </a:p>
          <a:p>
            <a:pPr eaLnBrk="0" hangingPunct="0">
              <a:spcBef>
                <a:spcPct val="50000"/>
              </a:spcBef>
            </a:pPr>
            <a:r>
              <a:rPr lang="en-US" dirty="0"/>
              <a:t>fc() { </a:t>
            </a:r>
            <a:r>
              <a:rPr lang="en-US" dirty="0" err="1"/>
              <a:t>fd</a:t>
            </a:r>
            <a:r>
              <a:rPr lang="en-US" dirty="0"/>
              <a:t>(); }</a:t>
            </a:r>
          </a:p>
        </p:txBody>
      </p:sp>
      <p:sp>
        <p:nvSpPr>
          <p:cNvPr id="2125837" name="Rectangle 13"/>
          <p:cNvSpPr>
            <a:spLocks noChangeArrowheads="1"/>
          </p:cNvSpPr>
          <p:nvPr/>
        </p:nvSpPr>
        <p:spPr bwMode="auto">
          <a:xfrm>
            <a:off x="3873325" y="4523525"/>
            <a:ext cx="1828800" cy="457200"/>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t>&amp;fd()</a:t>
            </a:r>
          </a:p>
        </p:txBody>
      </p:sp>
      <p:grpSp>
        <p:nvGrpSpPr>
          <p:cNvPr id="4" name="Group 14"/>
          <p:cNvGrpSpPr>
            <a:grpSpLocks/>
          </p:cNvGrpSpPr>
          <p:nvPr/>
        </p:nvGrpSpPr>
        <p:grpSpPr bwMode="auto">
          <a:xfrm>
            <a:off x="3873325" y="4066325"/>
            <a:ext cx="4727575" cy="1828800"/>
            <a:chOff x="2208" y="2928"/>
            <a:chExt cx="2978" cy="1152"/>
          </a:xfrm>
        </p:grpSpPr>
        <p:grpSp>
          <p:nvGrpSpPr>
            <p:cNvPr id="36878" name="Group 15"/>
            <p:cNvGrpSpPr>
              <a:grpSpLocks/>
            </p:cNvGrpSpPr>
            <p:nvPr/>
          </p:nvGrpSpPr>
          <p:grpSpPr bwMode="auto">
            <a:xfrm>
              <a:off x="3504" y="2928"/>
              <a:ext cx="1682" cy="1152"/>
              <a:chOff x="3504" y="2928"/>
              <a:chExt cx="1682" cy="1152"/>
            </a:xfrm>
          </p:grpSpPr>
          <p:sp>
            <p:nvSpPr>
              <p:cNvPr id="36884" name="Line 16"/>
              <p:cNvSpPr>
                <a:spLocks noChangeShapeType="1"/>
              </p:cNvSpPr>
              <p:nvPr/>
            </p:nvSpPr>
            <p:spPr bwMode="auto">
              <a:xfrm flipH="1">
                <a:off x="3504" y="2928"/>
                <a:ext cx="0" cy="1152"/>
              </a:xfrm>
              <a:prstGeom prst="line">
                <a:avLst/>
              </a:prstGeom>
              <a:noFill/>
              <a:ln w="25400">
                <a:solidFill>
                  <a:schemeClr val="tx1"/>
                </a:solidFill>
                <a:round/>
                <a:headEnd type="triangle" w="med" len="med"/>
                <a:tailEnd type="triangle" w="med" len="med"/>
              </a:ln>
            </p:spPr>
            <p:txBody>
              <a:bodyPr/>
              <a:lstStyle/>
              <a:p>
                <a:endParaRPr lang="en-US"/>
              </a:p>
            </p:txBody>
          </p:sp>
          <p:sp>
            <p:nvSpPr>
              <p:cNvPr id="36885" name="Text Box 17"/>
              <p:cNvSpPr txBox="1">
                <a:spLocks noChangeArrowheads="1"/>
              </p:cNvSpPr>
              <p:nvPr/>
            </p:nvSpPr>
            <p:spPr bwMode="auto">
              <a:xfrm>
                <a:off x="3600" y="3309"/>
                <a:ext cx="1586" cy="442"/>
              </a:xfrm>
              <a:prstGeom prst="rect">
                <a:avLst/>
              </a:prstGeom>
              <a:noFill/>
              <a:ln w="25400">
                <a:noFill/>
                <a:miter lim="800000"/>
                <a:headEnd/>
                <a:tailEnd/>
              </a:ln>
            </p:spPr>
            <p:txBody>
              <a:bodyPr wrap="none">
                <a:spAutoFit/>
              </a:bodyPr>
              <a:lstStyle/>
              <a:p>
                <a:pPr eaLnBrk="0" hangingPunct="0"/>
                <a:r>
                  <a:rPr lang="en-US" sz="2000" b="0" i="1">
                    <a:latin typeface="Verdana" pitchFamily="34" charset="0"/>
                  </a:rPr>
                  <a:t>k entries</a:t>
                </a:r>
              </a:p>
              <a:p>
                <a:pPr eaLnBrk="0" hangingPunct="0"/>
                <a:r>
                  <a:rPr lang="en-US" sz="2000" b="0" i="1">
                    <a:latin typeface="Verdana" pitchFamily="34" charset="0"/>
                  </a:rPr>
                  <a:t>(typically k=8-16)</a:t>
                </a:r>
              </a:p>
            </p:txBody>
          </p:sp>
        </p:grpSp>
        <p:grpSp>
          <p:nvGrpSpPr>
            <p:cNvPr id="36879" name="Group 18"/>
            <p:cNvGrpSpPr>
              <a:grpSpLocks/>
            </p:cNvGrpSpPr>
            <p:nvPr/>
          </p:nvGrpSpPr>
          <p:grpSpPr bwMode="auto">
            <a:xfrm>
              <a:off x="2208" y="2928"/>
              <a:ext cx="1152" cy="1152"/>
              <a:chOff x="2208" y="2928"/>
              <a:chExt cx="1152" cy="1152"/>
            </a:xfrm>
          </p:grpSpPr>
          <p:sp>
            <p:nvSpPr>
              <p:cNvPr id="36880" name="Line 19"/>
              <p:cNvSpPr>
                <a:spLocks noChangeShapeType="1"/>
              </p:cNvSpPr>
              <p:nvPr/>
            </p:nvSpPr>
            <p:spPr bwMode="auto">
              <a:xfrm>
                <a:off x="2208" y="3792"/>
                <a:ext cx="1152" cy="0"/>
              </a:xfrm>
              <a:prstGeom prst="line">
                <a:avLst/>
              </a:prstGeom>
              <a:noFill/>
              <a:ln w="38100">
                <a:solidFill>
                  <a:schemeClr val="tx1"/>
                </a:solidFill>
                <a:round/>
                <a:headEnd/>
                <a:tailEnd/>
              </a:ln>
            </p:spPr>
            <p:txBody>
              <a:bodyPr wrap="none" anchor="ctr"/>
              <a:lstStyle/>
              <a:p>
                <a:endParaRPr lang="en-US"/>
              </a:p>
            </p:txBody>
          </p:sp>
          <p:sp>
            <p:nvSpPr>
              <p:cNvPr id="36881" name="Line 20"/>
              <p:cNvSpPr>
                <a:spLocks noChangeShapeType="1"/>
              </p:cNvSpPr>
              <p:nvPr/>
            </p:nvSpPr>
            <p:spPr bwMode="auto">
              <a:xfrm>
                <a:off x="2208" y="3504"/>
                <a:ext cx="1152" cy="0"/>
              </a:xfrm>
              <a:prstGeom prst="line">
                <a:avLst/>
              </a:prstGeom>
              <a:noFill/>
              <a:ln w="38100">
                <a:solidFill>
                  <a:schemeClr val="tx1"/>
                </a:solidFill>
                <a:round/>
                <a:headEnd/>
                <a:tailEnd/>
              </a:ln>
            </p:spPr>
            <p:txBody>
              <a:bodyPr wrap="none" anchor="ctr"/>
              <a:lstStyle/>
              <a:p>
                <a:endParaRPr lang="en-US"/>
              </a:p>
            </p:txBody>
          </p:sp>
          <p:sp>
            <p:nvSpPr>
              <p:cNvPr id="36882" name="Line 21"/>
              <p:cNvSpPr>
                <a:spLocks noChangeShapeType="1"/>
              </p:cNvSpPr>
              <p:nvPr/>
            </p:nvSpPr>
            <p:spPr bwMode="auto">
              <a:xfrm>
                <a:off x="2208" y="3216"/>
                <a:ext cx="1152" cy="0"/>
              </a:xfrm>
              <a:prstGeom prst="line">
                <a:avLst/>
              </a:prstGeom>
              <a:noFill/>
              <a:ln w="38100">
                <a:solidFill>
                  <a:schemeClr val="tx1"/>
                </a:solidFill>
                <a:round/>
                <a:headEnd/>
                <a:tailEnd/>
              </a:ln>
            </p:spPr>
            <p:txBody>
              <a:bodyPr wrap="none" anchor="ctr"/>
              <a:lstStyle/>
              <a:p>
                <a:endParaRPr lang="en-US"/>
              </a:p>
            </p:txBody>
          </p:sp>
          <p:sp>
            <p:nvSpPr>
              <p:cNvPr id="36883" name="Rectangle 22"/>
              <p:cNvSpPr>
                <a:spLocks noChangeArrowheads="1"/>
              </p:cNvSpPr>
              <p:nvPr/>
            </p:nvSpPr>
            <p:spPr bwMode="auto">
              <a:xfrm>
                <a:off x="2208" y="2928"/>
                <a:ext cx="1152" cy="1152"/>
              </a:xfrm>
              <a:prstGeom prst="rect">
                <a:avLst/>
              </a:prstGeom>
              <a:noFill/>
              <a:ln w="38100">
                <a:solidFill>
                  <a:schemeClr val="tx1"/>
                </a:solidFill>
                <a:miter lim="800000"/>
                <a:headEnd/>
                <a:tailEnd/>
              </a:ln>
            </p:spPr>
            <p:txBody>
              <a:bodyPr wrap="none" anchor="ctr"/>
              <a:lstStyle/>
              <a:p>
                <a:endParaRPr lang="en-US"/>
              </a:p>
            </p:txBody>
          </p:sp>
        </p:grpSp>
      </p:grpSp>
      <p:grpSp>
        <p:nvGrpSpPr>
          <p:cNvPr id="8" name="Group 7"/>
          <p:cNvGrpSpPr/>
          <p:nvPr/>
        </p:nvGrpSpPr>
        <p:grpSpPr>
          <a:xfrm>
            <a:off x="5260769" y="3075725"/>
            <a:ext cx="3277195" cy="1006475"/>
            <a:chOff x="5260769" y="3075725"/>
            <a:chExt cx="3277195" cy="1006475"/>
          </a:xfrm>
        </p:grpSpPr>
        <p:sp>
          <p:nvSpPr>
            <p:cNvPr id="36887" name="Text Box 11"/>
            <p:cNvSpPr txBox="1">
              <a:spLocks noChangeArrowheads="1"/>
            </p:cNvSpPr>
            <p:nvPr/>
          </p:nvSpPr>
          <p:spPr bwMode="auto">
            <a:xfrm>
              <a:off x="5869376" y="3075725"/>
              <a:ext cx="2668588" cy="1006475"/>
            </a:xfrm>
            <a:prstGeom prst="rect">
              <a:avLst/>
            </a:prstGeom>
            <a:noFill/>
            <a:ln w="25400">
              <a:noFill/>
              <a:miter lim="800000"/>
              <a:headEnd/>
              <a:tailEnd/>
            </a:ln>
          </p:spPr>
          <p:txBody>
            <a:bodyPr wrap="square">
              <a:spAutoFit/>
            </a:bodyPr>
            <a:lstStyle/>
            <a:p>
              <a:pPr eaLnBrk="0" hangingPunct="0"/>
              <a:r>
                <a:rPr lang="en-US" sz="2000" b="0" i="1" dirty="0">
                  <a:latin typeface="Verdana" pitchFamily="34" charset="0"/>
                </a:rPr>
                <a:t>Pop return address when subroutine return decoded </a:t>
              </a:r>
            </a:p>
          </p:txBody>
        </p:sp>
        <p:sp>
          <p:nvSpPr>
            <p:cNvPr id="6" name="Freeform 5"/>
            <p:cNvSpPr/>
            <p:nvPr/>
          </p:nvSpPr>
          <p:spPr bwMode="auto">
            <a:xfrm>
              <a:off x="5260769" y="3325091"/>
              <a:ext cx="581891" cy="617517"/>
            </a:xfrm>
            <a:custGeom>
              <a:avLst/>
              <a:gdLst>
                <a:gd name="connsiteX0" fmla="*/ 0 w 581891"/>
                <a:gd name="connsiteY0" fmla="*/ 617517 h 617517"/>
                <a:gd name="connsiteX1" fmla="*/ 118753 w 581891"/>
                <a:gd name="connsiteY1" fmla="*/ 190005 h 617517"/>
                <a:gd name="connsiteX2" fmla="*/ 581891 w 581891"/>
                <a:gd name="connsiteY2" fmla="*/ 0 h 617517"/>
              </a:gdLst>
              <a:ahLst/>
              <a:cxnLst>
                <a:cxn ang="0">
                  <a:pos x="connsiteX0" y="connsiteY0"/>
                </a:cxn>
                <a:cxn ang="0">
                  <a:pos x="connsiteX1" y="connsiteY1"/>
                </a:cxn>
                <a:cxn ang="0">
                  <a:pos x="connsiteX2" y="connsiteY2"/>
                </a:cxn>
              </a:cxnLst>
              <a:rect l="l" t="t" r="r" b="b"/>
              <a:pathLst>
                <a:path w="581891" h="617517">
                  <a:moveTo>
                    <a:pt x="0" y="617517"/>
                  </a:moveTo>
                  <a:cubicBezTo>
                    <a:pt x="10885" y="455220"/>
                    <a:pt x="21771" y="292924"/>
                    <a:pt x="118753" y="190005"/>
                  </a:cubicBezTo>
                  <a:cubicBezTo>
                    <a:pt x="215735" y="87086"/>
                    <a:pt x="398813" y="43543"/>
                    <a:pt x="581891"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7" name="Group 6"/>
          <p:cNvGrpSpPr/>
          <p:nvPr/>
        </p:nvGrpSpPr>
        <p:grpSpPr>
          <a:xfrm>
            <a:off x="1064800" y="3075725"/>
            <a:ext cx="3121242" cy="1016001"/>
            <a:chOff x="1064800" y="3075725"/>
            <a:chExt cx="3121242" cy="1016001"/>
          </a:xfrm>
        </p:grpSpPr>
        <p:sp>
          <p:nvSpPr>
            <p:cNvPr id="36889" name="Text Box 8"/>
            <p:cNvSpPr txBox="1">
              <a:spLocks noChangeArrowheads="1"/>
            </p:cNvSpPr>
            <p:nvPr/>
          </p:nvSpPr>
          <p:spPr bwMode="auto">
            <a:xfrm>
              <a:off x="1064800" y="3075725"/>
              <a:ext cx="2895600" cy="1016001"/>
            </a:xfrm>
            <a:prstGeom prst="rect">
              <a:avLst/>
            </a:prstGeom>
            <a:noFill/>
            <a:ln w="25400">
              <a:noFill/>
              <a:miter lim="800000"/>
              <a:headEnd/>
              <a:tailEnd/>
            </a:ln>
          </p:spPr>
          <p:txBody>
            <a:bodyPr wrap="square">
              <a:spAutoFit/>
            </a:bodyPr>
            <a:lstStyle/>
            <a:p>
              <a:pPr eaLnBrk="0" hangingPunct="0"/>
              <a:r>
                <a:rPr lang="en-US" sz="2000" b="0" i="1" dirty="0">
                  <a:latin typeface="Verdana" pitchFamily="34" charset="0"/>
                </a:rPr>
                <a:t>Push call address when function call executed</a:t>
              </a:r>
            </a:p>
          </p:txBody>
        </p:sp>
        <p:sp>
          <p:nvSpPr>
            <p:cNvPr id="28" name="Freeform 27"/>
            <p:cNvSpPr/>
            <p:nvPr/>
          </p:nvSpPr>
          <p:spPr bwMode="auto">
            <a:xfrm rot="5400000">
              <a:off x="3586338" y="3342904"/>
              <a:ext cx="581891" cy="617517"/>
            </a:xfrm>
            <a:custGeom>
              <a:avLst/>
              <a:gdLst>
                <a:gd name="connsiteX0" fmla="*/ 0 w 581891"/>
                <a:gd name="connsiteY0" fmla="*/ 617517 h 617517"/>
                <a:gd name="connsiteX1" fmla="*/ 118753 w 581891"/>
                <a:gd name="connsiteY1" fmla="*/ 190005 h 617517"/>
                <a:gd name="connsiteX2" fmla="*/ 581891 w 581891"/>
                <a:gd name="connsiteY2" fmla="*/ 0 h 617517"/>
              </a:gdLst>
              <a:ahLst/>
              <a:cxnLst>
                <a:cxn ang="0">
                  <a:pos x="connsiteX0" y="connsiteY0"/>
                </a:cxn>
                <a:cxn ang="0">
                  <a:pos x="connsiteX1" y="connsiteY1"/>
                </a:cxn>
                <a:cxn ang="0">
                  <a:pos x="connsiteX2" y="connsiteY2"/>
                </a:cxn>
              </a:cxnLst>
              <a:rect l="l" t="t" r="r" b="b"/>
              <a:pathLst>
                <a:path w="581891" h="617517">
                  <a:moveTo>
                    <a:pt x="0" y="617517"/>
                  </a:moveTo>
                  <a:cubicBezTo>
                    <a:pt x="10885" y="455220"/>
                    <a:pt x="21771" y="292924"/>
                    <a:pt x="118753" y="190005"/>
                  </a:cubicBezTo>
                  <a:cubicBezTo>
                    <a:pt x="215735" y="87086"/>
                    <a:pt x="398813" y="43543"/>
                    <a:pt x="581891"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Tree>
    <p:extLst>
      <p:ext uri="{BB962C8B-B14F-4D97-AF65-F5344CB8AC3E}">
        <p14:creationId xmlns:p14="http://schemas.microsoft.com/office/powerpoint/2010/main" val="275336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58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258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258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258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5828" grpId="0" animBg="1" autoUpdateAnimBg="0"/>
      <p:bldP spid="2125829" grpId="0" animBg="1" autoUpdateAnimBg="0"/>
      <p:bldP spid="2125836" grpId="0"/>
      <p:bldP spid="212583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23" y="352302"/>
            <a:ext cx="8368145" cy="1143000"/>
          </a:xfrm>
        </p:spPr>
        <p:txBody>
          <a:bodyPr/>
          <a:lstStyle/>
          <a:p>
            <a:r>
              <a:rPr lang="en-US" dirty="0" smtClean="0"/>
              <a:t>Multiple Predictors:</a:t>
            </a:r>
            <a:r>
              <a:rPr lang="en-US" dirty="0"/>
              <a:t> </a:t>
            </a:r>
            <a:r>
              <a:rPr lang="en-US" dirty="0" smtClean="0"/>
              <a:t>BTB + </a:t>
            </a:r>
            <a:r>
              <a:rPr lang="en-US" dirty="0" smtClean="0"/>
              <a:t>BHT + Ret </a:t>
            </a:r>
            <a:r>
              <a:rPr lang="en-US" dirty="0" smtClean="0"/>
              <a:t>Predictors</a:t>
            </a:r>
            <a:endParaRPr lang="en-US" dirty="0"/>
          </a:p>
        </p:txBody>
      </p:sp>
      <p:sp>
        <p:nvSpPr>
          <p:cNvPr id="3" name="Content Placeholder 2"/>
          <p:cNvSpPr>
            <a:spLocks noGrp="1"/>
          </p:cNvSpPr>
          <p:nvPr>
            <p:ph idx="1"/>
          </p:nvPr>
        </p:nvSpPr>
        <p:spPr>
          <a:xfrm>
            <a:off x="694370" y="5159730"/>
            <a:ext cx="8392480" cy="1549828"/>
          </a:xfrm>
          <a:ln>
            <a:noFill/>
          </a:ln>
        </p:spPr>
        <p:txBody>
          <a:bodyPr/>
          <a:lstStyle/>
          <a:p>
            <a:pPr>
              <a:spcBef>
                <a:spcPts val="0"/>
              </a:spcBef>
            </a:pPr>
            <a:r>
              <a:rPr lang="en-US" sz="2000" dirty="0"/>
              <a:t>One of the PowerPCs has all the three predictors</a:t>
            </a:r>
          </a:p>
          <a:p>
            <a:pPr>
              <a:spcBef>
                <a:spcPts val="0"/>
              </a:spcBef>
            </a:pPr>
            <a:r>
              <a:rPr lang="en-US" sz="2000" dirty="0" smtClean="0"/>
              <a:t>Performance analysis is quite difficult – depends upon the sizes of various tables and program behavior</a:t>
            </a:r>
          </a:p>
          <a:p>
            <a:pPr>
              <a:spcBef>
                <a:spcPts val="0"/>
              </a:spcBef>
            </a:pPr>
            <a:r>
              <a:rPr lang="en-US" sz="2000" dirty="0" smtClean="0"/>
              <a:t>Correctness: The system must work even if every prediction is wrong</a:t>
            </a:r>
            <a:endParaRPr lang="en-US" sz="2000" dirty="0" smtClean="0"/>
          </a:p>
        </p:txBody>
      </p:sp>
      <p:sp>
        <p:nvSpPr>
          <p:cNvPr id="7" name="Text Box 4"/>
          <p:cNvSpPr txBox="1">
            <a:spLocks noChangeArrowheads="1"/>
          </p:cNvSpPr>
          <p:nvPr/>
        </p:nvSpPr>
        <p:spPr bwMode="auto">
          <a:xfrm>
            <a:off x="279401" y="4272025"/>
            <a:ext cx="1628774" cy="923330"/>
          </a:xfrm>
          <a:prstGeom prst="rect">
            <a:avLst/>
          </a:prstGeom>
          <a:noFill/>
          <a:ln w="9525">
            <a:noFill/>
            <a:miter lim="800000"/>
            <a:headEnd/>
            <a:tailEnd/>
          </a:ln>
        </p:spPr>
        <p:txBody>
          <a:bodyPr wrap="square">
            <a:spAutoFit/>
          </a:bodyPr>
          <a:lstStyle/>
          <a:p>
            <a:pPr algn="ctr">
              <a:spcBef>
                <a:spcPts val="0"/>
              </a:spcBef>
            </a:pPr>
            <a:r>
              <a:rPr lang="en-US" sz="1800" dirty="0"/>
              <a:t>Need </a:t>
            </a:r>
          </a:p>
          <a:p>
            <a:pPr algn="ctr">
              <a:spcBef>
                <a:spcPts val="0"/>
              </a:spcBef>
            </a:pPr>
            <a:r>
              <a:rPr lang="en-US" sz="1800" dirty="0" smtClean="0"/>
              <a:t>next PC </a:t>
            </a:r>
            <a:r>
              <a:rPr lang="en-US" sz="1800" dirty="0"/>
              <a:t>immediately</a:t>
            </a:r>
          </a:p>
        </p:txBody>
      </p:sp>
      <p:sp>
        <p:nvSpPr>
          <p:cNvPr id="8" name="Text Box 26"/>
          <p:cNvSpPr txBox="1">
            <a:spLocks noChangeArrowheads="1"/>
          </p:cNvSpPr>
          <p:nvPr/>
        </p:nvSpPr>
        <p:spPr bwMode="auto">
          <a:xfrm>
            <a:off x="1902571" y="4000750"/>
            <a:ext cx="1682939" cy="1190625"/>
          </a:xfrm>
          <a:prstGeom prst="rect">
            <a:avLst/>
          </a:prstGeom>
          <a:noFill/>
          <a:ln w="9525">
            <a:noFill/>
            <a:miter lim="800000"/>
            <a:headEnd/>
            <a:tailEnd/>
          </a:ln>
        </p:spPr>
        <p:txBody>
          <a:bodyPr wrap="square">
            <a:spAutoFit/>
          </a:bodyPr>
          <a:lstStyle/>
          <a:p>
            <a:pPr algn="ctr">
              <a:spcBef>
                <a:spcPts val="0"/>
              </a:spcBef>
            </a:pPr>
            <a:r>
              <a:rPr lang="en-US" sz="1800" dirty="0" err="1"/>
              <a:t>Instr</a:t>
            </a:r>
            <a:r>
              <a:rPr lang="en-US" sz="1800" dirty="0"/>
              <a:t> type, </a:t>
            </a:r>
            <a:br>
              <a:rPr lang="en-US" sz="1800" dirty="0"/>
            </a:br>
            <a:r>
              <a:rPr lang="en-US" sz="1800" dirty="0"/>
              <a:t>PC relative targets available</a:t>
            </a:r>
            <a:endParaRPr lang="en-US" sz="1800" dirty="0">
              <a:solidFill>
                <a:srgbClr val="FF5050"/>
              </a:solidFill>
            </a:endParaRPr>
          </a:p>
        </p:txBody>
      </p:sp>
      <p:sp>
        <p:nvSpPr>
          <p:cNvPr id="9" name="Text Box 27"/>
          <p:cNvSpPr txBox="1">
            <a:spLocks noChangeArrowheads="1"/>
          </p:cNvSpPr>
          <p:nvPr/>
        </p:nvSpPr>
        <p:spPr bwMode="auto">
          <a:xfrm>
            <a:off x="3516806" y="4000750"/>
            <a:ext cx="2057400" cy="1190625"/>
          </a:xfrm>
          <a:prstGeom prst="rect">
            <a:avLst/>
          </a:prstGeom>
          <a:noFill/>
          <a:ln w="9525">
            <a:noFill/>
            <a:miter lim="800000"/>
            <a:headEnd/>
            <a:tailEnd/>
          </a:ln>
        </p:spPr>
        <p:txBody>
          <a:bodyPr>
            <a:spAutoFit/>
          </a:bodyPr>
          <a:lstStyle/>
          <a:p>
            <a:pPr algn="ctr">
              <a:spcBef>
                <a:spcPts val="0"/>
              </a:spcBef>
            </a:pPr>
            <a:r>
              <a:rPr lang="en-US" sz="1800" dirty="0"/>
              <a:t>Simple conditions, register targets available</a:t>
            </a:r>
            <a:endParaRPr lang="en-US" sz="1800" dirty="0">
              <a:solidFill>
                <a:srgbClr val="FF5050"/>
              </a:solidFill>
            </a:endParaRPr>
          </a:p>
        </p:txBody>
      </p:sp>
      <p:sp>
        <p:nvSpPr>
          <p:cNvPr id="10" name="Text Box 28"/>
          <p:cNvSpPr txBox="1">
            <a:spLocks noChangeArrowheads="1"/>
          </p:cNvSpPr>
          <p:nvPr/>
        </p:nvSpPr>
        <p:spPr bwMode="auto">
          <a:xfrm>
            <a:off x="5695725" y="4000750"/>
            <a:ext cx="1630553" cy="915988"/>
          </a:xfrm>
          <a:prstGeom prst="rect">
            <a:avLst/>
          </a:prstGeom>
          <a:noFill/>
          <a:ln w="9525">
            <a:noFill/>
            <a:miter lim="800000"/>
            <a:headEnd/>
            <a:tailEnd/>
          </a:ln>
        </p:spPr>
        <p:txBody>
          <a:bodyPr wrap="square">
            <a:spAutoFit/>
          </a:bodyPr>
          <a:lstStyle/>
          <a:p>
            <a:pPr algn="ctr">
              <a:spcBef>
                <a:spcPct val="50000"/>
              </a:spcBef>
            </a:pPr>
            <a:r>
              <a:rPr lang="en-US" sz="1800" dirty="0"/>
              <a:t>Complex conditions available</a:t>
            </a:r>
            <a:endParaRPr lang="en-US" sz="1800" dirty="0">
              <a:solidFill>
                <a:srgbClr val="FF5050"/>
              </a:solidFill>
            </a:endParaRPr>
          </a:p>
        </p:txBody>
      </p:sp>
      <p:sp>
        <p:nvSpPr>
          <p:cNvPr id="11" name="Rectangle 30"/>
          <p:cNvSpPr>
            <a:spLocks noChangeArrowheads="1"/>
          </p:cNvSpPr>
          <p:nvPr/>
        </p:nvSpPr>
        <p:spPr bwMode="auto">
          <a:xfrm>
            <a:off x="1196181" y="1756310"/>
            <a:ext cx="1265238" cy="594300"/>
          </a:xfrm>
          <a:prstGeom prst="rect">
            <a:avLst/>
          </a:prstGeom>
          <a:solidFill>
            <a:schemeClr val="accent1"/>
          </a:solidFill>
          <a:ln w="25400">
            <a:solidFill>
              <a:srgbClr val="FF0000"/>
            </a:solidFill>
            <a:miter lim="800000"/>
            <a:headEnd/>
            <a:tailEnd/>
          </a:ln>
        </p:spPr>
        <p:txBody>
          <a:bodyPr wrap="none" anchor="ctr"/>
          <a:lstStyle/>
          <a:p>
            <a:pPr algn="ctr"/>
            <a:r>
              <a:rPr lang="en-US" sz="1800" dirty="0">
                <a:solidFill>
                  <a:srgbClr val="FF0000"/>
                </a:solidFill>
              </a:rPr>
              <a:t>Next </a:t>
            </a:r>
            <a:r>
              <a:rPr lang="en-US" sz="1800" dirty="0" err="1">
                <a:solidFill>
                  <a:srgbClr val="FF0000"/>
                </a:solidFill>
              </a:rPr>
              <a:t>Addr</a:t>
            </a:r>
            <a:endParaRPr lang="en-US" sz="1800" dirty="0">
              <a:solidFill>
                <a:srgbClr val="FF0000"/>
              </a:solidFill>
            </a:endParaRPr>
          </a:p>
          <a:p>
            <a:pPr algn="ctr"/>
            <a:r>
              <a:rPr lang="en-US" sz="1800" dirty="0" err="1">
                <a:solidFill>
                  <a:srgbClr val="FF0000"/>
                </a:solidFill>
              </a:rPr>
              <a:t>Pred</a:t>
            </a:r>
            <a:endParaRPr lang="en-US" sz="1800" dirty="0">
              <a:solidFill>
                <a:srgbClr val="FF0000"/>
              </a:solidFill>
            </a:endParaRPr>
          </a:p>
        </p:txBody>
      </p:sp>
      <p:cxnSp>
        <p:nvCxnSpPr>
          <p:cNvPr id="12" name="AutoShape 31"/>
          <p:cNvCxnSpPr>
            <a:cxnSpLocks noChangeShapeType="1"/>
            <a:stCxn id="16" idx="3"/>
            <a:endCxn id="11" idx="2"/>
          </p:cNvCxnSpPr>
          <p:nvPr/>
        </p:nvCxnSpPr>
        <p:spPr bwMode="auto">
          <a:xfrm flipV="1">
            <a:off x="1308100" y="2350610"/>
            <a:ext cx="520700" cy="1237390"/>
          </a:xfrm>
          <a:prstGeom prst="straightConnector1">
            <a:avLst/>
          </a:prstGeom>
          <a:noFill/>
          <a:ln w="9525">
            <a:solidFill>
              <a:schemeClr val="tx1"/>
            </a:solidFill>
            <a:round/>
            <a:headEnd/>
            <a:tailEnd type="triangle" w="med" len="med"/>
          </a:ln>
        </p:spPr>
      </p:cxnSp>
      <p:cxnSp>
        <p:nvCxnSpPr>
          <p:cNvPr id="13" name="AutoShape 32"/>
          <p:cNvCxnSpPr>
            <a:cxnSpLocks noChangeShapeType="1"/>
          </p:cNvCxnSpPr>
          <p:nvPr/>
        </p:nvCxnSpPr>
        <p:spPr bwMode="auto">
          <a:xfrm rot="16200000" flipH="1" flipV="1">
            <a:off x="561975" y="2181761"/>
            <a:ext cx="1676401" cy="825500"/>
          </a:xfrm>
          <a:prstGeom prst="bentConnector4">
            <a:avLst>
              <a:gd name="adj1" fmla="val -13636"/>
              <a:gd name="adj2" fmla="val 127692"/>
            </a:avLst>
          </a:prstGeom>
          <a:noFill/>
          <a:ln w="19050">
            <a:solidFill>
              <a:srgbClr val="FF5050"/>
            </a:solidFill>
            <a:miter lim="800000"/>
            <a:headEnd/>
            <a:tailEnd type="triangle" w="lg" len="lg"/>
          </a:ln>
        </p:spPr>
      </p:cxnSp>
      <p:sp>
        <p:nvSpPr>
          <p:cNvPr id="14" name="Text Box 40"/>
          <p:cNvSpPr txBox="1">
            <a:spLocks noChangeArrowheads="1"/>
          </p:cNvSpPr>
          <p:nvPr/>
        </p:nvSpPr>
        <p:spPr bwMode="auto">
          <a:xfrm>
            <a:off x="776582" y="2293500"/>
            <a:ext cx="804443" cy="584775"/>
          </a:xfrm>
          <a:prstGeom prst="rect">
            <a:avLst/>
          </a:prstGeom>
          <a:noFill/>
          <a:ln w="9525">
            <a:noFill/>
            <a:miter lim="800000"/>
            <a:headEnd/>
            <a:tailEnd/>
          </a:ln>
        </p:spPr>
        <p:txBody>
          <a:bodyPr wrap="square">
            <a:spAutoFit/>
          </a:bodyPr>
          <a:lstStyle/>
          <a:p>
            <a:pPr algn="ctr">
              <a:spcBef>
                <a:spcPts val="0"/>
              </a:spcBef>
            </a:pPr>
            <a:r>
              <a:rPr lang="en-US" sz="1600" dirty="0" smtClean="0">
                <a:solidFill>
                  <a:srgbClr val="FF5050"/>
                </a:solidFill>
              </a:rPr>
              <a:t>tight</a:t>
            </a:r>
          </a:p>
          <a:p>
            <a:pPr algn="ctr">
              <a:spcBef>
                <a:spcPts val="0"/>
              </a:spcBef>
            </a:pPr>
            <a:r>
              <a:rPr lang="en-US" sz="1600" dirty="0" smtClean="0">
                <a:solidFill>
                  <a:srgbClr val="FF5050"/>
                </a:solidFill>
              </a:rPr>
              <a:t>loop</a:t>
            </a:r>
            <a:endParaRPr lang="en-US" sz="1600" dirty="0"/>
          </a:p>
        </p:txBody>
      </p:sp>
      <p:grpSp>
        <p:nvGrpSpPr>
          <p:cNvPr id="15" name="Group 14"/>
          <p:cNvGrpSpPr/>
          <p:nvPr/>
        </p:nvGrpSpPr>
        <p:grpSpPr>
          <a:xfrm>
            <a:off x="1003300" y="2826000"/>
            <a:ext cx="8083550" cy="1524000"/>
            <a:chOff x="1003300" y="2921000"/>
            <a:chExt cx="8083550" cy="1524000"/>
          </a:xfrm>
        </p:grpSpPr>
        <p:sp>
          <p:nvSpPr>
            <p:cNvPr id="16" name="Rectangle 3"/>
            <p:cNvSpPr>
              <a:spLocks noChangeArrowheads="1"/>
            </p:cNvSpPr>
            <p:nvPr/>
          </p:nvSpPr>
          <p:spPr bwMode="auto">
            <a:xfrm>
              <a:off x="1003300" y="2921000"/>
              <a:ext cx="304800" cy="1524000"/>
            </a:xfrm>
            <a:prstGeom prst="rect">
              <a:avLst/>
            </a:prstGeom>
            <a:noFill/>
            <a:ln w="25400">
              <a:solidFill>
                <a:schemeClr val="tx1"/>
              </a:solidFill>
              <a:miter lim="800000"/>
              <a:headEnd/>
              <a:tailEnd/>
            </a:ln>
          </p:spPr>
          <p:txBody>
            <a:bodyPr wrap="none" anchor="ctr"/>
            <a:lstStyle/>
            <a:p>
              <a:pPr algn="ctr"/>
              <a:r>
                <a:rPr lang="en-US"/>
                <a:t>P</a:t>
              </a:r>
              <a:br>
                <a:rPr lang="en-US"/>
              </a:br>
              <a:r>
                <a:rPr lang="en-US"/>
                <a:t>C</a:t>
              </a:r>
            </a:p>
          </p:txBody>
        </p:sp>
        <p:grpSp>
          <p:nvGrpSpPr>
            <p:cNvPr id="17" name="Group 6"/>
            <p:cNvGrpSpPr>
              <a:grpSpLocks/>
            </p:cNvGrpSpPr>
            <p:nvPr/>
          </p:nvGrpSpPr>
          <p:grpSpPr bwMode="auto">
            <a:xfrm>
              <a:off x="1450975" y="3644900"/>
              <a:ext cx="508000" cy="76200"/>
              <a:chOff x="896" y="1632"/>
              <a:chExt cx="320" cy="48"/>
            </a:xfrm>
          </p:grpSpPr>
          <p:sp>
            <p:nvSpPr>
              <p:cNvPr id="34" name="Oval 7"/>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8"/>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6" name="Oval 9"/>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18" name="Rectangle 10"/>
            <p:cNvSpPr>
              <a:spLocks noChangeArrowheads="1"/>
            </p:cNvSpPr>
            <p:nvPr/>
          </p:nvSpPr>
          <p:spPr bwMode="auto">
            <a:xfrm>
              <a:off x="2105025" y="3302000"/>
              <a:ext cx="1143000" cy="762000"/>
            </a:xfrm>
            <a:prstGeom prst="rect">
              <a:avLst/>
            </a:prstGeom>
            <a:noFill/>
            <a:ln w="25400">
              <a:solidFill>
                <a:schemeClr val="tx1"/>
              </a:solidFill>
              <a:miter lim="800000"/>
              <a:headEnd/>
              <a:tailEnd/>
            </a:ln>
          </p:spPr>
          <p:txBody>
            <a:bodyPr wrap="none" anchor="ctr"/>
            <a:lstStyle/>
            <a:p>
              <a:pPr algn="ctr"/>
              <a:r>
                <a:rPr lang="en-US"/>
                <a:t>Decode</a:t>
              </a:r>
            </a:p>
          </p:txBody>
        </p:sp>
        <p:sp>
          <p:nvSpPr>
            <p:cNvPr id="19" name="Rectangle 12"/>
            <p:cNvSpPr>
              <a:spLocks noChangeArrowheads="1"/>
            </p:cNvSpPr>
            <p:nvPr/>
          </p:nvSpPr>
          <p:spPr bwMode="auto">
            <a:xfrm>
              <a:off x="3886200" y="3302000"/>
              <a:ext cx="1295400" cy="762000"/>
            </a:xfrm>
            <a:prstGeom prst="rect">
              <a:avLst/>
            </a:prstGeom>
            <a:noFill/>
            <a:ln w="25400">
              <a:solidFill>
                <a:schemeClr val="tx1"/>
              </a:solidFill>
              <a:miter lim="800000"/>
              <a:headEnd/>
              <a:tailEnd/>
            </a:ln>
          </p:spPr>
          <p:txBody>
            <a:bodyPr wrap="none" anchor="ctr"/>
            <a:lstStyle/>
            <a:p>
              <a:pPr algn="ctr"/>
              <a:r>
                <a:rPr lang="en-US"/>
                <a:t>Reg</a:t>
              </a:r>
              <a:br>
                <a:rPr lang="en-US"/>
              </a:br>
              <a:r>
                <a:rPr lang="en-US"/>
                <a:t>Read</a:t>
              </a:r>
            </a:p>
          </p:txBody>
        </p:sp>
        <p:grpSp>
          <p:nvGrpSpPr>
            <p:cNvPr id="20" name="Group 13"/>
            <p:cNvGrpSpPr>
              <a:grpSpLocks/>
            </p:cNvGrpSpPr>
            <p:nvPr/>
          </p:nvGrpSpPr>
          <p:grpSpPr bwMode="auto">
            <a:xfrm>
              <a:off x="3308350" y="3644900"/>
              <a:ext cx="508000" cy="76200"/>
              <a:chOff x="896" y="1632"/>
              <a:chExt cx="320" cy="48"/>
            </a:xfrm>
          </p:grpSpPr>
          <p:sp>
            <p:nvSpPr>
              <p:cNvPr id="31" name="Oval 14"/>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2" name="Oval 15"/>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6"/>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1" name="Rectangle 18"/>
            <p:cNvSpPr>
              <a:spLocks noChangeArrowheads="1"/>
            </p:cNvSpPr>
            <p:nvPr/>
          </p:nvSpPr>
          <p:spPr bwMode="auto">
            <a:xfrm>
              <a:off x="5829300" y="3302000"/>
              <a:ext cx="1295400" cy="762000"/>
            </a:xfrm>
            <a:prstGeom prst="rect">
              <a:avLst/>
            </a:prstGeom>
            <a:noFill/>
            <a:ln w="25400">
              <a:solidFill>
                <a:schemeClr val="tx1"/>
              </a:solidFill>
              <a:miter lim="800000"/>
              <a:headEnd/>
              <a:tailEnd/>
            </a:ln>
          </p:spPr>
          <p:txBody>
            <a:bodyPr wrap="none" anchor="ctr"/>
            <a:lstStyle/>
            <a:p>
              <a:pPr algn="ctr"/>
              <a:r>
                <a:rPr lang="en-US" dirty="0"/>
                <a:t>Execute</a:t>
              </a:r>
            </a:p>
          </p:txBody>
        </p:sp>
        <p:grpSp>
          <p:nvGrpSpPr>
            <p:cNvPr id="22" name="Group 19"/>
            <p:cNvGrpSpPr>
              <a:grpSpLocks/>
            </p:cNvGrpSpPr>
            <p:nvPr/>
          </p:nvGrpSpPr>
          <p:grpSpPr bwMode="auto">
            <a:xfrm>
              <a:off x="5251450" y="3644900"/>
              <a:ext cx="508000" cy="76200"/>
              <a:chOff x="896" y="1632"/>
              <a:chExt cx="320" cy="48"/>
            </a:xfrm>
          </p:grpSpPr>
          <p:sp>
            <p:nvSpPr>
              <p:cNvPr id="28" name="Oval 20"/>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9" name="Oval 21"/>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0" name="Oval 22"/>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3" name="Rectangle 18"/>
            <p:cNvSpPr>
              <a:spLocks noChangeArrowheads="1"/>
            </p:cNvSpPr>
            <p:nvPr/>
          </p:nvSpPr>
          <p:spPr bwMode="auto">
            <a:xfrm>
              <a:off x="7791450" y="3279775"/>
              <a:ext cx="1295400" cy="762000"/>
            </a:xfrm>
            <a:prstGeom prst="rect">
              <a:avLst/>
            </a:prstGeom>
            <a:noFill/>
            <a:ln w="25400">
              <a:solidFill>
                <a:schemeClr val="tx1"/>
              </a:solidFill>
              <a:miter lim="800000"/>
              <a:headEnd/>
              <a:tailEnd/>
            </a:ln>
          </p:spPr>
          <p:txBody>
            <a:bodyPr wrap="none" anchor="ctr"/>
            <a:lstStyle/>
            <a:p>
              <a:pPr algn="ctr"/>
              <a:r>
                <a:rPr lang="en-US" dirty="0" smtClean="0"/>
                <a:t>Write</a:t>
              </a:r>
            </a:p>
            <a:p>
              <a:pPr algn="ctr"/>
              <a:r>
                <a:rPr lang="en-US" dirty="0" smtClean="0"/>
                <a:t>Back</a:t>
              </a:r>
              <a:endParaRPr lang="en-US" dirty="0"/>
            </a:p>
          </p:txBody>
        </p:sp>
        <p:grpSp>
          <p:nvGrpSpPr>
            <p:cNvPr id="24" name="Group 19"/>
            <p:cNvGrpSpPr>
              <a:grpSpLocks/>
            </p:cNvGrpSpPr>
            <p:nvPr/>
          </p:nvGrpSpPr>
          <p:grpSpPr bwMode="auto">
            <a:xfrm>
              <a:off x="7194550" y="3622675"/>
              <a:ext cx="508000" cy="76200"/>
              <a:chOff x="896" y="1632"/>
              <a:chExt cx="320" cy="48"/>
            </a:xfrm>
          </p:grpSpPr>
          <p:sp>
            <p:nvSpPr>
              <p:cNvPr id="25" name="Oval 20"/>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6" name="Oval 21"/>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7" name="Oval 22"/>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grpSp>
      <p:grpSp>
        <p:nvGrpSpPr>
          <p:cNvPr id="37" name="Group 36"/>
          <p:cNvGrpSpPr/>
          <p:nvPr/>
        </p:nvGrpSpPr>
        <p:grpSpPr>
          <a:xfrm>
            <a:off x="7499350" y="1517293"/>
            <a:ext cx="1171574" cy="1915419"/>
            <a:chOff x="7499350" y="1612293"/>
            <a:chExt cx="1171574" cy="1915419"/>
          </a:xfrm>
        </p:grpSpPr>
        <p:sp>
          <p:nvSpPr>
            <p:cNvPr id="38" name="TextBox 37"/>
            <p:cNvSpPr txBox="1"/>
            <p:nvPr/>
          </p:nvSpPr>
          <p:spPr>
            <a:xfrm>
              <a:off x="7600950" y="1612293"/>
              <a:ext cx="1069974" cy="1077218"/>
            </a:xfrm>
            <a:prstGeom prst="rect">
              <a:avLst/>
            </a:prstGeom>
            <a:solidFill>
              <a:schemeClr val="accent1"/>
            </a:solidFill>
            <a:ln>
              <a:solidFill>
                <a:schemeClr val="tx1"/>
              </a:solidFill>
            </a:ln>
          </p:spPr>
          <p:txBody>
            <a:bodyPr wrap="square" rtlCol="0">
              <a:spAutoFit/>
            </a:bodyPr>
            <a:lstStyle/>
            <a:p>
              <a:pPr lvl="0" algn="ctr"/>
              <a:r>
                <a:rPr lang="en-US" sz="1600" dirty="0" err="1" smtClean="0">
                  <a:solidFill>
                    <a:srgbClr val="40458C"/>
                  </a:solidFill>
                </a:rPr>
                <a:t>mispred</a:t>
              </a:r>
              <a:r>
                <a:rPr lang="en-US" sz="1600" dirty="0" smtClean="0">
                  <a:solidFill>
                    <a:srgbClr val="40458C"/>
                  </a:solidFill>
                </a:rPr>
                <a:t> </a:t>
              </a:r>
              <a:r>
                <a:rPr lang="en-US" sz="1600" dirty="0" err="1" smtClean="0">
                  <a:solidFill>
                    <a:srgbClr val="40458C"/>
                  </a:solidFill>
                </a:rPr>
                <a:t>insts</a:t>
              </a:r>
              <a:r>
                <a:rPr lang="en-US" sz="1600" dirty="0" smtClean="0">
                  <a:solidFill>
                    <a:srgbClr val="40458C"/>
                  </a:solidFill>
                </a:rPr>
                <a:t> must be filtered </a:t>
              </a:r>
              <a:endParaRPr lang="en-US" sz="1600" dirty="0">
                <a:solidFill>
                  <a:srgbClr val="40458C"/>
                </a:solidFill>
              </a:endParaRPr>
            </a:p>
          </p:txBody>
        </p:sp>
        <p:cxnSp>
          <p:nvCxnSpPr>
            <p:cNvPr id="39" name="Straight Arrow Connector 38"/>
            <p:cNvCxnSpPr>
              <a:stCxn id="38" idx="2"/>
            </p:cNvCxnSpPr>
            <p:nvPr/>
          </p:nvCxnSpPr>
          <p:spPr bwMode="auto">
            <a:xfrm flipH="1">
              <a:off x="7499350" y="2689511"/>
              <a:ext cx="636587" cy="838201"/>
            </a:xfrm>
            <a:prstGeom prst="straightConnector1">
              <a:avLst/>
            </a:prstGeom>
            <a:noFill/>
            <a:ln w="9525" cap="flat" cmpd="sng" algn="ctr">
              <a:solidFill>
                <a:srgbClr val="FF0000"/>
              </a:solidFill>
              <a:prstDash val="solid"/>
              <a:round/>
              <a:headEnd type="none" w="med" len="med"/>
              <a:tailEnd type="triangle" w="med" len="med"/>
            </a:ln>
            <a:effectLst/>
          </p:spPr>
        </p:cxnSp>
      </p:grpSp>
      <p:grpSp>
        <p:nvGrpSpPr>
          <p:cNvPr id="40" name="Group 39"/>
          <p:cNvGrpSpPr/>
          <p:nvPr/>
        </p:nvGrpSpPr>
        <p:grpSpPr>
          <a:xfrm>
            <a:off x="2105025" y="2252570"/>
            <a:ext cx="1069974" cy="917575"/>
            <a:chOff x="2105025" y="2362200"/>
            <a:chExt cx="1069974" cy="917575"/>
          </a:xfrm>
        </p:grpSpPr>
        <p:sp>
          <p:nvSpPr>
            <p:cNvPr id="41" name="TextBox 40"/>
            <p:cNvSpPr txBox="1"/>
            <p:nvPr/>
          </p:nvSpPr>
          <p:spPr>
            <a:xfrm>
              <a:off x="2105025" y="2624866"/>
              <a:ext cx="1069974" cy="584775"/>
            </a:xfrm>
            <a:prstGeom prst="rect">
              <a:avLst/>
            </a:prstGeom>
            <a:solidFill>
              <a:schemeClr val="accent1"/>
            </a:solidFill>
            <a:ln w="19050">
              <a:solidFill>
                <a:srgbClr val="FF0000"/>
              </a:solidFill>
            </a:ln>
          </p:spPr>
          <p:txBody>
            <a:bodyPr wrap="square" rtlCol="0">
              <a:spAutoFit/>
            </a:bodyPr>
            <a:lstStyle/>
            <a:p>
              <a:pPr lvl="0" algn="ctr"/>
              <a:r>
                <a:rPr lang="en-US" sz="1600" dirty="0" smtClean="0">
                  <a:solidFill>
                    <a:srgbClr val="FF0000"/>
                  </a:solidFill>
                </a:rPr>
                <a:t>Br  </a:t>
              </a:r>
              <a:r>
                <a:rPr lang="en-US" sz="1600" dirty="0" err="1" smtClean="0">
                  <a:solidFill>
                    <a:srgbClr val="FF0000"/>
                  </a:solidFill>
                </a:rPr>
                <a:t>Dir</a:t>
              </a:r>
              <a:r>
                <a:rPr lang="en-US" sz="1600" dirty="0" smtClean="0">
                  <a:solidFill>
                    <a:srgbClr val="FF0000"/>
                  </a:solidFill>
                </a:rPr>
                <a:t> </a:t>
              </a:r>
              <a:r>
                <a:rPr lang="en-US" sz="1600" dirty="0" err="1" smtClean="0">
                  <a:solidFill>
                    <a:srgbClr val="FF0000"/>
                  </a:solidFill>
                </a:rPr>
                <a:t>Pred</a:t>
              </a:r>
              <a:endParaRPr lang="en-US" sz="1600" dirty="0">
                <a:solidFill>
                  <a:srgbClr val="FF0000"/>
                </a:solidFill>
              </a:endParaRPr>
            </a:p>
          </p:txBody>
        </p:sp>
        <p:sp>
          <p:nvSpPr>
            <p:cNvPr id="42" name="Freeform 41"/>
            <p:cNvSpPr/>
            <p:nvPr/>
          </p:nvSpPr>
          <p:spPr>
            <a:xfrm>
              <a:off x="2457450" y="2362200"/>
              <a:ext cx="219075" cy="24736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3" name="Straight Connector 42"/>
            <p:cNvCxnSpPr/>
            <p:nvPr/>
          </p:nvCxnSpPr>
          <p:spPr bwMode="auto">
            <a:xfrm>
              <a:off x="2666721" y="3194336"/>
              <a:ext cx="0" cy="85439"/>
            </a:xfrm>
            <a:prstGeom prst="line">
              <a:avLst/>
            </a:prstGeom>
            <a:noFill/>
            <a:ln w="9525" cap="flat" cmpd="sng" algn="ctr">
              <a:solidFill>
                <a:srgbClr val="FF0000"/>
              </a:solidFill>
              <a:prstDash val="solid"/>
              <a:round/>
              <a:headEnd type="none" w="med" len="med"/>
              <a:tailEnd type="none" w="med" len="med"/>
            </a:ln>
            <a:effectLst/>
          </p:spPr>
        </p:cxnSp>
      </p:grpSp>
      <p:grpSp>
        <p:nvGrpSpPr>
          <p:cNvPr id="44" name="Group 43"/>
          <p:cNvGrpSpPr/>
          <p:nvPr/>
        </p:nvGrpSpPr>
        <p:grpSpPr>
          <a:xfrm>
            <a:off x="2457450" y="2143519"/>
            <a:ext cx="2589150" cy="1043773"/>
            <a:chOff x="2457450" y="2238519"/>
            <a:chExt cx="2589150" cy="1043773"/>
          </a:xfrm>
        </p:grpSpPr>
        <p:sp>
          <p:nvSpPr>
            <p:cNvPr id="45" name="TextBox 44"/>
            <p:cNvSpPr txBox="1"/>
            <p:nvPr/>
          </p:nvSpPr>
          <p:spPr>
            <a:xfrm>
              <a:off x="3909950" y="2609561"/>
              <a:ext cx="1136650" cy="584775"/>
            </a:xfrm>
            <a:prstGeom prst="rect">
              <a:avLst/>
            </a:prstGeom>
            <a:solidFill>
              <a:schemeClr val="accent1"/>
            </a:solidFill>
            <a:ln>
              <a:solidFill>
                <a:srgbClr val="FF0000"/>
              </a:solidFill>
            </a:ln>
          </p:spPr>
          <p:txBody>
            <a:bodyPr wrap="square" rtlCol="0">
              <a:spAutoFit/>
            </a:bodyPr>
            <a:lstStyle/>
            <a:p>
              <a:pPr lvl="0" algn="ctr"/>
              <a:r>
                <a:rPr lang="en-US" sz="1600" dirty="0" smtClean="0">
                  <a:solidFill>
                    <a:srgbClr val="FF0000"/>
                  </a:solidFill>
                </a:rPr>
                <a:t>Ret </a:t>
              </a:r>
              <a:r>
                <a:rPr lang="en-US" sz="1600" dirty="0" err="1" smtClean="0">
                  <a:solidFill>
                    <a:srgbClr val="FF0000"/>
                  </a:solidFill>
                </a:rPr>
                <a:t>Addr</a:t>
              </a:r>
              <a:r>
                <a:rPr lang="en-US" sz="1600" dirty="0" smtClean="0">
                  <a:solidFill>
                    <a:srgbClr val="FF0000"/>
                  </a:solidFill>
                </a:rPr>
                <a:t> stack JR</a:t>
              </a:r>
              <a:endParaRPr lang="en-US" sz="1600" dirty="0">
                <a:solidFill>
                  <a:srgbClr val="FF0000"/>
                </a:solidFill>
              </a:endParaRPr>
            </a:p>
          </p:txBody>
        </p:sp>
        <p:sp>
          <p:nvSpPr>
            <p:cNvPr id="46" name="Freeform 45"/>
            <p:cNvSpPr/>
            <p:nvPr/>
          </p:nvSpPr>
          <p:spPr>
            <a:xfrm>
              <a:off x="2457450" y="2238519"/>
              <a:ext cx="2034381" cy="37104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7" name="Straight Connector 46"/>
            <p:cNvCxnSpPr/>
            <p:nvPr/>
          </p:nvCxnSpPr>
          <p:spPr bwMode="auto">
            <a:xfrm>
              <a:off x="4487863" y="3196853"/>
              <a:ext cx="0" cy="85439"/>
            </a:xfrm>
            <a:prstGeom prst="line">
              <a:avLst/>
            </a:prstGeom>
            <a:noFill/>
            <a:ln w="9525" cap="flat" cmpd="sng" algn="ctr">
              <a:solidFill>
                <a:srgbClr val="FF0000"/>
              </a:solidFill>
              <a:prstDash val="solid"/>
              <a:round/>
              <a:headEnd type="none" w="med" len="med"/>
              <a:tailEnd type="none" w="med" len="med"/>
            </a:ln>
            <a:effectLst/>
          </p:spPr>
        </p:cxnSp>
      </p:grpSp>
      <p:grpSp>
        <p:nvGrpSpPr>
          <p:cNvPr id="48" name="Group 47"/>
          <p:cNvGrpSpPr/>
          <p:nvPr/>
        </p:nvGrpSpPr>
        <p:grpSpPr>
          <a:xfrm>
            <a:off x="2457450" y="1999019"/>
            <a:ext cx="4479924" cy="1185755"/>
            <a:chOff x="2457450" y="2094019"/>
            <a:chExt cx="4479924" cy="1185755"/>
          </a:xfrm>
        </p:grpSpPr>
        <p:sp>
          <p:nvSpPr>
            <p:cNvPr id="49" name="TextBox 48"/>
            <p:cNvSpPr txBox="1"/>
            <p:nvPr/>
          </p:nvSpPr>
          <p:spPr>
            <a:xfrm>
              <a:off x="5867400" y="2609561"/>
              <a:ext cx="1069974" cy="584775"/>
            </a:xfrm>
            <a:prstGeom prst="rect">
              <a:avLst/>
            </a:prstGeom>
            <a:solidFill>
              <a:schemeClr val="accent1"/>
            </a:solidFill>
            <a:ln>
              <a:solidFill>
                <a:schemeClr val="tx1"/>
              </a:solidFill>
            </a:ln>
          </p:spPr>
          <p:txBody>
            <a:bodyPr wrap="square" rtlCol="0">
              <a:spAutoFit/>
            </a:bodyPr>
            <a:lstStyle/>
            <a:p>
              <a:pPr lvl="0" algn="ctr"/>
              <a:r>
                <a:rPr lang="en-US" sz="1600" dirty="0" smtClean="0">
                  <a:solidFill>
                    <a:srgbClr val="40458C"/>
                  </a:solidFill>
                </a:rPr>
                <a:t>correct   </a:t>
              </a:r>
              <a:r>
                <a:rPr lang="en-US" sz="1600" dirty="0" err="1" smtClean="0">
                  <a:solidFill>
                    <a:srgbClr val="40458C"/>
                  </a:solidFill>
                </a:rPr>
                <a:t>mispred</a:t>
              </a:r>
              <a:endParaRPr lang="en-US" sz="1600" dirty="0">
                <a:solidFill>
                  <a:srgbClr val="40458C"/>
                </a:solidFill>
              </a:endParaRPr>
            </a:p>
          </p:txBody>
        </p:sp>
        <p:sp>
          <p:nvSpPr>
            <p:cNvPr id="50" name="Freeform 49"/>
            <p:cNvSpPr/>
            <p:nvPr/>
          </p:nvSpPr>
          <p:spPr>
            <a:xfrm>
              <a:off x="2457450" y="2094019"/>
              <a:ext cx="3929494" cy="51554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1" name="Straight Connector 50"/>
            <p:cNvCxnSpPr/>
            <p:nvPr/>
          </p:nvCxnSpPr>
          <p:spPr bwMode="auto">
            <a:xfrm>
              <a:off x="6402387" y="3194335"/>
              <a:ext cx="0" cy="85439"/>
            </a:xfrm>
            <a:prstGeom prst="line">
              <a:avLst/>
            </a:prstGeom>
            <a:noFill/>
            <a:ln w="9525" cap="flat" cmpd="sng" algn="ctr">
              <a:solidFill>
                <a:srgbClr val="FF0000"/>
              </a:solidFill>
              <a:prstDash val="solid"/>
              <a:round/>
              <a:headEnd type="none" w="med" len="med"/>
              <a:tailEnd type="none" w="med" len="med"/>
            </a:ln>
            <a:effectLst/>
          </p:spPr>
        </p:cxnSp>
      </p:grpSp>
      <p:sp>
        <p:nvSpPr>
          <p:cNvPr id="55" name="Date Placeholder 54"/>
          <p:cNvSpPr>
            <a:spLocks noGrp="1"/>
          </p:cNvSpPr>
          <p:nvPr>
            <p:ph type="dt" sz="half" idx="10"/>
          </p:nvPr>
        </p:nvSpPr>
        <p:spPr/>
        <p:txBody>
          <a:bodyPr/>
          <a:lstStyle/>
          <a:p>
            <a:pPr>
              <a:defRPr/>
            </a:pPr>
            <a:r>
              <a:rPr lang="en-US" dirty="0" smtClean="0"/>
              <a:t>October 23, 2013</a:t>
            </a:r>
            <a:endParaRPr lang="en-US" dirty="0"/>
          </a:p>
        </p:txBody>
      </p:sp>
      <p:sp>
        <p:nvSpPr>
          <p:cNvPr id="56" name="Footer Placeholder 55"/>
          <p:cNvSpPr>
            <a:spLocks noGrp="1"/>
          </p:cNvSpPr>
          <p:nvPr>
            <p:ph type="ftr" sz="quarter" idx="12"/>
          </p:nvPr>
        </p:nvSpPr>
        <p:spPr/>
        <p:txBody>
          <a:bodyPr/>
          <a:lstStyle/>
          <a:p>
            <a:pPr>
              <a:defRPr/>
            </a:pPr>
            <a:r>
              <a:rPr lang="en-US" smtClean="0"/>
              <a:t>http://csg.csail.mit.edu/6.S195</a:t>
            </a:r>
            <a:endParaRPr lang="en-US" dirty="0"/>
          </a:p>
        </p:txBody>
      </p:sp>
      <p:sp>
        <p:nvSpPr>
          <p:cNvPr id="57" name="Slide Number Placeholder 56"/>
          <p:cNvSpPr>
            <a:spLocks noGrp="1"/>
          </p:cNvSpPr>
          <p:nvPr>
            <p:ph type="sldNum" sz="quarter" idx="11"/>
          </p:nvPr>
        </p:nvSpPr>
        <p:spPr/>
        <p:txBody>
          <a:bodyPr/>
          <a:lstStyle/>
          <a:p>
            <a:pPr>
              <a:defRPr/>
            </a:pPr>
            <a:r>
              <a:rPr lang="en-US" dirty="0" smtClean="0"/>
              <a:t>L15-</a:t>
            </a:r>
            <a:fld id="{BE49CFAA-92BB-45AE-A2AC-2CF4188AC6C8}" type="slidenum">
              <a:rPr lang="en-US" smtClean="0"/>
              <a:pPr>
                <a:defRPr/>
              </a:pPr>
              <a:t>24</a:t>
            </a:fld>
            <a:endParaRPr lang="en-US" dirty="0"/>
          </a:p>
        </p:txBody>
      </p:sp>
    </p:spTree>
    <p:extLst>
      <p:ext uri="{BB962C8B-B14F-4D97-AF65-F5344CB8AC3E}">
        <p14:creationId xmlns:p14="http://schemas.microsoft.com/office/powerpoint/2010/main" val="87516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23" y="352302"/>
            <a:ext cx="8368145" cy="1143000"/>
          </a:xfrm>
        </p:spPr>
        <p:txBody>
          <a:bodyPr/>
          <a:lstStyle/>
          <a:p>
            <a:r>
              <a:rPr lang="en-US" dirty="0" smtClean="0"/>
              <a:t>Multiple Predictors:</a:t>
            </a:r>
            <a:r>
              <a:rPr lang="en-US" dirty="0"/>
              <a:t> </a:t>
            </a:r>
            <a:r>
              <a:rPr lang="en-US" dirty="0" smtClean="0"/>
              <a:t>BTB + Branch Direction Predictors</a:t>
            </a:r>
            <a:endParaRPr lang="en-US" dirty="0"/>
          </a:p>
        </p:txBody>
      </p:sp>
      <p:sp>
        <p:nvSpPr>
          <p:cNvPr id="3" name="Content Placeholder 2"/>
          <p:cNvSpPr>
            <a:spLocks noGrp="1"/>
          </p:cNvSpPr>
          <p:nvPr>
            <p:ph idx="1"/>
          </p:nvPr>
        </p:nvSpPr>
        <p:spPr>
          <a:xfrm>
            <a:off x="806178" y="5291469"/>
            <a:ext cx="7772400" cy="1318882"/>
          </a:xfrm>
          <a:ln>
            <a:solidFill>
              <a:srgbClr val="FF0000"/>
            </a:solidFill>
          </a:ln>
        </p:spPr>
        <p:txBody>
          <a:bodyPr/>
          <a:lstStyle/>
          <a:p>
            <a:pPr>
              <a:spcBef>
                <a:spcPts val="0"/>
              </a:spcBef>
            </a:pPr>
            <a:r>
              <a:rPr lang="en-US" sz="2000" dirty="0" smtClean="0"/>
              <a:t>Suppose we maintain a table of how a particular Br has resolved before. At the decode stage we can consult this table to check if the incoming (pc, </a:t>
            </a:r>
            <a:r>
              <a:rPr lang="en-US" sz="2000" dirty="0" err="1" smtClean="0"/>
              <a:t>ppc</a:t>
            </a:r>
            <a:r>
              <a:rPr lang="en-US" sz="2000" dirty="0" smtClean="0"/>
              <a:t>) pair matches our prediction. If not redirect the pc</a:t>
            </a:r>
            <a:endParaRPr lang="en-US" sz="2000" dirty="0"/>
          </a:p>
        </p:txBody>
      </p:sp>
      <p:sp>
        <p:nvSpPr>
          <p:cNvPr id="7" name="Text Box 4"/>
          <p:cNvSpPr txBox="1">
            <a:spLocks noChangeArrowheads="1"/>
          </p:cNvSpPr>
          <p:nvPr/>
        </p:nvSpPr>
        <p:spPr bwMode="auto">
          <a:xfrm>
            <a:off x="279401" y="4367025"/>
            <a:ext cx="1628774" cy="923330"/>
          </a:xfrm>
          <a:prstGeom prst="rect">
            <a:avLst/>
          </a:prstGeom>
          <a:noFill/>
          <a:ln w="9525">
            <a:noFill/>
            <a:miter lim="800000"/>
            <a:headEnd/>
            <a:tailEnd/>
          </a:ln>
        </p:spPr>
        <p:txBody>
          <a:bodyPr wrap="square">
            <a:spAutoFit/>
          </a:bodyPr>
          <a:lstStyle/>
          <a:p>
            <a:pPr algn="ctr">
              <a:spcBef>
                <a:spcPts val="0"/>
              </a:spcBef>
            </a:pPr>
            <a:r>
              <a:rPr lang="en-US" sz="1800" dirty="0"/>
              <a:t>Need </a:t>
            </a:r>
          </a:p>
          <a:p>
            <a:pPr algn="ctr">
              <a:spcBef>
                <a:spcPts val="0"/>
              </a:spcBef>
            </a:pPr>
            <a:r>
              <a:rPr lang="en-US" sz="1800" dirty="0" smtClean="0"/>
              <a:t>next PC </a:t>
            </a:r>
            <a:r>
              <a:rPr lang="en-US" sz="1800" dirty="0"/>
              <a:t>immediately</a:t>
            </a:r>
          </a:p>
        </p:txBody>
      </p:sp>
      <p:sp>
        <p:nvSpPr>
          <p:cNvPr id="8" name="Text Box 26"/>
          <p:cNvSpPr txBox="1">
            <a:spLocks noChangeArrowheads="1"/>
          </p:cNvSpPr>
          <p:nvPr/>
        </p:nvSpPr>
        <p:spPr bwMode="auto">
          <a:xfrm>
            <a:off x="1902571" y="4095750"/>
            <a:ext cx="1682939" cy="1190625"/>
          </a:xfrm>
          <a:prstGeom prst="rect">
            <a:avLst/>
          </a:prstGeom>
          <a:noFill/>
          <a:ln w="9525">
            <a:noFill/>
            <a:miter lim="800000"/>
            <a:headEnd/>
            <a:tailEnd/>
          </a:ln>
        </p:spPr>
        <p:txBody>
          <a:bodyPr wrap="square">
            <a:spAutoFit/>
          </a:bodyPr>
          <a:lstStyle/>
          <a:p>
            <a:pPr algn="ctr">
              <a:spcBef>
                <a:spcPts val="0"/>
              </a:spcBef>
            </a:pPr>
            <a:r>
              <a:rPr lang="en-US" sz="1800" dirty="0" err="1"/>
              <a:t>Instr</a:t>
            </a:r>
            <a:r>
              <a:rPr lang="en-US" sz="1800" dirty="0"/>
              <a:t> type, </a:t>
            </a:r>
            <a:br>
              <a:rPr lang="en-US" sz="1800" dirty="0"/>
            </a:br>
            <a:r>
              <a:rPr lang="en-US" sz="1800" dirty="0"/>
              <a:t>PC relative targets available</a:t>
            </a:r>
            <a:endParaRPr lang="en-US" sz="1800" dirty="0">
              <a:solidFill>
                <a:srgbClr val="FF5050"/>
              </a:solidFill>
            </a:endParaRPr>
          </a:p>
        </p:txBody>
      </p:sp>
      <p:sp>
        <p:nvSpPr>
          <p:cNvPr id="9" name="Text Box 27"/>
          <p:cNvSpPr txBox="1">
            <a:spLocks noChangeArrowheads="1"/>
          </p:cNvSpPr>
          <p:nvPr/>
        </p:nvSpPr>
        <p:spPr bwMode="auto">
          <a:xfrm>
            <a:off x="3516806" y="4095750"/>
            <a:ext cx="2057400" cy="1190625"/>
          </a:xfrm>
          <a:prstGeom prst="rect">
            <a:avLst/>
          </a:prstGeom>
          <a:noFill/>
          <a:ln w="9525">
            <a:noFill/>
            <a:miter lim="800000"/>
            <a:headEnd/>
            <a:tailEnd/>
          </a:ln>
        </p:spPr>
        <p:txBody>
          <a:bodyPr>
            <a:spAutoFit/>
          </a:bodyPr>
          <a:lstStyle/>
          <a:p>
            <a:pPr algn="ctr">
              <a:spcBef>
                <a:spcPts val="0"/>
              </a:spcBef>
            </a:pPr>
            <a:r>
              <a:rPr lang="en-US" sz="1800" dirty="0"/>
              <a:t>Simple conditions, register targets available</a:t>
            </a:r>
            <a:endParaRPr lang="en-US" sz="1800" dirty="0">
              <a:solidFill>
                <a:srgbClr val="FF5050"/>
              </a:solidFill>
            </a:endParaRPr>
          </a:p>
        </p:txBody>
      </p:sp>
      <p:sp>
        <p:nvSpPr>
          <p:cNvPr id="10" name="Text Box 28"/>
          <p:cNvSpPr txBox="1">
            <a:spLocks noChangeArrowheads="1"/>
          </p:cNvSpPr>
          <p:nvPr/>
        </p:nvSpPr>
        <p:spPr bwMode="auto">
          <a:xfrm>
            <a:off x="5695725" y="4095750"/>
            <a:ext cx="1630553" cy="915988"/>
          </a:xfrm>
          <a:prstGeom prst="rect">
            <a:avLst/>
          </a:prstGeom>
          <a:noFill/>
          <a:ln w="9525">
            <a:noFill/>
            <a:miter lim="800000"/>
            <a:headEnd/>
            <a:tailEnd/>
          </a:ln>
        </p:spPr>
        <p:txBody>
          <a:bodyPr wrap="square">
            <a:spAutoFit/>
          </a:bodyPr>
          <a:lstStyle/>
          <a:p>
            <a:pPr algn="ctr">
              <a:spcBef>
                <a:spcPct val="50000"/>
              </a:spcBef>
            </a:pPr>
            <a:r>
              <a:rPr lang="en-US" sz="1800" dirty="0"/>
              <a:t>Complex conditions available</a:t>
            </a:r>
            <a:endParaRPr lang="en-US" sz="1800" dirty="0">
              <a:solidFill>
                <a:srgbClr val="FF5050"/>
              </a:solidFill>
            </a:endParaRPr>
          </a:p>
        </p:txBody>
      </p:sp>
      <p:sp>
        <p:nvSpPr>
          <p:cNvPr id="11" name="Rectangle 30"/>
          <p:cNvSpPr>
            <a:spLocks noChangeArrowheads="1"/>
          </p:cNvSpPr>
          <p:nvPr/>
        </p:nvSpPr>
        <p:spPr bwMode="auto">
          <a:xfrm>
            <a:off x="1196181" y="1851310"/>
            <a:ext cx="1265238" cy="594300"/>
          </a:xfrm>
          <a:prstGeom prst="rect">
            <a:avLst/>
          </a:prstGeom>
          <a:solidFill>
            <a:schemeClr val="accent1"/>
          </a:solidFill>
          <a:ln w="25400">
            <a:solidFill>
              <a:schemeClr val="tx1"/>
            </a:solidFill>
            <a:miter lim="800000"/>
            <a:headEnd/>
            <a:tailEnd/>
          </a:ln>
        </p:spPr>
        <p:txBody>
          <a:bodyPr wrap="none" anchor="ctr"/>
          <a:lstStyle/>
          <a:p>
            <a:pPr algn="ctr"/>
            <a:r>
              <a:rPr lang="en-US" sz="1800" dirty="0"/>
              <a:t>Next </a:t>
            </a:r>
            <a:r>
              <a:rPr lang="en-US" sz="1800" dirty="0" err="1"/>
              <a:t>Addr</a:t>
            </a:r>
            <a:endParaRPr lang="en-US" sz="1800" dirty="0"/>
          </a:p>
          <a:p>
            <a:pPr algn="ctr"/>
            <a:r>
              <a:rPr lang="en-US" sz="1800" dirty="0" err="1"/>
              <a:t>Pred</a:t>
            </a:r>
            <a:endParaRPr lang="en-US" sz="1800" dirty="0"/>
          </a:p>
        </p:txBody>
      </p:sp>
      <p:cxnSp>
        <p:nvCxnSpPr>
          <p:cNvPr id="12" name="AutoShape 31"/>
          <p:cNvCxnSpPr>
            <a:cxnSpLocks noChangeShapeType="1"/>
            <a:stCxn id="16" idx="3"/>
            <a:endCxn id="11" idx="2"/>
          </p:cNvCxnSpPr>
          <p:nvPr/>
        </p:nvCxnSpPr>
        <p:spPr bwMode="auto">
          <a:xfrm flipV="1">
            <a:off x="1308100" y="2445610"/>
            <a:ext cx="520700" cy="1237390"/>
          </a:xfrm>
          <a:prstGeom prst="straightConnector1">
            <a:avLst/>
          </a:prstGeom>
          <a:noFill/>
          <a:ln w="9525">
            <a:solidFill>
              <a:schemeClr val="tx1"/>
            </a:solidFill>
            <a:round/>
            <a:headEnd/>
            <a:tailEnd type="triangle" w="med" len="med"/>
          </a:ln>
        </p:spPr>
      </p:cxnSp>
      <p:cxnSp>
        <p:nvCxnSpPr>
          <p:cNvPr id="13" name="AutoShape 32"/>
          <p:cNvCxnSpPr>
            <a:cxnSpLocks noChangeShapeType="1"/>
          </p:cNvCxnSpPr>
          <p:nvPr/>
        </p:nvCxnSpPr>
        <p:spPr bwMode="auto">
          <a:xfrm rot="16200000" flipH="1" flipV="1">
            <a:off x="561975" y="2276761"/>
            <a:ext cx="1676401" cy="825500"/>
          </a:xfrm>
          <a:prstGeom prst="bentConnector4">
            <a:avLst>
              <a:gd name="adj1" fmla="val -13636"/>
              <a:gd name="adj2" fmla="val 127692"/>
            </a:avLst>
          </a:prstGeom>
          <a:noFill/>
          <a:ln w="19050">
            <a:solidFill>
              <a:srgbClr val="FF5050"/>
            </a:solidFill>
            <a:miter lim="800000"/>
            <a:headEnd/>
            <a:tailEnd type="triangle" w="lg" len="lg"/>
          </a:ln>
        </p:spPr>
      </p:cxnSp>
      <p:sp>
        <p:nvSpPr>
          <p:cNvPr id="14" name="Text Box 40"/>
          <p:cNvSpPr txBox="1">
            <a:spLocks noChangeArrowheads="1"/>
          </p:cNvSpPr>
          <p:nvPr/>
        </p:nvSpPr>
        <p:spPr bwMode="auto">
          <a:xfrm>
            <a:off x="776582" y="2388500"/>
            <a:ext cx="804443" cy="584775"/>
          </a:xfrm>
          <a:prstGeom prst="rect">
            <a:avLst/>
          </a:prstGeom>
          <a:noFill/>
          <a:ln w="9525">
            <a:noFill/>
            <a:miter lim="800000"/>
            <a:headEnd/>
            <a:tailEnd/>
          </a:ln>
        </p:spPr>
        <p:txBody>
          <a:bodyPr wrap="square">
            <a:spAutoFit/>
          </a:bodyPr>
          <a:lstStyle/>
          <a:p>
            <a:pPr algn="ctr">
              <a:spcBef>
                <a:spcPts val="0"/>
              </a:spcBef>
            </a:pPr>
            <a:r>
              <a:rPr lang="en-US" sz="1600" dirty="0" smtClean="0">
                <a:solidFill>
                  <a:srgbClr val="FF5050"/>
                </a:solidFill>
              </a:rPr>
              <a:t>tight</a:t>
            </a:r>
          </a:p>
          <a:p>
            <a:pPr algn="ctr">
              <a:spcBef>
                <a:spcPts val="0"/>
              </a:spcBef>
            </a:pPr>
            <a:r>
              <a:rPr lang="en-US" sz="1600" dirty="0" smtClean="0">
                <a:solidFill>
                  <a:srgbClr val="FF5050"/>
                </a:solidFill>
              </a:rPr>
              <a:t>loop</a:t>
            </a:r>
            <a:endParaRPr lang="en-US" sz="1600" dirty="0"/>
          </a:p>
        </p:txBody>
      </p:sp>
      <p:grpSp>
        <p:nvGrpSpPr>
          <p:cNvPr id="15" name="Group 14"/>
          <p:cNvGrpSpPr/>
          <p:nvPr/>
        </p:nvGrpSpPr>
        <p:grpSpPr>
          <a:xfrm>
            <a:off x="1003300" y="2921000"/>
            <a:ext cx="8083550" cy="1524000"/>
            <a:chOff x="1003300" y="2921000"/>
            <a:chExt cx="8083550" cy="1524000"/>
          </a:xfrm>
        </p:grpSpPr>
        <p:sp>
          <p:nvSpPr>
            <p:cNvPr id="16" name="Rectangle 3"/>
            <p:cNvSpPr>
              <a:spLocks noChangeArrowheads="1"/>
            </p:cNvSpPr>
            <p:nvPr/>
          </p:nvSpPr>
          <p:spPr bwMode="auto">
            <a:xfrm>
              <a:off x="1003300" y="2921000"/>
              <a:ext cx="304800" cy="1524000"/>
            </a:xfrm>
            <a:prstGeom prst="rect">
              <a:avLst/>
            </a:prstGeom>
            <a:noFill/>
            <a:ln w="25400">
              <a:solidFill>
                <a:schemeClr val="tx1"/>
              </a:solidFill>
              <a:miter lim="800000"/>
              <a:headEnd/>
              <a:tailEnd/>
            </a:ln>
          </p:spPr>
          <p:txBody>
            <a:bodyPr wrap="none" anchor="ctr"/>
            <a:lstStyle/>
            <a:p>
              <a:pPr algn="ctr"/>
              <a:r>
                <a:rPr lang="en-US"/>
                <a:t>P</a:t>
              </a:r>
              <a:br>
                <a:rPr lang="en-US"/>
              </a:br>
              <a:r>
                <a:rPr lang="en-US"/>
                <a:t>C</a:t>
              </a:r>
            </a:p>
          </p:txBody>
        </p:sp>
        <p:grpSp>
          <p:nvGrpSpPr>
            <p:cNvPr id="17" name="Group 6"/>
            <p:cNvGrpSpPr>
              <a:grpSpLocks/>
            </p:cNvGrpSpPr>
            <p:nvPr/>
          </p:nvGrpSpPr>
          <p:grpSpPr bwMode="auto">
            <a:xfrm>
              <a:off x="1450975" y="3644900"/>
              <a:ext cx="508000" cy="76200"/>
              <a:chOff x="896" y="1632"/>
              <a:chExt cx="320" cy="48"/>
            </a:xfrm>
          </p:grpSpPr>
          <p:sp>
            <p:nvSpPr>
              <p:cNvPr id="34" name="Oval 7"/>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8"/>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6" name="Oval 9"/>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18" name="Rectangle 10"/>
            <p:cNvSpPr>
              <a:spLocks noChangeArrowheads="1"/>
            </p:cNvSpPr>
            <p:nvPr/>
          </p:nvSpPr>
          <p:spPr bwMode="auto">
            <a:xfrm>
              <a:off x="2105025" y="3302000"/>
              <a:ext cx="1143000" cy="762000"/>
            </a:xfrm>
            <a:prstGeom prst="rect">
              <a:avLst/>
            </a:prstGeom>
            <a:noFill/>
            <a:ln w="25400">
              <a:solidFill>
                <a:schemeClr val="tx1"/>
              </a:solidFill>
              <a:miter lim="800000"/>
              <a:headEnd/>
              <a:tailEnd/>
            </a:ln>
          </p:spPr>
          <p:txBody>
            <a:bodyPr wrap="none" anchor="ctr"/>
            <a:lstStyle/>
            <a:p>
              <a:pPr algn="ctr"/>
              <a:r>
                <a:rPr lang="en-US"/>
                <a:t>Decode</a:t>
              </a:r>
            </a:p>
          </p:txBody>
        </p:sp>
        <p:sp>
          <p:nvSpPr>
            <p:cNvPr id="19" name="Rectangle 12"/>
            <p:cNvSpPr>
              <a:spLocks noChangeArrowheads="1"/>
            </p:cNvSpPr>
            <p:nvPr/>
          </p:nvSpPr>
          <p:spPr bwMode="auto">
            <a:xfrm>
              <a:off x="3886200" y="3302000"/>
              <a:ext cx="1295400" cy="762000"/>
            </a:xfrm>
            <a:prstGeom prst="rect">
              <a:avLst/>
            </a:prstGeom>
            <a:noFill/>
            <a:ln w="25400">
              <a:solidFill>
                <a:schemeClr val="tx1"/>
              </a:solidFill>
              <a:miter lim="800000"/>
              <a:headEnd/>
              <a:tailEnd/>
            </a:ln>
          </p:spPr>
          <p:txBody>
            <a:bodyPr wrap="none" anchor="ctr"/>
            <a:lstStyle/>
            <a:p>
              <a:pPr algn="ctr"/>
              <a:r>
                <a:rPr lang="en-US"/>
                <a:t>Reg</a:t>
              </a:r>
              <a:br>
                <a:rPr lang="en-US"/>
              </a:br>
              <a:r>
                <a:rPr lang="en-US"/>
                <a:t>Read</a:t>
              </a:r>
            </a:p>
          </p:txBody>
        </p:sp>
        <p:grpSp>
          <p:nvGrpSpPr>
            <p:cNvPr id="20" name="Group 13"/>
            <p:cNvGrpSpPr>
              <a:grpSpLocks/>
            </p:cNvGrpSpPr>
            <p:nvPr/>
          </p:nvGrpSpPr>
          <p:grpSpPr bwMode="auto">
            <a:xfrm>
              <a:off x="3308350" y="3644900"/>
              <a:ext cx="508000" cy="76200"/>
              <a:chOff x="896" y="1632"/>
              <a:chExt cx="320" cy="48"/>
            </a:xfrm>
          </p:grpSpPr>
          <p:sp>
            <p:nvSpPr>
              <p:cNvPr id="31" name="Oval 14"/>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2" name="Oval 15"/>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6"/>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1" name="Rectangle 18"/>
            <p:cNvSpPr>
              <a:spLocks noChangeArrowheads="1"/>
            </p:cNvSpPr>
            <p:nvPr/>
          </p:nvSpPr>
          <p:spPr bwMode="auto">
            <a:xfrm>
              <a:off x="5829300" y="3302000"/>
              <a:ext cx="1295400" cy="762000"/>
            </a:xfrm>
            <a:prstGeom prst="rect">
              <a:avLst/>
            </a:prstGeom>
            <a:noFill/>
            <a:ln w="25400">
              <a:solidFill>
                <a:schemeClr val="tx1"/>
              </a:solidFill>
              <a:miter lim="800000"/>
              <a:headEnd/>
              <a:tailEnd/>
            </a:ln>
          </p:spPr>
          <p:txBody>
            <a:bodyPr wrap="none" anchor="ctr"/>
            <a:lstStyle/>
            <a:p>
              <a:pPr algn="ctr"/>
              <a:r>
                <a:rPr lang="en-US" dirty="0"/>
                <a:t>Execute</a:t>
              </a:r>
            </a:p>
          </p:txBody>
        </p:sp>
        <p:grpSp>
          <p:nvGrpSpPr>
            <p:cNvPr id="22" name="Group 19"/>
            <p:cNvGrpSpPr>
              <a:grpSpLocks/>
            </p:cNvGrpSpPr>
            <p:nvPr/>
          </p:nvGrpSpPr>
          <p:grpSpPr bwMode="auto">
            <a:xfrm>
              <a:off x="5251450" y="3644900"/>
              <a:ext cx="508000" cy="76200"/>
              <a:chOff x="896" y="1632"/>
              <a:chExt cx="320" cy="48"/>
            </a:xfrm>
          </p:grpSpPr>
          <p:sp>
            <p:nvSpPr>
              <p:cNvPr id="28" name="Oval 20"/>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9" name="Oval 21"/>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0" name="Oval 22"/>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3" name="Rectangle 18"/>
            <p:cNvSpPr>
              <a:spLocks noChangeArrowheads="1"/>
            </p:cNvSpPr>
            <p:nvPr/>
          </p:nvSpPr>
          <p:spPr bwMode="auto">
            <a:xfrm>
              <a:off x="7791450" y="3279775"/>
              <a:ext cx="1295400" cy="762000"/>
            </a:xfrm>
            <a:prstGeom prst="rect">
              <a:avLst/>
            </a:prstGeom>
            <a:noFill/>
            <a:ln w="25400">
              <a:solidFill>
                <a:schemeClr val="tx1"/>
              </a:solidFill>
              <a:miter lim="800000"/>
              <a:headEnd/>
              <a:tailEnd/>
            </a:ln>
          </p:spPr>
          <p:txBody>
            <a:bodyPr wrap="none" anchor="ctr"/>
            <a:lstStyle/>
            <a:p>
              <a:pPr algn="ctr"/>
              <a:r>
                <a:rPr lang="en-US" dirty="0" smtClean="0"/>
                <a:t>Write</a:t>
              </a:r>
            </a:p>
            <a:p>
              <a:pPr algn="ctr"/>
              <a:r>
                <a:rPr lang="en-US" dirty="0" smtClean="0"/>
                <a:t>Back</a:t>
              </a:r>
              <a:endParaRPr lang="en-US" dirty="0"/>
            </a:p>
          </p:txBody>
        </p:sp>
        <p:grpSp>
          <p:nvGrpSpPr>
            <p:cNvPr id="24" name="Group 19"/>
            <p:cNvGrpSpPr>
              <a:grpSpLocks/>
            </p:cNvGrpSpPr>
            <p:nvPr/>
          </p:nvGrpSpPr>
          <p:grpSpPr bwMode="auto">
            <a:xfrm>
              <a:off x="7194550" y="3622675"/>
              <a:ext cx="508000" cy="76200"/>
              <a:chOff x="896" y="1632"/>
              <a:chExt cx="320" cy="48"/>
            </a:xfrm>
          </p:grpSpPr>
          <p:sp>
            <p:nvSpPr>
              <p:cNvPr id="25" name="Oval 20"/>
              <p:cNvSpPr>
                <a:spLocks noChangeArrowheads="1"/>
              </p:cNvSpPr>
              <p:nvPr/>
            </p:nvSpPr>
            <p:spPr bwMode="auto">
              <a:xfrm>
                <a:off x="896"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6" name="Oval 21"/>
              <p:cNvSpPr>
                <a:spLocks noChangeArrowheads="1"/>
              </p:cNvSpPr>
              <p:nvPr/>
            </p:nvSpPr>
            <p:spPr bwMode="auto">
              <a:xfrm>
                <a:off x="1024" y="1632"/>
                <a:ext cx="64"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27" name="Oval 22"/>
              <p:cNvSpPr>
                <a:spLocks noChangeArrowheads="1"/>
              </p:cNvSpPr>
              <p:nvPr/>
            </p:nvSpPr>
            <p:spPr bwMode="auto">
              <a:xfrm>
                <a:off x="1152" y="1632"/>
                <a:ext cx="64" cy="48"/>
              </a:xfrm>
              <a:prstGeom prst="ellipse">
                <a:avLst/>
              </a:prstGeom>
              <a:solidFill>
                <a:schemeClr val="tx1"/>
              </a:solidFill>
              <a:ln w="9525">
                <a:solidFill>
                  <a:schemeClr val="tx1"/>
                </a:solidFill>
                <a:round/>
                <a:headEnd/>
                <a:tailEnd/>
              </a:ln>
            </p:spPr>
            <p:txBody>
              <a:bodyPr wrap="none" anchor="ctr"/>
              <a:lstStyle/>
              <a:p>
                <a:endParaRPr lang="en-US"/>
              </a:p>
            </p:txBody>
          </p:sp>
        </p:grpSp>
      </p:grpSp>
      <p:grpSp>
        <p:nvGrpSpPr>
          <p:cNvPr id="37" name="Group 36"/>
          <p:cNvGrpSpPr/>
          <p:nvPr/>
        </p:nvGrpSpPr>
        <p:grpSpPr>
          <a:xfrm>
            <a:off x="7499350" y="1612293"/>
            <a:ext cx="1171574" cy="1915419"/>
            <a:chOff x="7499350" y="1612293"/>
            <a:chExt cx="1171574" cy="1915419"/>
          </a:xfrm>
        </p:grpSpPr>
        <p:sp>
          <p:nvSpPr>
            <p:cNvPr id="38" name="TextBox 37"/>
            <p:cNvSpPr txBox="1"/>
            <p:nvPr/>
          </p:nvSpPr>
          <p:spPr>
            <a:xfrm>
              <a:off x="7600950" y="1612293"/>
              <a:ext cx="1069974" cy="1077218"/>
            </a:xfrm>
            <a:prstGeom prst="rect">
              <a:avLst/>
            </a:prstGeom>
            <a:solidFill>
              <a:schemeClr val="accent1"/>
            </a:solidFill>
            <a:ln>
              <a:solidFill>
                <a:schemeClr val="tx1"/>
              </a:solidFill>
            </a:ln>
          </p:spPr>
          <p:txBody>
            <a:bodyPr wrap="square" rtlCol="0">
              <a:spAutoFit/>
            </a:bodyPr>
            <a:lstStyle/>
            <a:p>
              <a:pPr lvl="0" algn="ctr"/>
              <a:r>
                <a:rPr lang="en-US" sz="1600" dirty="0" err="1" smtClean="0">
                  <a:solidFill>
                    <a:srgbClr val="40458C"/>
                  </a:solidFill>
                </a:rPr>
                <a:t>mispred</a:t>
              </a:r>
              <a:r>
                <a:rPr lang="en-US" sz="1600" dirty="0" smtClean="0">
                  <a:solidFill>
                    <a:srgbClr val="40458C"/>
                  </a:solidFill>
                </a:rPr>
                <a:t> </a:t>
              </a:r>
              <a:r>
                <a:rPr lang="en-US" sz="1600" dirty="0" err="1" smtClean="0">
                  <a:solidFill>
                    <a:srgbClr val="40458C"/>
                  </a:solidFill>
                </a:rPr>
                <a:t>insts</a:t>
              </a:r>
              <a:r>
                <a:rPr lang="en-US" sz="1600" dirty="0" smtClean="0">
                  <a:solidFill>
                    <a:srgbClr val="40458C"/>
                  </a:solidFill>
                </a:rPr>
                <a:t> must be filtered </a:t>
              </a:r>
              <a:endParaRPr lang="en-US" sz="1600" dirty="0">
                <a:solidFill>
                  <a:srgbClr val="40458C"/>
                </a:solidFill>
              </a:endParaRPr>
            </a:p>
          </p:txBody>
        </p:sp>
        <p:cxnSp>
          <p:nvCxnSpPr>
            <p:cNvPr id="39" name="Straight Arrow Connector 38"/>
            <p:cNvCxnSpPr>
              <a:stCxn id="38" idx="2"/>
            </p:cNvCxnSpPr>
            <p:nvPr/>
          </p:nvCxnSpPr>
          <p:spPr bwMode="auto">
            <a:xfrm flipH="1">
              <a:off x="7499350" y="2689511"/>
              <a:ext cx="636587" cy="838201"/>
            </a:xfrm>
            <a:prstGeom prst="straightConnector1">
              <a:avLst/>
            </a:prstGeom>
            <a:noFill/>
            <a:ln w="9525" cap="flat" cmpd="sng" algn="ctr">
              <a:solidFill>
                <a:srgbClr val="FF0000"/>
              </a:solidFill>
              <a:prstDash val="solid"/>
              <a:round/>
              <a:headEnd type="none" w="med" len="med"/>
              <a:tailEnd type="triangle" w="med" len="med"/>
            </a:ln>
            <a:effectLst/>
          </p:spPr>
        </p:cxnSp>
      </p:grpSp>
      <p:grpSp>
        <p:nvGrpSpPr>
          <p:cNvPr id="40" name="Group 39"/>
          <p:cNvGrpSpPr/>
          <p:nvPr/>
        </p:nvGrpSpPr>
        <p:grpSpPr>
          <a:xfrm>
            <a:off x="2105025" y="2347570"/>
            <a:ext cx="1069974" cy="917575"/>
            <a:chOff x="2105025" y="2362200"/>
            <a:chExt cx="1069974" cy="917575"/>
          </a:xfrm>
        </p:grpSpPr>
        <p:sp>
          <p:nvSpPr>
            <p:cNvPr id="41" name="TextBox 40"/>
            <p:cNvSpPr txBox="1"/>
            <p:nvPr/>
          </p:nvSpPr>
          <p:spPr>
            <a:xfrm>
              <a:off x="2105025" y="2624866"/>
              <a:ext cx="1069974" cy="584775"/>
            </a:xfrm>
            <a:prstGeom prst="rect">
              <a:avLst/>
            </a:prstGeom>
            <a:solidFill>
              <a:schemeClr val="accent1"/>
            </a:solidFill>
            <a:ln w="19050">
              <a:solidFill>
                <a:srgbClr val="FF0000"/>
              </a:solidFill>
            </a:ln>
          </p:spPr>
          <p:txBody>
            <a:bodyPr wrap="square" rtlCol="0">
              <a:spAutoFit/>
            </a:bodyPr>
            <a:lstStyle/>
            <a:p>
              <a:pPr lvl="0" algn="ctr"/>
              <a:r>
                <a:rPr lang="en-US" sz="1600" dirty="0" smtClean="0">
                  <a:solidFill>
                    <a:srgbClr val="FF0000"/>
                  </a:solidFill>
                </a:rPr>
                <a:t>Br  </a:t>
              </a:r>
              <a:r>
                <a:rPr lang="en-US" sz="1600" dirty="0" err="1" smtClean="0">
                  <a:solidFill>
                    <a:srgbClr val="FF0000"/>
                  </a:solidFill>
                </a:rPr>
                <a:t>Dir</a:t>
              </a:r>
              <a:r>
                <a:rPr lang="en-US" sz="1600" dirty="0" smtClean="0">
                  <a:solidFill>
                    <a:srgbClr val="FF0000"/>
                  </a:solidFill>
                </a:rPr>
                <a:t> </a:t>
              </a:r>
              <a:r>
                <a:rPr lang="en-US" sz="1600" dirty="0" err="1" smtClean="0">
                  <a:solidFill>
                    <a:srgbClr val="FF0000"/>
                  </a:solidFill>
                </a:rPr>
                <a:t>Pred</a:t>
              </a:r>
              <a:endParaRPr lang="en-US" sz="1600" dirty="0">
                <a:solidFill>
                  <a:srgbClr val="FF0000"/>
                </a:solidFill>
              </a:endParaRPr>
            </a:p>
          </p:txBody>
        </p:sp>
        <p:sp>
          <p:nvSpPr>
            <p:cNvPr id="42" name="Freeform 41"/>
            <p:cNvSpPr/>
            <p:nvPr/>
          </p:nvSpPr>
          <p:spPr>
            <a:xfrm>
              <a:off x="2457450" y="2362200"/>
              <a:ext cx="219075" cy="24736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3" name="Straight Connector 42"/>
            <p:cNvCxnSpPr/>
            <p:nvPr/>
          </p:nvCxnSpPr>
          <p:spPr bwMode="auto">
            <a:xfrm>
              <a:off x="2666721" y="3194336"/>
              <a:ext cx="0" cy="85439"/>
            </a:xfrm>
            <a:prstGeom prst="line">
              <a:avLst/>
            </a:prstGeom>
            <a:noFill/>
            <a:ln w="9525" cap="flat" cmpd="sng" algn="ctr">
              <a:solidFill>
                <a:srgbClr val="FF0000"/>
              </a:solidFill>
              <a:prstDash val="solid"/>
              <a:round/>
              <a:headEnd type="none" w="med" len="med"/>
              <a:tailEnd type="none" w="med" len="med"/>
            </a:ln>
            <a:effectLst/>
          </p:spPr>
        </p:cxnSp>
      </p:grpSp>
      <p:grpSp>
        <p:nvGrpSpPr>
          <p:cNvPr id="44" name="Group 43"/>
          <p:cNvGrpSpPr/>
          <p:nvPr/>
        </p:nvGrpSpPr>
        <p:grpSpPr>
          <a:xfrm>
            <a:off x="2457450" y="2238519"/>
            <a:ext cx="2565400" cy="1043773"/>
            <a:chOff x="2457450" y="2238519"/>
            <a:chExt cx="2565400" cy="1043773"/>
          </a:xfrm>
        </p:grpSpPr>
        <p:sp>
          <p:nvSpPr>
            <p:cNvPr id="45" name="TextBox 44"/>
            <p:cNvSpPr txBox="1"/>
            <p:nvPr/>
          </p:nvSpPr>
          <p:spPr>
            <a:xfrm>
              <a:off x="3952876" y="2609561"/>
              <a:ext cx="1069974" cy="584775"/>
            </a:xfrm>
            <a:prstGeom prst="rect">
              <a:avLst/>
            </a:prstGeom>
            <a:solidFill>
              <a:schemeClr val="accent1"/>
            </a:solidFill>
            <a:ln>
              <a:solidFill>
                <a:schemeClr val="tx1"/>
              </a:solidFill>
            </a:ln>
          </p:spPr>
          <p:txBody>
            <a:bodyPr wrap="square" rtlCol="0">
              <a:spAutoFit/>
            </a:bodyPr>
            <a:lstStyle/>
            <a:p>
              <a:pPr lvl="0" algn="ctr"/>
              <a:r>
                <a:rPr lang="en-US" sz="1600" dirty="0" smtClean="0">
                  <a:solidFill>
                    <a:srgbClr val="40458C"/>
                  </a:solidFill>
                </a:rPr>
                <a:t>correct   </a:t>
              </a:r>
              <a:r>
                <a:rPr lang="en-US" sz="1600" dirty="0" err="1" smtClean="0">
                  <a:solidFill>
                    <a:srgbClr val="40458C"/>
                  </a:solidFill>
                </a:rPr>
                <a:t>mispred</a:t>
              </a:r>
              <a:endParaRPr lang="en-US" sz="1600" dirty="0">
                <a:solidFill>
                  <a:srgbClr val="40458C"/>
                </a:solidFill>
              </a:endParaRPr>
            </a:p>
          </p:txBody>
        </p:sp>
        <p:sp>
          <p:nvSpPr>
            <p:cNvPr id="46" name="Freeform 45"/>
            <p:cNvSpPr/>
            <p:nvPr/>
          </p:nvSpPr>
          <p:spPr>
            <a:xfrm>
              <a:off x="2457450" y="2238519"/>
              <a:ext cx="2034381" cy="37104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7" name="Straight Connector 46"/>
            <p:cNvCxnSpPr/>
            <p:nvPr/>
          </p:nvCxnSpPr>
          <p:spPr bwMode="auto">
            <a:xfrm>
              <a:off x="4487863" y="3196853"/>
              <a:ext cx="0" cy="85439"/>
            </a:xfrm>
            <a:prstGeom prst="line">
              <a:avLst/>
            </a:prstGeom>
            <a:noFill/>
            <a:ln w="9525" cap="flat" cmpd="sng" algn="ctr">
              <a:solidFill>
                <a:srgbClr val="FF0000"/>
              </a:solidFill>
              <a:prstDash val="solid"/>
              <a:round/>
              <a:headEnd type="none" w="med" len="med"/>
              <a:tailEnd type="none" w="med" len="med"/>
            </a:ln>
            <a:effectLst/>
          </p:spPr>
        </p:cxnSp>
      </p:grpSp>
      <p:grpSp>
        <p:nvGrpSpPr>
          <p:cNvPr id="48" name="Group 47"/>
          <p:cNvGrpSpPr/>
          <p:nvPr/>
        </p:nvGrpSpPr>
        <p:grpSpPr>
          <a:xfrm>
            <a:off x="2457450" y="2094019"/>
            <a:ext cx="4479924" cy="1185755"/>
            <a:chOff x="2457450" y="2094019"/>
            <a:chExt cx="4479924" cy="1185755"/>
          </a:xfrm>
        </p:grpSpPr>
        <p:sp>
          <p:nvSpPr>
            <p:cNvPr id="49" name="TextBox 48"/>
            <p:cNvSpPr txBox="1"/>
            <p:nvPr/>
          </p:nvSpPr>
          <p:spPr>
            <a:xfrm>
              <a:off x="5867400" y="2609561"/>
              <a:ext cx="1069974" cy="584775"/>
            </a:xfrm>
            <a:prstGeom prst="rect">
              <a:avLst/>
            </a:prstGeom>
            <a:solidFill>
              <a:schemeClr val="accent1"/>
            </a:solidFill>
            <a:ln>
              <a:solidFill>
                <a:schemeClr val="tx1"/>
              </a:solidFill>
            </a:ln>
          </p:spPr>
          <p:txBody>
            <a:bodyPr wrap="square" rtlCol="0">
              <a:spAutoFit/>
            </a:bodyPr>
            <a:lstStyle/>
            <a:p>
              <a:pPr lvl="0" algn="ctr"/>
              <a:r>
                <a:rPr lang="en-US" sz="1600" dirty="0" smtClean="0">
                  <a:solidFill>
                    <a:srgbClr val="40458C"/>
                  </a:solidFill>
                </a:rPr>
                <a:t>correct   </a:t>
              </a:r>
              <a:r>
                <a:rPr lang="en-US" sz="1600" dirty="0" err="1" smtClean="0">
                  <a:solidFill>
                    <a:srgbClr val="40458C"/>
                  </a:solidFill>
                </a:rPr>
                <a:t>mispred</a:t>
              </a:r>
              <a:endParaRPr lang="en-US" sz="1600" dirty="0">
                <a:solidFill>
                  <a:srgbClr val="40458C"/>
                </a:solidFill>
              </a:endParaRPr>
            </a:p>
          </p:txBody>
        </p:sp>
        <p:sp>
          <p:nvSpPr>
            <p:cNvPr id="50" name="Freeform 49"/>
            <p:cNvSpPr/>
            <p:nvPr/>
          </p:nvSpPr>
          <p:spPr>
            <a:xfrm>
              <a:off x="2457450" y="2094019"/>
              <a:ext cx="3929494" cy="515542"/>
            </a:xfrm>
            <a:custGeom>
              <a:avLst/>
              <a:gdLst>
                <a:gd name="connsiteX0" fmla="*/ 0 w 161925"/>
                <a:gd name="connsiteY0" fmla="*/ 0 h 247650"/>
                <a:gd name="connsiteX1" fmla="*/ 161925 w 161925"/>
                <a:gd name="connsiteY1" fmla="*/ 0 h 247650"/>
                <a:gd name="connsiteX2" fmla="*/ 142875 w 161925"/>
                <a:gd name="connsiteY2" fmla="*/ 247650 h 247650"/>
                <a:gd name="connsiteX0" fmla="*/ 0 w 161925"/>
                <a:gd name="connsiteY0" fmla="*/ 0 h 247650"/>
                <a:gd name="connsiteX1" fmla="*/ 161925 w 161925"/>
                <a:gd name="connsiteY1" fmla="*/ 0 h 247650"/>
                <a:gd name="connsiteX2" fmla="*/ 161442 w 161925"/>
                <a:gd name="connsiteY2" fmla="*/ 247650 h 247650"/>
              </a:gdLst>
              <a:ahLst/>
              <a:cxnLst>
                <a:cxn ang="0">
                  <a:pos x="connsiteX0" y="connsiteY0"/>
                </a:cxn>
                <a:cxn ang="0">
                  <a:pos x="connsiteX1" y="connsiteY1"/>
                </a:cxn>
                <a:cxn ang="0">
                  <a:pos x="connsiteX2" y="connsiteY2"/>
                </a:cxn>
              </a:cxnLst>
              <a:rect l="l" t="t" r="r" b="b"/>
              <a:pathLst>
                <a:path w="161925" h="247650">
                  <a:moveTo>
                    <a:pt x="0" y="0"/>
                  </a:moveTo>
                  <a:lnTo>
                    <a:pt x="161925" y="0"/>
                  </a:lnTo>
                  <a:lnTo>
                    <a:pt x="161442" y="247650"/>
                  </a:lnTo>
                </a:path>
              </a:pathLst>
            </a:custGeom>
            <a:ln>
              <a:solidFill>
                <a:srgbClr val="FF0000"/>
              </a:solidFill>
              <a:headEnd type="triangle" w="med" len="med"/>
              <a:tailEnd type="non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1" name="Straight Connector 50"/>
            <p:cNvCxnSpPr/>
            <p:nvPr/>
          </p:nvCxnSpPr>
          <p:spPr bwMode="auto">
            <a:xfrm>
              <a:off x="6402387" y="3194335"/>
              <a:ext cx="0" cy="85439"/>
            </a:xfrm>
            <a:prstGeom prst="line">
              <a:avLst/>
            </a:prstGeom>
            <a:noFill/>
            <a:ln w="9525" cap="flat" cmpd="sng" algn="ctr">
              <a:solidFill>
                <a:srgbClr val="FF0000"/>
              </a:solidFill>
              <a:prstDash val="solid"/>
              <a:round/>
              <a:headEnd type="none" w="med" len="med"/>
              <a:tailEnd type="none" w="med" len="med"/>
            </a:ln>
            <a:effectLst/>
          </p:spPr>
        </p:cxnSp>
      </p:grpSp>
      <p:sp>
        <p:nvSpPr>
          <p:cNvPr id="55" name="Date Placeholder 54"/>
          <p:cNvSpPr>
            <a:spLocks noGrp="1"/>
          </p:cNvSpPr>
          <p:nvPr>
            <p:ph type="dt" sz="half" idx="10"/>
          </p:nvPr>
        </p:nvSpPr>
        <p:spPr/>
        <p:txBody>
          <a:bodyPr/>
          <a:lstStyle/>
          <a:p>
            <a:pPr>
              <a:defRPr/>
            </a:pPr>
            <a:r>
              <a:rPr lang="en-US" smtClean="0"/>
              <a:t>October 23, 2013</a:t>
            </a:r>
            <a:endParaRPr lang="en-US" dirty="0"/>
          </a:p>
        </p:txBody>
      </p:sp>
      <p:sp>
        <p:nvSpPr>
          <p:cNvPr id="56" name="Footer Placeholder 55"/>
          <p:cNvSpPr>
            <a:spLocks noGrp="1"/>
          </p:cNvSpPr>
          <p:nvPr>
            <p:ph type="ftr" sz="quarter" idx="12"/>
          </p:nvPr>
        </p:nvSpPr>
        <p:spPr/>
        <p:txBody>
          <a:bodyPr/>
          <a:lstStyle/>
          <a:p>
            <a:pPr>
              <a:defRPr/>
            </a:pPr>
            <a:r>
              <a:rPr lang="en-US" smtClean="0"/>
              <a:t>http://csg.csail.mit.edu/6.S195</a:t>
            </a:r>
            <a:endParaRPr lang="en-US" dirty="0"/>
          </a:p>
        </p:txBody>
      </p:sp>
      <p:sp>
        <p:nvSpPr>
          <p:cNvPr id="57" name="Slide Number Placeholder 56"/>
          <p:cNvSpPr>
            <a:spLocks noGrp="1"/>
          </p:cNvSpPr>
          <p:nvPr>
            <p:ph type="sldNum" sz="quarter" idx="11"/>
          </p:nvPr>
        </p:nvSpPr>
        <p:spPr/>
        <p:txBody>
          <a:bodyPr/>
          <a:lstStyle/>
          <a:p>
            <a:pPr>
              <a:defRPr/>
            </a:pPr>
            <a:r>
              <a:rPr lang="en-US" smtClean="0"/>
              <a:t>L15-</a:t>
            </a:r>
            <a:fld id="{BE49CFAA-92BB-45AE-A2AC-2CF4188AC6C8}" type="slidenum">
              <a:rPr lang="en-US" smtClean="0"/>
              <a:pPr>
                <a:defRPr/>
              </a:pPr>
              <a:t>3</a:t>
            </a:fld>
            <a:endParaRPr lang="en-US" dirty="0"/>
          </a:p>
        </p:txBody>
      </p:sp>
    </p:spTree>
    <p:extLst>
      <p:ext uri="{BB962C8B-B14F-4D97-AF65-F5344CB8AC3E}">
        <p14:creationId xmlns:p14="http://schemas.microsoft.com/office/powerpoint/2010/main" val="175051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638175" y="509588"/>
            <a:ext cx="8208942" cy="976312"/>
          </a:xfrm>
        </p:spPr>
        <p:txBody>
          <a:bodyPr lIns="90488" tIns="44450" rIns="90488" bIns="44450"/>
          <a:lstStyle/>
          <a:p>
            <a:r>
              <a:rPr lang="en-US" dirty="0" smtClean="0"/>
              <a:t>Branch Prediction Bits</a:t>
            </a:r>
            <a:br>
              <a:rPr lang="en-US" dirty="0" smtClean="0"/>
            </a:br>
            <a:r>
              <a:rPr lang="en-US" sz="2400" dirty="0"/>
              <a:t>R</a:t>
            </a:r>
            <a:r>
              <a:rPr lang="en-US" sz="2400" dirty="0" smtClean="0"/>
              <a:t>emember how the branch was resolved previously</a:t>
            </a:r>
            <a:endParaRPr lang="en-US" dirty="0" smtClean="0"/>
          </a:p>
        </p:txBody>
      </p:sp>
      <p:sp>
        <p:nvSpPr>
          <p:cNvPr id="14338" name="Rectangle 3"/>
          <p:cNvSpPr>
            <a:spLocks noChangeArrowheads="1"/>
          </p:cNvSpPr>
          <p:nvPr/>
        </p:nvSpPr>
        <p:spPr bwMode="auto">
          <a:xfrm>
            <a:off x="688975" y="1608138"/>
            <a:ext cx="5513388" cy="828675"/>
          </a:xfrm>
          <a:prstGeom prst="rect">
            <a:avLst/>
          </a:prstGeom>
          <a:noFill/>
          <a:ln w="25400">
            <a:noFill/>
            <a:miter lim="800000"/>
            <a:headEnd/>
            <a:tailEnd/>
          </a:ln>
        </p:spPr>
        <p:txBody>
          <a:bodyPr wrap="none" lIns="90488" tIns="44450" rIns="90488" bIns="44450">
            <a:spAutoFit/>
          </a:bodyPr>
          <a:lstStyle/>
          <a:p>
            <a:pPr eaLnBrk="0" hangingPunct="0">
              <a:buFontTx/>
              <a:buChar char="•"/>
            </a:pPr>
            <a:r>
              <a:rPr lang="en-US" sz="2400"/>
              <a:t> Assume 2 BP bits per instruction</a:t>
            </a:r>
          </a:p>
          <a:p>
            <a:pPr eaLnBrk="0" hangingPunct="0">
              <a:buFontTx/>
              <a:buChar char="•"/>
            </a:pPr>
            <a:r>
              <a:rPr lang="en-US" sz="2400"/>
              <a:t> Use saturating counter</a:t>
            </a:r>
          </a:p>
        </p:txBody>
      </p:sp>
      <p:graphicFrame>
        <p:nvGraphicFramePr>
          <p:cNvPr id="2151531" name="Group 107"/>
          <p:cNvGraphicFramePr>
            <a:graphicFrameLocks noGrp="1"/>
          </p:cNvGraphicFramePr>
          <p:nvPr/>
        </p:nvGraphicFramePr>
        <p:xfrm>
          <a:off x="1371600" y="2689225"/>
          <a:ext cx="6705600" cy="2820989"/>
        </p:xfrm>
        <a:graphic>
          <a:graphicData uri="http://schemas.openxmlformats.org/drawingml/2006/table">
            <a:tbl>
              <a:tblPr/>
              <a:tblGrid>
                <a:gridCol w="620713"/>
                <a:gridCol w="581025"/>
                <a:gridCol w="754062"/>
                <a:gridCol w="714375"/>
                <a:gridCol w="4035425"/>
              </a:tblGrid>
              <a:tr h="703263">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rPr>
                        <a:t>On ¬taken </a:t>
                      </a:r>
                      <a:r>
                        <a:rPr kumimoji="0" lang="en-US" sz="2000" b="0" i="0" u="none" strike="noStrike" cap="none" normalizeH="0" baseline="0" dirty="0" smtClean="0">
                          <a:ln>
                            <a:noFill/>
                          </a:ln>
                          <a:solidFill>
                            <a:srgbClr val="FFC000"/>
                          </a:solidFill>
                          <a:effectLst/>
                          <a:latin typeface="Verdana" pitchFamily="34" charset="0"/>
                          <a:sym typeface="Wingdings" pitchFamily="2" charset="2"/>
                        </a:rPr>
                        <a:t></a:t>
                      </a:r>
                      <a:endParaRPr kumimoji="0" lang="en-US" sz="2000" b="0" i="0" u="none" strike="noStrike" cap="none" normalizeH="0" baseline="0" dirty="0" smtClean="0">
                        <a:ln>
                          <a:noFill/>
                        </a:ln>
                        <a:solidFill>
                          <a:srgbClr val="FFC000"/>
                        </a:solidFill>
                        <a:effectLst/>
                        <a:latin typeface="Verdana" pitchFamily="34" charset="0"/>
                      </a:endParaRPr>
                    </a:p>
                  </a:txBody>
                  <a:tcPr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07272"/>
                    </a:solid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sym typeface="Wingdings" pitchFamily="2" charset="2"/>
                        </a:rPr>
                        <a:t></a:t>
                      </a:r>
                      <a:r>
                        <a:rPr kumimoji="0" lang="en-US" sz="2000" b="0" i="0" u="none" strike="noStrike" cap="none" normalizeH="0" baseline="0" dirty="0" smtClean="0">
                          <a:ln>
                            <a:noFill/>
                          </a:ln>
                          <a:solidFill>
                            <a:srgbClr val="FFC000"/>
                          </a:solidFill>
                          <a:effectLst/>
                          <a:latin typeface="Verdana" pitchFamily="34" charset="0"/>
                        </a:rPr>
                        <a:t> On taken</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1A67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rPr>
                        <a:t>Strongly taken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1A67C"/>
                    </a:solidFill>
                  </a:tcPr>
                </a:tc>
              </a:tr>
              <a:tr h="70167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rPr>
                        <a:t>Weakly taken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1A67C"/>
                    </a:solidFill>
                  </a:tcPr>
                </a:tc>
              </a:tr>
              <a:tr h="71278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rPr>
                        <a:t>Weakly ¬taken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07272"/>
                    </a:solidFill>
                  </a:tcPr>
                </a:tc>
              </a:tr>
              <a:tr h="703263">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C000"/>
                          </a:solidFill>
                          <a:effectLst/>
                          <a:latin typeface="Verdana" pitchFamily="34" charset="0"/>
                        </a:rPr>
                        <a:t>Strongly ¬taken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07272"/>
                    </a:solidFill>
                  </a:tcPr>
                </a:tc>
              </a:tr>
            </a:tbl>
          </a:graphicData>
        </a:graphic>
      </p:graphicFrame>
      <p:sp>
        <p:nvSpPr>
          <p:cNvPr id="5" name="TextBox 4"/>
          <p:cNvSpPr txBox="1"/>
          <p:nvPr/>
        </p:nvSpPr>
        <p:spPr>
          <a:xfrm>
            <a:off x="1376126" y="5664189"/>
            <a:ext cx="6736431" cy="707886"/>
          </a:xfrm>
          <a:prstGeom prst="rect">
            <a:avLst/>
          </a:prstGeom>
          <a:noFill/>
        </p:spPr>
        <p:txBody>
          <a:bodyPr wrap="square" rtlCol="0">
            <a:spAutoFit/>
          </a:bodyPr>
          <a:lstStyle/>
          <a:p>
            <a:r>
              <a:rPr lang="en-US" dirty="0" smtClean="0">
                <a:latin typeface="Comic Sans MS" pitchFamily="66" charset="0"/>
              </a:rPr>
              <a:t>Direction prediction changes only after two successive bad predictions</a:t>
            </a:r>
            <a:endParaRPr lang="en-US" dirty="0">
              <a:latin typeface="Comic Sans MS" pitchFamily="66" charset="0"/>
            </a:endParaRPr>
          </a:p>
        </p:txBody>
      </p:sp>
      <p:sp>
        <p:nvSpPr>
          <p:cNvPr id="9" name="Date Placeholder 8"/>
          <p:cNvSpPr>
            <a:spLocks noGrp="1"/>
          </p:cNvSpPr>
          <p:nvPr>
            <p:ph type="dt" sz="half" idx="10"/>
          </p:nvPr>
        </p:nvSpPr>
        <p:spPr/>
        <p:txBody>
          <a:bodyPr/>
          <a:lstStyle/>
          <a:p>
            <a:pPr>
              <a:defRPr/>
            </a:pPr>
            <a:r>
              <a:rPr lang="en-US" smtClean="0"/>
              <a:t>October 23, 2013</a:t>
            </a:r>
            <a:endParaRPr lang="en-US" dirty="0"/>
          </a:p>
        </p:txBody>
      </p:sp>
      <p:sp>
        <p:nvSpPr>
          <p:cNvPr id="10" name="Footer Placeholder 9"/>
          <p:cNvSpPr>
            <a:spLocks noGrp="1"/>
          </p:cNvSpPr>
          <p:nvPr>
            <p:ph type="ftr" sz="quarter" idx="12"/>
          </p:nvPr>
        </p:nvSpPr>
        <p:spPr/>
        <p:txBody>
          <a:bodyPr/>
          <a:lstStyle/>
          <a:p>
            <a:pPr>
              <a:defRPr/>
            </a:pPr>
            <a:r>
              <a:rPr lang="en-US" smtClean="0"/>
              <a:t>http://csg.csail.mit.edu/6.S195</a:t>
            </a:r>
            <a:endParaRPr lang="en-US" dirty="0"/>
          </a:p>
        </p:txBody>
      </p:sp>
      <p:sp>
        <p:nvSpPr>
          <p:cNvPr id="11" name="Slide Number Placeholder 10"/>
          <p:cNvSpPr>
            <a:spLocks noGrp="1"/>
          </p:cNvSpPr>
          <p:nvPr>
            <p:ph type="sldNum" sz="quarter" idx="11"/>
          </p:nvPr>
        </p:nvSpPr>
        <p:spPr/>
        <p:txBody>
          <a:bodyPr/>
          <a:lstStyle/>
          <a:p>
            <a:pPr>
              <a:defRPr/>
            </a:pPr>
            <a:r>
              <a:rPr lang="en-US" smtClean="0"/>
              <a:t>L15-</a:t>
            </a:r>
            <a:fld id="{BE49CFAA-92BB-45AE-A2AC-2CF4188AC6C8}" type="slidenum">
              <a:rPr lang="en-US" smtClean="0"/>
              <a:pPr>
                <a:defRPr/>
              </a:pPr>
              <a:t>4</a:t>
            </a:fld>
            <a:endParaRPr lang="en-US" dirty="0"/>
          </a:p>
        </p:txBody>
      </p:sp>
    </p:spTree>
    <p:extLst>
      <p:ext uri="{BB962C8B-B14F-4D97-AF65-F5344CB8AC3E}">
        <p14:creationId xmlns:p14="http://schemas.microsoft.com/office/powerpoint/2010/main" val="3701581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Two-bit versus one-bit Branch prediction</a:t>
            </a:r>
            <a:endParaRPr lang="en-US" dirty="0"/>
          </a:p>
        </p:txBody>
      </p:sp>
      <p:sp>
        <p:nvSpPr>
          <p:cNvPr id="3" name="Content Placeholder 2"/>
          <p:cNvSpPr>
            <a:spLocks noGrp="1"/>
          </p:cNvSpPr>
          <p:nvPr>
            <p:ph idx="1"/>
          </p:nvPr>
        </p:nvSpPr>
        <p:spPr/>
        <p:txBody>
          <a:bodyPr/>
          <a:lstStyle/>
          <a:p>
            <a:r>
              <a:rPr lang="en-US" sz="2400" dirty="0" smtClean="0"/>
              <a:t>Consider the branch instruction needed to implement a loop</a:t>
            </a:r>
          </a:p>
          <a:p>
            <a:pPr lvl="1"/>
            <a:r>
              <a:rPr lang="en-US" sz="2000" dirty="0" smtClean="0"/>
              <a:t>with one bit, the prediction will always be set incorrectly on loop exit</a:t>
            </a:r>
          </a:p>
          <a:p>
            <a:pPr lvl="1"/>
            <a:r>
              <a:rPr lang="en-US" sz="2000" dirty="0" smtClean="0"/>
              <a:t>with two bits the prediction will not change on loop exit</a:t>
            </a:r>
            <a:endParaRPr lang="en-US" sz="2000" dirty="0"/>
          </a:p>
        </p:txBody>
      </p:sp>
      <p:sp>
        <p:nvSpPr>
          <p:cNvPr id="7" name="TextBox 6"/>
          <p:cNvSpPr txBox="1"/>
          <p:nvPr/>
        </p:nvSpPr>
        <p:spPr>
          <a:xfrm>
            <a:off x="1594885" y="4533397"/>
            <a:ext cx="6849952" cy="400110"/>
          </a:xfrm>
          <a:prstGeom prst="rect">
            <a:avLst/>
          </a:prstGeom>
          <a:noFill/>
        </p:spPr>
        <p:txBody>
          <a:bodyPr wrap="none" rtlCol="0">
            <a:spAutoFit/>
          </a:bodyPr>
          <a:lstStyle/>
          <a:p>
            <a:r>
              <a:rPr lang="en-US" dirty="0" smtClean="0">
                <a:latin typeface="Comic Sans MS" pitchFamily="66" charset="0"/>
              </a:rPr>
              <a:t>A little bit of hysteresis is good in changing predictions</a:t>
            </a:r>
            <a:endParaRPr lang="en-US" dirty="0">
              <a:latin typeface="Comic Sans MS" pitchFamily="66" charset="0"/>
            </a:endParaRPr>
          </a:p>
        </p:txBody>
      </p:sp>
      <p:sp>
        <p:nvSpPr>
          <p:cNvPr id="11" name="Date Placeholder 10"/>
          <p:cNvSpPr>
            <a:spLocks noGrp="1"/>
          </p:cNvSpPr>
          <p:nvPr>
            <p:ph type="dt" sz="half" idx="10"/>
          </p:nvPr>
        </p:nvSpPr>
        <p:spPr/>
        <p:txBody>
          <a:bodyPr/>
          <a:lstStyle/>
          <a:p>
            <a:pPr>
              <a:defRPr/>
            </a:pPr>
            <a:r>
              <a:rPr lang="en-US" smtClean="0"/>
              <a:t>October 23, 2013</a:t>
            </a:r>
            <a:endParaRPr lang="en-US" dirty="0"/>
          </a:p>
        </p:txBody>
      </p:sp>
      <p:sp>
        <p:nvSpPr>
          <p:cNvPr id="12" name="Footer Placeholder 11"/>
          <p:cNvSpPr>
            <a:spLocks noGrp="1"/>
          </p:cNvSpPr>
          <p:nvPr>
            <p:ph type="ftr" sz="quarter" idx="12"/>
          </p:nvPr>
        </p:nvSpPr>
        <p:spPr/>
        <p:txBody>
          <a:bodyPr/>
          <a:lstStyle/>
          <a:p>
            <a:pPr>
              <a:defRPr/>
            </a:pPr>
            <a:r>
              <a:rPr lang="en-US" smtClean="0"/>
              <a:t>http://csg.csail.mit.edu/6.S195</a:t>
            </a:r>
            <a:endParaRPr lang="en-US" dirty="0"/>
          </a:p>
        </p:txBody>
      </p:sp>
      <p:sp>
        <p:nvSpPr>
          <p:cNvPr id="13" name="Slide Number Placeholder 12"/>
          <p:cNvSpPr>
            <a:spLocks noGrp="1"/>
          </p:cNvSpPr>
          <p:nvPr>
            <p:ph type="sldNum" sz="quarter" idx="11"/>
          </p:nvPr>
        </p:nvSpPr>
        <p:spPr/>
        <p:txBody>
          <a:bodyPr/>
          <a:lstStyle/>
          <a:p>
            <a:pPr>
              <a:defRPr/>
            </a:pPr>
            <a:r>
              <a:rPr lang="en-US" smtClean="0"/>
              <a:t>L15-</a:t>
            </a:r>
            <a:fld id="{BE49CFAA-92BB-45AE-A2AC-2CF4188AC6C8}" type="slidenum">
              <a:rPr lang="en-US" smtClean="0"/>
              <a:pPr>
                <a:defRPr/>
              </a:pPr>
              <a:t>5</a:t>
            </a:fld>
            <a:endParaRPr lang="en-US" dirty="0"/>
          </a:p>
        </p:txBody>
      </p:sp>
    </p:spTree>
    <p:extLst>
      <p:ext uri="{BB962C8B-B14F-4D97-AF65-F5344CB8AC3E}">
        <p14:creationId xmlns:p14="http://schemas.microsoft.com/office/powerpoint/2010/main" val="15283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612775" y="361950"/>
            <a:ext cx="7956550" cy="1136650"/>
          </a:xfrm>
        </p:spPr>
        <p:txBody>
          <a:bodyPr/>
          <a:lstStyle/>
          <a:p>
            <a:r>
              <a:rPr lang="en-US" smtClean="0"/>
              <a:t>Branch History Table (BHT)</a:t>
            </a:r>
          </a:p>
        </p:txBody>
      </p:sp>
      <p:sp>
        <p:nvSpPr>
          <p:cNvPr id="2115587" name="Text Box 3"/>
          <p:cNvSpPr txBox="1">
            <a:spLocks noChangeArrowheads="1"/>
          </p:cNvSpPr>
          <p:nvPr/>
        </p:nvSpPr>
        <p:spPr bwMode="auto">
          <a:xfrm>
            <a:off x="649288" y="5386527"/>
            <a:ext cx="6151562" cy="707886"/>
          </a:xfrm>
          <a:prstGeom prst="rect">
            <a:avLst/>
          </a:prstGeom>
          <a:noFill/>
          <a:ln w="25400">
            <a:noFill/>
            <a:miter lim="800000"/>
            <a:headEnd/>
            <a:tailEnd/>
          </a:ln>
        </p:spPr>
        <p:txBody>
          <a:bodyPr wrap="square">
            <a:spAutoFit/>
          </a:bodyPr>
          <a:lstStyle/>
          <a:p>
            <a:pPr eaLnBrk="0" hangingPunct="0"/>
            <a:r>
              <a:rPr lang="en-US" dirty="0">
                <a:solidFill>
                  <a:srgbClr val="56127A"/>
                </a:solidFill>
              </a:rPr>
              <a:t>4K-entry BHT, 2 bits/entry, ~80-90% correct </a:t>
            </a:r>
            <a:r>
              <a:rPr lang="en-US" dirty="0" smtClean="0">
                <a:solidFill>
                  <a:srgbClr val="56127A"/>
                </a:solidFill>
              </a:rPr>
              <a:t>direction predictions</a:t>
            </a:r>
            <a:endParaRPr lang="en-US" dirty="0">
              <a:solidFill>
                <a:srgbClr val="56127A"/>
              </a:solidFill>
            </a:endParaRPr>
          </a:p>
        </p:txBody>
      </p:sp>
      <p:grpSp>
        <p:nvGrpSpPr>
          <p:cNvPr id="10" name="Group 9"/>
          <p:cNvGrpSpPr/>
          <p:nvPr/>
        </p:nvGrpSpPr>
        <p:grpSpPr>
          <a:xfrm>
            <a:off x="4032117" y="1740206"/>
            <a:ext cx="2319768" cy="285583"/>
            <a:chOff x="3028951" y="1624745"/>
            <a:chExt cx="2319768" cy="285583"/>
          </a:xfrm>
        </p:grpSpPr>
        <p:sp>
          <p:nvSpPr>
            <p:cNvPr id="15414" name="Rectangle 5"/>
            <p:cNvSpPr>
              <a:spLocks noChangeArrowheads="1"/>
            </p:cNvSpPr>
            <p:nvPr/>
          </p:nvSpPr>
          <p:spPr bwMode="auto">
            <a:xfrm>
              <a:off x="3028951" y="1646241"/>
              <a:ext cx="1919780" cy="264087"/>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sz="1200"/>
            </a:p>
          </p:txBody>
        </p:sp>
        <p:grpSp>
          <p:nvGrpSpPr>
            <p:cNvPr id="15415" name="Group 6"/>
            <p:cNvGrpSpPr>
              <a:grpSpLocks/>
            </p:cNvGrpSpPr>
            <p:nvPr/>
          </p:nvGrpSpPr>
          <p:grpSpPr bwMode="auto">
            <a:xfrm>
              <a:off x="4961791" y="1646241"/>
              <a:ext cx="313434" cy="264087"/>
              <a:chOff x="3456" y="960"/>
              <a:chExt cx="288" cy="240"/>
            </a:xfrm>
          </p:grpSpPr>
          <p:sp>
            <p:nvSpPr>
              <p:cNvPr id="15419" name="Rectangle 7"/>
              <p:cNvSpPr>
                <a:spLocks noChangeArrowheads="1"/>
              </p:cNvSpPr>
              <p:nvPr/>
            </p:nvSpPr>
            <p:spPr bwMode="auto">
              <a:xfrm>
                <a:off x="3456" y="960"/>
                <a:ext cx="288" cy="240"/>
              </a:xfrm>
              <a:prstGeom prst="rect">
                <a:avLst/>
              </a:prstGeom>
              <a:solidFill>
                <a:schemeClr val="bg1"/>
              </a:solidFill>
              <a:ln w="25400">
                <a:solidFill>
                  <a:schemeClr val="tx1"/>
                </a:solidFill>
                <a:miter lim="800000"/>
                <a:headEnd/>
                <a:tailEnd/>
              </a:ln>
            </p:spPr>
            <p:txBody>
              <a:bodyPr wrap="none" anchor="ctr"/>
              <a:lstStyle/>
              <a:p>
                <a:endParaRPr lang="en-US" sz="1200"/>
              </a:p>
            </p:txBody>
          </p:sp>
          <p:sp>
            <p:nvSpPr>
              <p:cNvPr id="15420" name="Line 8"/>
              <p:cNvSpPr>
                <a:spLocks noChangeShapeType="1"/>
              </p:cNvSpPr>
              <p:nvPr/>
            </p:nvSpPr>
            <p:spPr bwMode="auto">
              <a:xfrm flipV="1">
                <a:off x="3600" y="1104"/>
                <a:ext cx="0" cy="96"/>
              </a:xfrm>
              <a:prstGeom prst="line">
                <a:avLst/>
              </a:prstGeom>
              <a:noFill/>
              <a:ln w="25400">
                <a:solidFill>
                  <a:schemeClr val="tx1"/>
                </a:solidFill>
                <a:round/>
                <a:headEnd/>
                <a:tailEnd/>
              </a:ln>
            </p:spPr>
            <p:txBody>
              <a:bodyPr/>
              <a:lstStyle/>
              <a:p>
                <a:endParaRPr lang="en-US" sz="1200"/>
              </a:p>
            </p:txBody>
          </p:sp>
        </p:grpSp>
        <p:sp>
          <p:nvSpPr>
            <p:cNvPr id="15416" name="Text Box 9"/>
            <p:cNvSpPr txBox="1">
              <a:spLocks noChangeArrowheads="1"/>
            </p:cNvSpPr>
            <p:nvPr/>
          </p:nvSpPr>
          <p:spPr bwMode="auto">
            <a:xfrm>
              <a:off x="4909551" y="1624745"/>
              <a:ext cx="282450" cy="276999"/>
            </a:xfrm>
            <a:prstGeom prst="rect">
              <a:avLst/>
            </a:prstGeom>
            <a:noFill/>
            <a:ln w="25400">
              <a:noFill/>
              <a:miter lim="800000"/>
              <a:headEnd/>
              <a:tailEnd/>
            </a:ln>
          </p:spPr>
          <p:txBody>
            <a:bodyPr wrap="none">
              <a:spAutoFit/>
            </a:bodyPr>
            <a:lstStyle/>
            <a:p>
              <a:pPr eaLnBrk="0" hangingPunct="0"/>
              <a:r>
                <a:rPr lang="en-US" sz="1200"/>
                <a:t>0</a:t>
              </a:r>
            </a:p>
          </p:txBody>
        </p:sp>
        <p:sp>
          <p:nvSpPr>
            <p:cNvPr id="15417" name="Text Box 10"/>
            <p:cNvSpPr txBox="1">
              <a:spLocks noChangeArrowheads="1"/>
            </p:cNvSpPr>
            <p:nvPr/>
          </p:nvSpPr>
          <p:spPr bwMode="auto">
            <a:xfrm>
              <a:off x="5066269" y="1624745"/>
              <a:ext cx="282450" cy="276999"/>
            </a:xfrm>
            <a:prstGeom prst="rect">
              <a:avLst/>
            </a:prstGeom>
            <a:noFill/>
            <a:ln w="25400">
              <a:noFill/>
              <a:miter lim="800000"/>
              <a:headEnd/>
              <a:tailEnd/>
            </a:ln>
          </p:spPr>
          <p:txBody>
            <a:bodyPr wrap="none">
              <a:spAutoFit/>
            </a:bodyPr>
            <a:lstStyle/>
            <a:p>
              <a:pPr eaLnBrk="0" hangingPunct="0"/>
              <a:r>
                <a:rPr lang="en-US" sz="1200" dirty="0"/>
                <a:t>0</a:t>
              </a:r>
            </a:p>
          </p:txBody>
        </p:sp>
      </p:grpSp>
      <p:sp>
        <p:nvSpPr>
          <p:cNvPr id="15418" name="Text Box 11"/>
          <p:cNvSpPr txBox="1">
            <a:spLocks noChangeArrowheads="1"/>
          </p:cNvSpPr>
          <p:nvPr/>
        </p:nvSpPr>
        <p:spPr bwMode="auto">
          <a:xfrm>
            <a:off x="4593431" y="1445292"/>
            <a:ext cx="1196161" cy="369332"/>
          </a:xfrm>
          <a:prstGeom prst="rect">
            <a:avLst/>
          </a:prstGeom>
          <a:noFill/>
          <a:ln w="25400">
            <a:noFill/>
            <a:miter lim="800000"/>
            <a:headEnd/>
            <a:tailEnd/>
          </a:ln>
        </p:spPr>
        <p:txBody>
          <a:bodyPr wrap="none">
            <a:spAutoFit/>
          </a:bodyPr>
          <a:lstStyle/>
          <a:p>
            <a:pPr eaLnBrk="0" hangingPunct="0"/>
            <a:r>
              <a:rPr lang="en-US" sz="1800" i="1" dirty="0"/>
              <a:t>Fetch PC</a:t>
            </a:r>
          </a:p>
        </p:txBody>
      </p:sp>
      <p:grpSp>
        <p:nvGrpSpPr>
          <p:cNvPr id="16" name="Group 15"/>
          <p:cNvGrpSpPr/>
          <p:nvPr/>
        </p:nvGrpSpPr>
        <p:grpSpPr>
          <a:xfrm>
            <a:off x="818779" y="2025789"/>
            <a:ext cx="1113575" cy="1478995"/>
            <a:chOff x="818779" y="2025789"/>
            <a:chExt cx="1113575" cy="1478995"/>
          </a:xfrm>
        </p:grpSpPr>
        <p:sp>
          <p:nvSpPr>
            <p:cNvPr id="15408" name="Text Box 15"/>
            <p:cNvSpPr txBox="1">
              <a:spLocks noChangeArrowheads="1"/>
            </p:cNvSpPr>
            <p:nvPr/>
          </p:nvSpPr>
          <p:spPr bwMode="auto">
            <a:xfrm>
              <a:off x="818779" y="3135452"/>
              <a:ext cx="1113575" cy="369332"/>
            </a:xfrm>
            <a:prstGeom prst="rect">
              <a:avLst/>
            </a:prstGeom>
            <a:noFill/>
            <a:ln w="25400">
              <a:noFill/>
              <a:miter lim="800000"/>
              <a:headEnd/>
              <a:tailEnd/>
            </a:ln>
          </p:spPr>
          <p:txBody>
            <a:bodyPr wrap="none">
              <a:spAutoFit/>
            </a:bodyPr>
            <a:lstStyle/>
            <a:p>
              <a:pPr eaLnBrk="0" hangingPunct="0"/>
              <a:r>
                <a:rPr lang="en-US" sz="1800" dirty="0"/>
                <a:t>Branch?</a:t>
              </a:r>
            </a:p>
          </p:txBody>
        </p:sp>
        <p:sp>
          <p:nvSpPr>
            <p:cNvPr id="15409" name="Line 16"/>
            <p:cNvSpPr>
              <a:spLocks noChangeShapeType="1"/>
            </p:cNvSpPr>
            <p:nvPr/>
          </p:nvSpPr>
          <p:spPr bwMode="auto">
            <a:xfrm>
              <a:off x="1529979" y="2025789"/>
              <a:ext cx="0" cy="1066800"/>
            </a:xfrm>
            <a:prstGeom prst="line">
              <a:avLst/>
            </a:prstGeom>
            <a:noFill/>
            <a:ln w="25400">
              <a:solidFill>
                <a:schemeClr val="tx1"/>
              </a:solidFill>
              <a:round/>
              <a:headEnd/>
              <a:tailEnd type="triangle" w="med" len="med"/>
            </a:ln>
          </p:spPr>
          <p:txBody>
            <a:bodyPr/>
            <a:lstStyle/>
            <a:p>
              <a:endParaRPr lang="en-US"/>
            </a:p>
          </p:txBody>
        </p:sp>
      </p:grpSp>
      <p:grpSp>
        <p:nvGrpSpPr>
          <p:cNvPr id="9" name="Group 8"/>
          <p:cNvGrpSpPr/>
          <p:nvPr/>
        </p:nvGrpSpPr>
        <p:grpSpPr>
          <a:xfrm>
            <a:off x="969568" y="1740206"/>
            <a:ext cx="2405457" cy="285583"/>
            <a:chOff x="647700" y="4127500"/>
            <a:chExt cx="3352800" cy="419100"/>
          </a:xfrm>
        </p:grpSpPr>
        <p:sp>
          <p:nvSpPr>
            <p:cNvPr id="15400" name="Rectangle 24"/>
            <p:cNvSpPr>
              <a:spLocks noChangeArrowheads="1"/>
            </p:cNvSpPr>
            <p:nvPr/>
          </p:nvSpPr>
          <p:spPr bwMode="auto">
            <a:xfrm>
              <a:off x="647700" y="4127500"/>
              <a:ext cx="1447800" cy="419100"/>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sz="1400" dirty="0" err="1"/>
                <a:t>Opcode</a:t>
              </a:r>
              <a:endParaRPr lang="en-US" sz="1400" dirty="0"/>
            </a:p>
          </p:txBody>
        </p:sp>
        <p:sp>
          <p:nvSpPr>
            <p:cNvPr id="15401" name="Rectangle 25"/>
            <p:cNvSpPr>
              <a:spLocks noChangeArrowheads="1"/>
            </p:cNvSpPr>
            <p:nvPr/>
          </p:nvSpPr>
          <p:spPr bwMode="auto">
            <a:xfrm>
              <a:off x="2476500" y="4127500"/>
              <a:ext cx="1524000" cy="419100"/>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sz="1400"/>
                <a:t>offset</a:t>
              </a:r>
            </a:p>
          </p:txBody>
        </p:sp>
        <p:sp>
          <p:nvSpPr>
            <p:cNvPr id="15403" name="Rectangle 27"/>
            <p:cNvSpPr>
              <a:spLocks noChangeArrowheads="1"/>
            </p:cNvSpPr>
            <p:nvPr/>
          </p:nvSpPr>
          <p:spPr bwMode="auto">
            <a:xfrm>
              <a:off x="2095500" y="4127500"/>
              <a:ext cx="381000" cy="419100"/>
            </a:xfrm>
            <a:prstGeom prst="rect">
              <a:avLst/>
            </a:prstGeom>
            <a:solidFill>
              <a:schemeClr val="bg1"/>
            </a:solidFill>
            <a:ln w="25400">
              <a:solidFill>
                <a:schemeClr val="tx1"/>
              </a:solidFill>
              <a:miter lim="800000"/>
              <a:headEnd/>
              <a:tailEnd/>
            </a:ln>
          </p:spPr>
          <p:txBody>
            <a:bodyPr wrap="none" anchor="ctr"/>
            <a:lstStyle/>
            <a:p>
              <a:endParaRPr lang="en-US" sz="1400"/>
            </a:p>
          </p:txBody>
        </p:sp>
      </p:grpSp>
      <p:sp>
        <p:nvSpPr>
          <p:cNvPr id="15405" name="Text Box 29"/>
          <p:cNvSpPr txBox="1">
            <a:spLocks noChangeArrowheads="1"/>
          </p:cNvSpPr>
          <p:nvPr/>
        </p:nvSpPr>
        <p:spPr bwMode="auto">
          <a:xfrm>
            <a:off x="1441272" y="1426508"/>
            <a:ext cx="1444626" cy="369332"/>
          </a:xfrm>
          <a:prstGeom prst="rect">
            <a:avLst/>
          </a:prstGeom>
          <a:noFill/>
          <a:ln w="25400">
            <a:noFill/>
            <a:miter lim="800000"/>
            <a:headEnd/>
            <a:tailEnd/>
          </a:ln>
        </p:spPr>
        <p:txBody>
          <a:bodyPr wrap="none">
            <a:spAutoFit/>
          </a:bodyPr>
          <a:lstStyle/>
          <a:p>
            <a:pPr eaLnBrk="0" hangingPunct="0"/>
            <a:r>
              <a:rPr lang="en-US" sz="1800" i="1" dirty="0"/>
              <a:t>Instruction</a:t>
            </a:r>
          </a:p>
        </p:txBody>
      </p:sp>
      <p:grpSp>
        <p:nvGrpSpPr>
          <p:cNvPr id="15370" name="Group 31"/>
          <p:cNvGrpSpPr>
            <a:grpSpLocks/>
          </p:cNvGrpSpPr>
          <p:nvPr/>
        </p:nvGrpSpPr>
        <p:grpSpPr bwMode="auto">
          <a:xfrm>
            <a:off x="5310187" y="2224399"/>
            <a:ext cx="1398588" cy="646113"/>
            <a:chOff x="3345" y="1252"/>
            <a:chExt cx="881" cy="407"/>
          </a:xfrm>
        </p:grpSpPr>
        <p:sp>
          <p:nvSpPr>
            <p:cNvPr id="15394" name="AutoShape 32"/>
            <p:cNvSpPr>
              <a:spLocks/>
            </p:cNvSpPr>
            <p:nvPr/>
          </p:nvSpPr>
          <p:spPr bwMode="auto">
            <a:xfrm rot="5400000">
              <a:off x="3475" y="1122"/>
              <a:ext cx="144" cy="404"/>
            </a:xfrm>
            <a:prstGeom prst="rightBrace">
              <a:avLst>
                <a:gd name="adj1" fmla="val 23611"/>
                <a:gd name="adj2" fmla="val 54167"/>
              </a:avLst>
            </a:prstGeom>
            <a:noFill/>
            <a:ln w="25400">
              <a:solidFill>
                <a:schemeClr val="tx1"/>
              </a:solidFill>
              <a:round/>
              <a:headEnd/>
              <a:tailEnd/>
            </a:ln>
          </p:spPr>
          <p:txBody>
            <a:bodyPr wrap="none" anchor="ctr"/>
            <a:lstStyle/>
            <a:p>
              <a:endParaRPr lang="en-US"/>
            </a:p>
          </p:txBody>
        </p:sp>
        <p:sp>
          <p:nvSpPr>
            <p:cNvPr id="15395" name="Freeform 33"/>
            <p:cNvSpPr>
              <a:spLocks/>
            </p:cNvSpPr>
            <p:nvPr/>
          </p:nvSpPr>
          <p:spPr bwMode="auto">
            <a:xfrm>
              <a:off x="3537" y="1396"/>
              <a:ext cx="689" cy="263"/>
            </a:xfrm>
            <a:custGeom>
              <a:avLst/>
              <a:gdLst>
                <a:gd name="T0" fmla="*/ 0 w 768"/>
                <a:gd name="T1" fmla="*/ 0 h 336"/>
                <a:gd name="T2" fmla="*/ 0 w 768"/>
                <a:gd name="T3" fmla="*/ 336 h 336"/>
                <a:gd name="T4" fmla="*/ 768 w 768"/>
                <a:gd name="T5" fmla="*/ 336 h 336"/>
                <a:gd name="T6" fmla="*/ 0 60000 65536"/>
                <a:gd name="T7" fmla="*/ 0 60000 65536"/>
                <a:gd name="T8" fmla="*/ 0 60000 65536"/>
                <a:gd name="T9" fmla="*/ 0 w 768"/>
                <a:gd name="T10" fmla="*/ 0 h 336"/>
                <a:gd name="T11" fmla="*/ 768 w 768"/>
                <a:gd name="T12" fmla="*/ 336 h 336"/>
              </a:gdLst>
              <a:ahLst/>
              <a:cxnLst>
                <a:cxn ang="T6">
                  <a:pos x="T0" y="T1"/>
                </a:cxn>
                <a:cxn ang="T7">
                  <a:pos x="T2" y="T3"/>
                </a:cxn>
                <a:cxn ang="T8">
                  <a:pos x="T4" y="T5"/>
                </a:cxn>
              </a:cxnLst>
              <a:rect l="T9" t="T10" r="T11" b="T12"/>
              <a:pathLst>
                <a:path w="768" h="336">
                  <a:moveTo>
                    <a:pt x="0" y="0"/>
                  </a:moveTo>
                  <a:lnTo>
                    <a:pt x="0" y="336"/>
                  </a:lnTo>
                  <a:lnTo>
                    <a:pt x="768" y="336"/>
                  </a:lnTo>
                </a:path>
              </a:pathLst>
            </a:custGeom>
            <a:noFill/>
            <a:ln w="25400">
              <a:solidFill>
                <a:schemeClr val="tx1"/>
              </a:solidFill>
              <a:round/>
              <a:headEnd/>
              <a:tailEnd type="triangle" w="med" len="med"/>
            </a:ln>
          </p:spPr>
          <p:txBody>
            <a:bodyPr/>
            <a:lstStyle/>
            <a:p>
              <a:endParaRPr lang="en-US"/>
            </a:p>
          </p:txBody>
        </p:sp>
        <p:sp>
          <p:nvSpPr>
            <p:cNvPr id="15396" name="Line 34"/>
            <p:cNvSpPr>
              <a:spLocks noChangeShapeType="1"/>
            </p:cNvSpPr>
            <p:nvPr/>
          </p:nvSpPr>
          <p:spPr bwMode="auto">
            <a:xfrm flipV="1">
              <a:off x="3472" y="1428"/>
              <a:ext cx="144" cy="96"/>
            </a:xfrm>
            <a:prstGeom prst="line">
              <a:avLst/>
            </a:prstGeom>
            <a:noFill/>
            <a:ln w="25400">
              <a:solidFill>
                <a:schemeClr val="tx1"/>
              </a:solidFill>
              <a:round/>
              <a:headEnd/>
              <a:tailEnd/>
            </a:ln>
          </p:spPr>
          <p:txBody>
            <a:bodyPr/>
            <a:lstStyle/>
            <a:p>
              <a:endParaRPr lang="en-US"/>
            </a:p>
          </p:txBody>
        </p:sp>
        <p:sp>
          <p:nvSpPr>
            <p:cNvPr id="15397" name="Text Box 35"/>
            <p:cNvSpPr txBox="1">
              <a:spLocks noChangeArrowheads="1"/>
            </p:cNvSpPr>
            <p:nvPr/>
          </p:nvSpPr>
          <p:spPr bwMode="auto">
            <a:xfrm>
              <a:off x="3602" y="1327"/>
              <a:ext cx="202" cy="233"/>
            </a:xfrm>
            <a:prstGeom prst="rect">
              <a:avLst/>
            </a:prstGeom>
            <a:noFill/>
            <a:ln w="25400">
              <a:noFill/>
              <a:miter lim="800000"/>
              <a:headEnd/>
              <a:tailEnd/>
            </a:ln>
          </p:spPr>
          <p:txBody>
            <a:bodyPr wrap="none">
              <a:spAutoFit/>
            </a:bodyPr>
            <a:lstStyle/>
            <a:p>
              <a:pPr eaLnBrk="0" hangingPunct="0"/>
              <a:r>
                <a:rPr lang="en-US" sz="1800" dirty="0"/>
                <a:t>k</a:t>
              </a:r>
            </a:p>
          </p:txBody>
        </p:sp>
      </p:grpSp>
      <p:sp>
        <p:nvSpPr>
          <p:cNvPr id="15371" name="Text Box 36"/>
          <p:cNvSpPr txBox="1">
            <a:spLocks noChangeArrowheads="1"/>
          </p:cNvSpPr>
          <p:nvPr/>
        </p:nvSpPr>
        <p:spPr bwMode="auto">
          <a:xfrm>
            <a:off x="5383212" y="2876861"/>
            <a:ext cx="1476375" cy="369888"/>
          </a:xfrm>
          <a:prstGeom prst="rect">
            <a:avLst/>
          </a:prstGeom>
          <a:noFill/>
          <a:ln w="25400">
            <a:noFill/>
            <a:miter lim="800000"/>
            <a:headEnd/>
            <a:tailEnd/>
          </a:ln>
        </p:spPr>
        <p:txBody>
          <a:bodyPr wrap="square">
            <a:spAutoFit/>
          </a:bodyPr>
          <a:lstStyle/>
          <a:p>
            <a:pPr eaLnBrk="0" hangingPunct="0">
              <a:spcBef>
                <a:spcPct val="50000"/>
              </a:spcBef>
            </a:pPr>
            <a:r>
              <a:rPr lang="en-US" sz="1800" i="1" dirty="0"/>
              <a:t>BHT Index</a:t>
            </a:r>
          </a:p>
        </p:txBody>
      </p:sp>
      <p:sp>
        <p:nvSpPr>
          <p:cNvPr id="15372" name="Text Box 37"/>
          <p:cNvSpPr txBox="1">
            <a:spLocks noChangeArrowheads="1"/>
          </p:cNvSpPr>
          <p:nvPr/>
        </p:nvSpPr>
        <p:spPr bwMode="auto">
          <a:xfrm>
            <a:off x="7277100" y="2379974"/>
            <a:ext cx="1681163" cy="1006475"/>
          </a:xfrm>
          <a:prstGeom prst="rect">
            <a:avLst/>
          </a:prstGeom>
          <a:noFill/>
          <a:ln w="25400">
            <a:noFill/>
            <a:miter lim="800000"/>
            <a:headEnd/>
            <a:tailEnd/>
          </a:ln>
        </p:spPr>
        <p:txBody>
          <a:bodyPr wrap="none">
            <a:spAutoFit/>
          </a:bodyPr>
          <a:lstStyle/>
          <a:p>
            <a:pPr eaLnBrk="0" hangingPunct="0"/>
            <a:r>
              <a:rPr lang="en-US" i="1" dirty="0"/>
              <a:t>2</a:t>
            </a:r>
            <a:r>
              <a:rPr lang="en-US" i="1" baseline="30000" dirty="0"/>
              <a:t>k</a:t>
            </a:r>
            <a:r>
              <a:rPr lang="en-US" i="1" dirty="0"/>
              <a:t>-entry</a:t>
            </a:r>
          </a:p>
          <a:p>
            <a:pPr eaLnBrk="0" hangingPunct="0"/>
            <a:r>
              <a:rPr lang="en-US" i="1" dirty="0"/>
              <a:t>BHT,</a:t>
            </a:r>
          </a:p>
          <a:p>
            <a:pPr eaLnBrk="0" hangingPunct="0"/>
            <a:r>
              <a:rPr lang="en-US" i="1" dirty="0"/>
              <a:t>2 bits/entry</a:t>
            </a:r>
          </a:p>
        </p:txBody>
      </p:sp>
      <p:sp>
        <p:nvSpPr>
          <p:cNvPr id="15373" name="Text Box 38"/>
          <p:cNvSpPr txBox="1">
            <a:spLocks noChangeArrowheads="1"/>
          </p:cNvSpPr>
          <p:nvPr/>
        </p:nvSpPr>
        <p:spPr bwMode="auto">
          <a:xfrm>
            <a:off x="7029450" y="5027924"/>
            <a:ext cx="1947863" cy="369888"/>
          </a:xfrm>
          <a:prstGeom prst="rect">
            <a:avLst/>
          </a:prstGeom>
          <a:noFill/>
          <a:ln w="25400">
            <a:noFill/>
            <a:miter lim="800000"/>
            <a:headEnd/>
            <a:tailEnd/>
          </a:ln>
        </p:spPr>
        <p:txBody>
          <a:bodyPr wrap="none">
            <a:spAutoFit/>
          </a:bodyPr>
          <a:lstStyle/>
          <a:p>
            <a:pPr eaLnBrk="0" hangingPunct="0"/>
            <a:r>
              <a:rPr lang="en-US" sz="1800" dirty="0"/>
              <a:t>Taken/¬Taken?</a:t>
            </a:r>
          </a:p>
        </p:txBody>
      </p:sp>
      <p:grpSp>
        <p:nvGrpSpPr>
          <p:cNvPr id="2" name="Group 1"/>
          <p:cNvGrpSpPr/>
          <p:nvPr/>
        </p:nvGrpSpPr>
        <p:grpSpPr>
          <a:xfrm>
            <a:off x="6800850" y="1879911"/>
            <a:ext cx="457200" cy="3333750"/>
            <a:chOff x="6800850" y="1879911"/>
            <a:chExt cx="457200" cy="3333750"/>
          </a:xfrm>
        </p:grpSpPr>
        <p:sp>
          <p:nvSpPr>
            <p:cNvPr id="13" name="Rectangle 12"/>
            <p:cNvSpPr/>
            <p:nvPr/>
          </p:nvSpPr>
          <p:spPr bwMode="auto">
            <a:xfrm>
              <a:off x="6800850" y="1887269"/>
              <a:ext cx="457200" cy="304064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nvGrpSpPr>
            <p:cNvPr id="15374" name="Group 39"/>
            <p:cNvGrpSpPr>
              <a:grpSpLocks/>
            </p:cNvGrpSpPr>
            <p:nvPr/>
          </p:nvGrpSpPr>
          <p:grpSpPr bwMode="auto">
            <a:xfrm>
              <a:off x="6800850" y="1879911"/>
              <a:ext cx="457200" cy="3333750"/>
              <a:chOff x="4284" y="1035"/>
              <a:chExt cx="288" cy="2100"/>
            </a:xfrm>
          </p:grpSpPr>
          <p:grpSp>
            <p:nvGrpSpPr>
              <p:cNvPr id="15376" name="Group 40"/>
              <p:cNvGrpSpPr>
                <a:grpSpLocks/>
              </p:cNvGrpSpPr>
              <p:nvPr/>
            </p:nvGrpSpPr>
            <p:grpSpPr bwMode="auto">
              <a:xfrm>
                <a:off x="4284" y="1035"/>
                <a:ext cx="288" cy="240"/>
                <a:chOff x="2352" y="576"/>
                <a:chExt cx="288" cy="240"/>
              </a:xfrm>
            </p:grpSpPr>
            <p:sp>
              <p:nvSpPr>
                <p:cNvPr id="15392" name="Rectangle 41"/>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5393" name="Line 42"/>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377" name="Group 43"/>
              <p:cNvGrpSpPr>
                <a:grpSpLocks/>
              </p:cNvGrpSpPr>
              <p:nvPr/>
            </p:nvGrpSpPr>
            <p:grpSpPr bwMode="auto">
              <a:xfrm>
                <a:off x="4284" y="1275"/>
                <a:ext cx="288" cy="240"/>
                <a:chOff x="2352" y="576"/>
                <a:chExt cx="288" cy="240"/>
              </a:xfrm>
            </p:grpSpPr>
            <p:sp>
              <p:nvSpPr>
                <p:cNvPr id="15390" name="Rectangle 44"/>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5391" name="Line 45"/>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378" name="Group 46"/>
              <p:cNvGrpSpPr>
                <a:grpSpLocks/>
              </p:cNvGrpSpPr>
              <p:nvPr/>
            </p:nvGrpSpPr>
            <p:grpSpPr bwMode="auto">
              <a:xfrm>
                <a:off x="4284" y="1515"/>
                <a:ext cx="288" cy="240"/>
                <a:chOff x="2352" y="576"/>
                <a:chExt cx="288" cy="240"/>
              </a:xfrm>
            </p:grpSpPr>
            <p:sp>
              <p:nvSpPr>
                <p:cNvPr id="15388" name="Rectangle 47"/>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5389" name="Line 48"/>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grpSp>
            <p:nvGrpSpPr>
              <p:cNvPr id="15379" name="Group 49"/>
              <p:cNvGrpSpPr>
                <a:grpSpLocks/>
              </p:cNvGrpSpPr>
              <p:nvPr/>
            </p:nvGrpSpPr>
            <p:grpSpPr bwMode="auto">
              <a:xfrm>
                <a:off x="4284" y="2715"/>
                <a:ext cx="288" cy="240"/>
                <a:chOff x="2352" y="576"/>
                <a:chExt cx="288" cy="240"/>
              </a:xfrm>
            </p:grpSpPr>
            <p:sp>
              <p:nvSpPr>
                <p:cNvPr id="15386" name="Rectangle 50"/>
                <p:cNvSpPr>
                  <a:spLocks noChangeArrowheads="1"/>
                </p:cNvSpPr>
                <p:nvPr/>
              </p:nvSpPr>
              <p:spPr bwMode="auto">
                <a:xfrm>
                  <a:off x="2352" y="576"/>
                  <a:ext cx="288" cy="240"/>
                </a:xfrm>
                <a:prstGeom prst="rect">
                  <a:avLst/>
                </a:prstGeom>
                <a:noFill/>
                <a:ln w="25400">
                  <a:solidFill>
                    <a:schemeClr val="tx1"/>
                  </a:solidFill>
                  <a:miter lim="800000"/>
                  <a:headEnd/>
                  <a:tailEnd/>
                </a:ln>
              </p:spPr>
              <p:txBody>
                <a:bodyPr wrap="none" anchor="ctr"/>
                <a:lstStyle/>
                <a:p>
                  <a:endParaRPr lang="en-US"/>
                </a:p>
              </p:txBody>
            </p:sp>
            <p:sp>
              <p:nvSpPr>
                <p:cNvPr id="15387" name="Line 51"/>
                <p:cNvSpPr>
                  <a:spLocks noChangeShapeType="1"/>
                </p:cNvSpPr>
                <p:nvPr/>
              </p:nvSpPr>
              <p:spPr bwMode="auto">
                <a:xfrm flipV="1">
                  <a:off x="2496" y="720"/>
                  <a:ext cx="0" cy="96"/>
                </a:xfrm>
                <a:prstGeom prst="line">
                  <a:avLst/>
                </a:prstGeom>
                <a:noFill/>
                <a:ln w="25400">
                  <a:solidFill>
                    <a:schemeClr val="tx1"/>
                  </a:solidFill>
                  <a:round/>
                  <a:headEnd/>
                  <a:tailEnd/>
                </a:ln>
              </p:spPr>
              <p:txBody>
                <a:bodyPr/>
                <a:lstStyle/>
                <a:p>
                  <a:endParaRPr lang="en-US"/>
                </a:p>
              </p:txBody>
            </p:sp>
          </p:grpSp>
          <p:sp>
            <p:nvSpPr>
              <p:cNvPr id="15380" name="Line 52"/>
              <p:cNvSpPr>
                <a:spLocks noChangeShapeType="1"/>
              </p:cNvSpPr>
              <p:nvPr/>
            </p:nvSpPr>
            <p:spPr bwMode="auto">
              <a:xfrm flipH="1">
                <a:off x="4428" y="2955"/>
                <a:ext cx="3" cy="180"/>
              </a:xfrm>
              <a:prstGeom prst="line">
                <a:avLst/>
              </a:prstGeom>
              <a:noFill/>
              <a:ln w="25400">
                <a:solidFill>
                  <a:schemeClr val="tx1"/>
                </a:solidFill>
                <a:round/>
                <a:headEnd/>
                <a:tailEnd type="triangle" w="med" len="med"/>
              </a:ln>
            </p:spPr>
            <p:txBody>
              <a:bodyPr/>
              <a:lstStyle/>
              <a:p>
                <a:endParaRPr lang="en-US"/>
              </a:p>
            </p:txBody>
          </p:sp>
          <p:sp>
            <p:nvSpPr>
              <p:cNvPr id="15381" name="Line 53"/>
              <p:cNvSpPr>
                <a:spLocks noChangeShapeType="1"/>
              </p:cNvSpPr>
              <p:nvPr/>
            </p:nvSpPr>
            <p:spPr bwMode="auto">
              <a:xfrm>
                <a:off x="4284" y="1755"/>
                <a:ext cx="0" cy="144"/>
              </a:xfrm>
              <a:prstGeom prst="line">
                <a:avLst/>
              </a:prstGeom>
              <a:noFill/>
              <a:ln w="25400">
                <a:solidFill>
                  <a:schemeClr val="tx1"/>
                </a:solidFill>
                <a:round/>
                <a:headEnd/>
                <a:tailEnd/>
              </a:ln>
            </p:spPr>
            <p:txBody>
              <a:bodyPr/>
              <a:lstStyle/>
              <a:p>
                <a:endParaRPr lang="en-US"/>
              </a:p>
            </p:txBody>
          </p:sp>
          <p:sp>
            <p:nvSpPr>
              <p:cNvPr id="15382" name="Line 54"/>
              <p:cNvSpPr>
                <a:spLocks noChangeShapeType="1"/>
              </p:cNvSpPr>
              <p:nvPr/>
            </p:nvSpPr>
            <p:spPr bwMode="auto">
              <a:xfrm flipV="1">
                <a:off x="4284" y="2471"/>
                <a:ext cx="0" cy="244"/>
              </a:xfrm>
              <a:prstGeom prst="line">
                <a:avLst/>
              </a:prstGeom>
              <a:noFill/>
              <a:ln w="25400">
                <a:solidFill>
                  <a:schemeClr val="tx1"/>
                </a:solidFill>
                <a:round/>
                <a:headEnd/>
                <a:tailEnd/>
              </a:ln>
            </p:spPr>
            <p:txBody>
              <a:bodyPr/>
              <a:lstStyle/>
              <a:p>
                <a:endParaRPr lang="en-US"/>
              </a:p>
            </p:txBody>
          </p:sp>
          <p:sp>
            <p:nvSpPr>
              <p:cNvPr id="15383" name="Line 55"/>
              <p:cNvSpPr>
                <a:spLocks noChangeShapeType="1"/>
              </p:cNvSpPr>
              <p:nvPr/>
            </p:nvSpPr>
            <p:spPr bwMode="auto">
              <a:xfrm flipV="1">
                <a:off x="4572" y="2595"/>
                <a:ext cx="0" cy="120"/>
              </a:xfrm>
              <a:prstGeom prst="line">
                <a:avLst/>
              </a:prstGeom>
              <a:noFill/>
              <a:ln w="25400">
                <a:solidFill>
                  <a:schemeClr val="tx1"/>
                </a:solidFill>
                <a:round/>
                <a:headEnd/>
                <a:tailEnd/>
              </a:ln>
            </p:spPr>
            <p:txBody>
              <a:bodyPr/>
              <a:lstStyle/>
              <a:p>
                <a:endParaRPr lang="en-US"/>
              </a:p>
            </p:txBody>
          </p:sp>
          <p:sp>
            <p:nvSpPr>
              <p:cNvPr id="15384" name="Line 56"/>
              <p:cNvSpPr>
                <a:spLocks noChangeShapeType="1"/>
              </p:cNvSpPr>
              <p:nvPr/>
            </p:nvSpPr>
            <p:spPr bwMode="auto">
              <a:xfrm>
                <a:off x="4572" y="1755"/>
                <a:ext cx="0" cy="316"/>
              </a:xfrm>
              <a:prstGeom prst="line">
                <a:avLst/>
              </a:prstGeom>
              <a:noFill/>
              <a:ln w="25400">
                <a:solidFill>
                  <a:schemeClr val="tx1"/>
                </a:solidFill>
                <a:round/>
                <a:headEnd/>
                <a:tailEnd/>
              </a:ln>
            </p:spPr>
            <p:txBody>
              <a:bodyPr/>
              <a:lstStyle/>
              <a:p>
                <a:endParaRPr lang="en-US"/>
              </a:p>
            </p:txBody>
          </p:sp>
          <p:sp>
            <p:nvSpPr>
              <p:cNvPr id="15385" name="Line 57"/>
              <p:cNvSpPr>
                <a:spLocks noChangeShapeType="1"/>
              </p:cNvSpPr>
              <p:nvPr/>
            </p:nvSpPr>
            <p:spPr bwMode="auto">
              <a:xfrm>
                <a:off x="4428" y="1899"/>
                <a:ext cx="0" cy="696"/>
              </a:xfrm>
              <a:prstGeom prst="line">
                <a:avLst/>
              </a:prstGeom>
              <a:noFill/>
              <a:ln w="38100">
                <a:solidFill>
                  <a:schemeClr val="tx1"/>
                </a:solidFill>
                <a:prstDash val="sysDot"/>
                <a:round/>
                <a:headEnd/>
                <a:tailEnd/>
              </a:ln>
            </p:spPr>
            <p:txBody>
              <a:bodyPr/>
              <a:lstStyle/>
              <a:p>
                <a:endParaRPr lang="en-US"/>
              </a:p>
            </p:txBody>
          </p:sp>
        </p:grpSp>
      </p:grpSp>
      <p:grpSp>
        <p:nvGrpSpPr>
          <p:cNvPr id="17" name="Group 16"/>
          <p:cNvGrpSpPr/>
          <p:nvPr/>
        </p:nvGrpSpPr>
        <p:grpSpPr>
          <a:xfrm>
            <a:off x="2511425" y="2025789"/>
            <a:ext cx="3453531" cy="1518682"/>
            <a:chOff x="2511425" y="2025789"/>
            <a:chExt cx="3453531" cy="1518682"/>
          </a:xfrm>
        </p:grpSpPr>
        <p:sp>
          <p:nvSpPr>
            <p:cNvPr id="15406" name="Line 13"/>
            <p:cNvSpPr>
              <a:spLocks noChangeShapeType="1"/>
            </p:cNvSpPr>
            <p:nvPr/>
          </p:nvSpPr>
          <p:spPr bwMode="auto">
            <a:xfrm>
              <a:off x="3578225" y="3044548"/>
              <a:ext cx="0" cy="228600"/>
            </a:xfrm>
            <a:prstGeom prst="line">
              <a:avLst/>
            </a:prstGeom>
            <a:noFill/>
            <a:ln w="25400">
              <a:solidFill>
                <a:schemeClr val="tx1"/>
              </a:solidFill>
              <a:round/>
              <a:headEnd/>
              <a:tailEnd type="triangle" w="med" len="med"/>
            </a:ln>
          </p:spPr>
          <p:txBody>
            <a:bodyPr/>
            <a:lstStyle/>
            <a:p>
              <a:endParaRPr lang="en-US"/>
            </a:p>
          </p:txBody>
        </p:sp>
        <p:sp>
          <p:nvSpPr>
            <p:cNvPr id="15410" name="Freeform 17"/>
            <p:cNvSpPr>
              <a:spLocks/>
            </p:cNvSpPr>
            <p:nvPr/>
          </p:nvSpPr>
          <p:spPr bwMode="auto">
            <a:xfrm>
              <a:off x="2511425" y="2511148"/>
              <a:ext cx="2057400" cy="533400"/>
            </a:xfrm>
            <a:custGeom>
              <a:avLst/>
              <a:gdLst>
                <a:gd name="T0" fmla="*/ 0 w 1296"/>
                <a:gd name="T1" fmla="*/ 0 h 336"/>
                <a:gd name="T2" fmla="*/ 624 w 1296"/>
                <a:gd name="T3" fmla="*/ 0 h 336"/>
                <a:gd name="T4" fmla="*/ 672 w 1296"/>
                <a:gd name="T5" fmla="*/ 96 h 336"/>
                <a:gd name="T6" fmla="*/ 720 w 1296"/>
                <a:gd name="T7" fmla="*/ 0 h 336"/>
                <a:gd name="T8" fmla="*/ 1296 w 1296"/>
                <a:gd name="T9" fmla="*/ 0 h 336"/>
                <a:gd name="T10" fmla="*/ 1152 w 1296"/>
                <a:gd name="T11" fmla="*/ 336 h 336"/>
                <a:gd name="T12" fmla="*/ 144 w 1296"/>
                <a:gd name="T13" fmla="*/ 336 h 336"/>
                <a:gd name="T14" fmla="*/ 0 w 1296"/>
                <a:gd name="T15" fmla="*/ 0 h 336"/>
                <a:gd name="T16" fmla="*/ 0 60000 65536"/>
                <a:gd name="T17" fmla="*/ 0 60000 65536"/>
                <a:gd name="T18" fmla="*/ 0 60000 65536"/>
                <a:gd name="T19" fmla="*/ 0 60000 65536"/>
                <a:gd name="T20" fmla="*/ 0 60000 65536"/>
                <a:gd name="T21" fmla="*/ 0 60000 65536"/>
                <a:gd name="T22" fmla="*/ 0 60000 65536"/>
                <a:gd name="T23" fmla="*/ 0 60000 65536"/>
                <a:gd name="T24" fmla="*/ 0 w 1296"/>
                <a:gd name="T25" fmla="*/ 0 h 336"/>
                <a:gd name="T26" fmla="*/ 1296 w 1296"/>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96" h="336">
                  <a:moveTo>
                    <a:pt x="0" y="0"/>
                  </a:moveTo>
                  <a:lnTo>
                    <a:pt x="624" y="0"/>
                  </a:lnTo>
                  <a:lnTo>
                    <a:pt x="672" y="96"/>
                  </a:lnTo>
                  <a:lnTo>
                    <a:pt x="720" y="0"/>
                  </a:lnTo>
                  <a:lnTo>
                    <a:pt x="1296" y="0"/>
                  </a:lnTo>
                  <a:lnTo>
                    <a:pt x="1152" y="336"/>
                  </a:lnTo>
                  <a:lnTo>
                    <a:pt x="144" y="336"/>
                  </a:lnTo>
                  <a:lnTo>
                    <a:pt x="0" y="0"/>
                  </a:lnTo>
                  <a:close/>
                </a:path>
              </a:pathLst>
            </a:custGeom>
            <a:solidFill>
              <a:schemeClr val="bg1"/>
            </a:solidFill>
            <a:ln w="25400">
              <a:solidFill>
                <a:schemeClr val="tx1"/>
              </a:solidFill>
              <a:round/>
              <a:headEnd/>
              <a:tailEnd/>
            </a:ln>
          </p:spPr>
          <p:txBody>
            <a:bodyPr/>
            <a:lstStyle/>
            <a:p>
              <a:endParaRPr lang="en-US"/>
            </a:p>
          </p:txBody>
        </p:sp>
        <p:sp>
          <p:nvSpPr>
            <p:cNvPr id="15411" name="Line 18"/>
            <p:cNvSpPr>
              <a:spLocks noChangeShapeType="1"/>
            </p:cNvSpPr>
            <p:nvPr/>
          </p:nvSpPr>
          <p:spPr bwMode="auto">
            <a:xfrm>
              <a:off x="2892425" y="2025789"/>
              <a:ext cx="0" cy="485359"/>
            </a:xfrm>
            <a:prstGeom prst="line">
              <a:avLst/>
            </a:prstGeom>
            <a:noFill/>
            <a:ln w="25400">
              <a:solidFill>
                <a:schemeClr val="tx1"/>
              </a:solidFill>
              <a:round/>
              <a:headEnd/>
              <a:tailEnd type="triangle" w="med" len="med"/>
            </a:ln>
          </p:spPr>
          <p:txBody>
            <a:bodyPr/>
            <a:lstStyle/>
            <a:p>
              <a:endParaRPr lang="en-US"/>
            </a:p>
          </p:txBody>
        </p:sp>
        <p:sp>
          <p:nvSpPr>
            <p:cNvPr id="15412" name="Text Box 19"/>
            <p:cNvSpPr txBox="1">
              <a:spLocks noChangeArrowheads="1"/>
            </p:cNvSpPr>
            <p:nvPr/>
          </p:nvSpPr>
          <p:spPr bwMode="auto">
            <a:xfrm>
              <a:off x="3107609" y="3175139"/>
              <a:ext cx="1292533" cy="369332"/>
            </a:xfrm>
            <a:prstGeom prst="rect">
              <a:avLst/>
            </a:prstGeom>
            <a:noFill/>
            <a:ln w="25400">
              <a:noFill/>
              <a:miter lim="800000"/>
              <a:headEnd/>
              <a:tailEnd/>
            </a:ln>
          </p:spPr>
          <p:txBody>
            <a:bodyPr wrap="none">
              <a:spAutoFit/>
            </a:bodyPr>
            <a:lstStyle/>
            <a:p>
              <a:pPr eaLnBrk="0" hangingPunct="0"/>
              <a:r>
                <a:rPr lang="en-US" sz="1800" dirty="0"/>
                <a:t>Target PC</a:t>
              </a:r>
            </a:p>
          </p:txBody>
        </p:sp>
        <p:sp>
          <p:nvSpPr>
            <p:cNvPr id="15413" name="Text Box 20"/>
            <p:cNvSpPr txBox="1">
              <a:spLocks noChangeArrowheads="1"/>
            </p:cNvSpPr>
            <p:nvPr/>
          </p:nvSpPr>
          <p:spPr bwMode="auto">
            <a:xfrm>
              <a:off x="3368675" y="2669898"/>
              <a:ext cx="392113" cy="396875"/>
            </a:xfrm>
            <a:prstGeom prst="rect">
              <a:avLst/>
            </a:prstGeom>
            <a:noFill/>
            <a:ln w="25400">
              <a:noFill/>
              <a:miter lim="800000"/>
              <a:headEnd/>
              <a:tailEnd/>
            </a:ln>
          </p:spPr>
          <p:txBody>
            <a:bodyPr wrap="none">
              <a:spAutoFit/>
            </a:bodyPr>
            <a:lstStyle/>
            <a:p>
              <a:pPr eaLnBrk="0" hangingPunct="0"/>
              <a:r>
                <a:rPr lang="en-US"/>
                <a:t>+</a:t>
              </a:r>
            </a:p>
          </p:txBody>
        </p:sp>
        <p:sp>
          <p:nvSpPr>
            <p:cNvPr id="15404" name="AutoShape 28"/>
            <p:cNvSpPr>
              <a:spLocks/>
            </p:cNvSpPr>
            <p:nvPr/>
          </p:nvSpPr>
          <p:spPr bwMode="auto">
            <a:xfrm rot="5400000">
              <a:off x="4884990" y="1230751"/>
              <a:ext cx="240512" cy="1919421"/>
            </a:xfrm>
            <a:prstGeom prst="rightBrace">
              <a:avLst>
                <a:gd name="adj1" fmla="val 67281"/>
                <a:gd name="adj2" fmla="val 50535"/>
              </a:avLst>
            </a:prstGeom>
            <a:noFill/>
            <a:ln w="25400">
              <a:solidFill>
                <a:schemeClr val="tx1"/>
              </a:solidFill>
              <a:round/>
              <a:headEnd/>
              <a:tailEnd/>
            </a:ln>
          </p:spPr>
          <p:txBody>
            <a:bodyPr wrap="none" anchor="ctr"/>
            <a:lstStyle/>
            <a:p>
              <a:endParaRPr lang="en-US"/>
            </a:p>
          </p:txBody>
        </p:sp>
        <p:sp>
          <p:nvSpPr>
            <p:cNvPr id="11" name="Freeform 10"/>
            <p:cNvSpPr/>
            <p:nvPr/>
          </p:nvSpPr>
          <p:spPr>
            <a:xfrm>
              <a:off x="4191610" y="2296974"/>
              <a:ext cx="804673" cy="212140"/>
            </a:xfrm>
            <a:custGeom>
              <a:avLst/>
              <a:gdLst>
                <a:gd name="connsiteX0" fmla="*/ 826618 w 833933"/>
                <a:gd name="connsiteY0" fmla="*/ 0 h 204825"/>
                <a:gd name="connsiteX1" fmla="*/ 833933 w 833933"/>
                <a:gd name="connsiteY1" fmla="*/ 117043 h 204825"/>
                <a:gd name="connsiteX2" fmla="*/ 7315 w 833933"/>
                <a:gd name="connsiteY2" fmla="*/ 65837 h 204825"/>
                <a:gd name="connsiteX3" fmla="*/ 0 w 833933"/>
                <a:gd name="connsiteY3" fmla="*/ 204825 h 204825"/>
                <a:gd name="connsiteX0" fmla="*/ 826618 w 841248"/>
                <a:gd name="connsiteY0" fmla="*/ 0 h 204825"/>
                <a:gd name="connsiteX1" fmla="*/ 841248 w 841248"/>
                <a:gd name="connsiteY1" fmla="*/ 87782 h 204825"/>
                <a:gd name="connsiteX2" fmla="*/ 7315 w 841248"/>
                <a:gd name="connsiteY2" fmla="*/ 65837 h 204825"/>
                <a:gd name="connsiteX3" fmla="*/ 0 w 841248"/>
                <a:gd name="connsiteY3" fmla="*/ 204825 h 204825"/>
                <a:gd name="connsiteX0" fmla="*/ 826618 w 841248"/>
                <a:gd name="connsiteY0" fmla="*/ 0 h 204825"/>
                <a:gd name="connsiteX1" fmla="*/ 841248 w 841248"/>
                <a:gd name="connsiteY1" fmla="*/ 87782 h 204825"/>
                <a:gd name="connsiteX2" fmla="*/ 21945 w 841248"/>
                <a:gd name="connsiteY2" fmla="*/ 87783 h 204825"/>
                <a:gd name="connsiteX3" fmla="*/ 0 w 841248"/>
                <a:gd name="connsiteY3" fmla="*/ 204825 h 204825"/>
                <a:gd name="connsiteX0" fmla="*/ 804673 w 819303"/>
                <a:gd name="connsiteY0" fmla="*/ 0 h 212140"/>
                <a:gd name="connsiteX1" fmla="*/ 819303 w 819303"/>
                <a:gd name="connsiteY1" fmla="*/ 87782 h 212140"/>
                <a:gd name="connsiteX2" fmla="*/ 0 w 819303"/>
                <a:gd name="connsiteY2" fmla="*/ 87783 h 212140"/>
                <a:gd name="connsiteX3" fmla="*/ 0 w 819303"/>
                <a:gd name="connsiteY3" fmla="*/ 212140 h 212140"/>
                <a:gd name="connsiteX0" fmla="*/ 804673 w 804673"/>
                <a:gd name="connsiteY0" fmla="*/ 0 h 212140"/>
                <a:gd name="connsiteX1" fmla="*/ 804672 w 804673"/>
                <a:gd name="connsiteY1" fmla="*/ 95097 h 212140"/>
                <a:gd name="connsiteX2" fmla="*/ 0 w 804673"/>
                <a:gd name="connsiteY2" fmla="*/ 87783 h 212140"/>
                <a:gd name="connsiteX3" fmla="*/ 0 w 804673"/>
                <a:gd name="connsiteY3" fmla="*/ 212140 h 212140"/>
              </a:gdLst>
              <a:ahLst/>
              <a:cxnLst>
                <a:cxn ang="0">
                  <a:pos x="connsiteX0" y="connsiteY0"/>
                </a:cxn>
                <a:cxn ang="0">
                  <a:pos x="connsiteX1" y="connsiteY1"/>
                </a:cxn>
                <a:cxn ang="0">
                  <a:pos x="connsiteX2" y="connsiteY2"/>
                </a:cxn>
                <a:cxn ang="0">
                  <a:pos x="connsiteX3" y="connsiteY3"/>
                </a:cxn>
              </a:cxnLst>
              <a:rect l="l" t="t" r="r" b="b"/>
              <a:pathLst>
                <a:path w="804673" h="212140">
                  <a:moveTo>
                    <a:pt x="804673" y="0"/>
                  </a:moveTo>
                  <a:cubicBezTo>
                    <a:pt x="804673" y="31699"/>
                    <a:pt x="804672" y="63398"/>
                    <a:pt x="804672" y="95097"/>
                  </a:cubicBezTo>
                  <a:lnTo>
                    <a:pt x="0" y="87783"/>
                  </a:lnTo>
                  <a:lnTo>
                    <a:pt x="0" y="212140"/>
                  </a:lnTo>
                </a:path>
              </a:pathLst>
            </a:custGeom>
            <a:solidFill>
              <a:schemeClr val="bg1"/>
            </a:solidFill>
            <a:ln w="19050">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grpSp>
      <p:sp>
        <p:nvSpPr>
          <p:cNvPr id="12" name="TextBox 11"/>
          <p:cNvSpPr txBox="1"/>
          <p:nvPr/>
        </p:nvSpPr>
        <p:spPr>
          <a:xfrm>
            <a:off x="185475" y="1527529"/>
            <a:ext cx="867914" cy="646331"/>
          </a:xfrm>
          <a:prstGeom prst="rect">
            <a:avLst/>
          </a:prstGeom>
          <a:noFill/>
        </p:spPr>
        <p:txBody>
          <a:bodyPr wrap="square" rtlCol="0">
            <a:spAutoFit/>
          </a:bodyPr>
          <a:lstStyle/>
          <a:p>
            <a:r>
              <a:rPr lang="en-US" sz="1800" dirty="0" smtClean="0"/>
              <a:t>from Fetch</a:t>
            </a:r>
            <a:endParaRPr lang="en-US" sz="1800" dirty="0"/>
          </a:p>
        </p:txBody>
      </p:sp>
      <p:sp>
        <p:nvSpPr>
          <p:cNvPr id="14" name="TextBox 13"/>
          <p:cNvSpPr txBox="1"/>
          <p:nvPr/>
        </p:nvSpPr>
        <p:spPr>
          <a:xfrm>
            <a:off x="645598" y="3765852"/>
            <a:ext cx="5838266" cy="1631216"/>
          </a:xfrm>
          <a:prstGeom prst="rect">
            <a:avLst/>
          </a:prstGeom>
          <a:noFill/>
        </p:spPr>
        <p:txBody>
          <a:bodyPr wrap="square" rtlCol="0">
            <a:spAutoFit/>
          </a:bodyPr>
          <a:lstStyle/>
          <a:p>
            <a:r>
              <a:rPr lang="en-US" dirty="0" smtClean="0"/>
              <a:t>After decoding the instruction if it turns out to be a branch, then we can consult BHT using the pc; if this prediction is different from the incoming </a:t>
            </a:r>
            <a:r>
              <a:rPr lang="en-US" dirty="0" err="1" smtClean="0"/>
              <a:t>ppc</a:t>
            </a:r>
            <a:r>
              <a:rPr lang="en-US" dirty="0" smtClean="0"/>
              <a:t> we can redirect Fetch</a:t>
            </a:r>
            <a:endParaRPr lang="en-US" dirty="0"/>
          </a:p>
        </p:txBody>
      </p:sp>
      <p:sp>
        <p:nvSpPr>
          <p:cNvPr id="8" name="Date Placeholder 7"/>
          <p:cNvSpPr>
            <a:spLocks noGrp="1"/>
          </p:cNvSpPr>
          <p:nvPr>
            <p:ph type="dt" sz="half" idx="10"/>
          </p:nvPr>
        </p:nvSpPr>
        <p:spPr/>
        <p:txBody>
          <a:bodyPr/>
          <a:lstStyle/>
          <a:p>
            <a:pPr>
              <a:defRPr/>
            </a:pPr>
            <a:r>
              <a:rPr lang="en-US" smtClean="0"/>
              <a:t>October 23, 2013</a:t>
            </a:r>
            <a:endParaRPr lang="en-US" dirty="0"/>
          </a:p>
        </p:txBody>
      </p:sp>
      <p:sp>
        <p:nvSpPr>
          <p:cNvPr id="18" name="Footer Placeholder 17"/>
          <p:cNvSpPr>
            <a:spLocks noGrp="1"/>
          </p:cNvSpPr>
          <p:nvPr>
            <p:ph type="ftr" sz="quarter" idx="12"/>
          </p:nvPr>
        </p:nvSpPr>
        <p:spPr/>
        <p:txBody>
          <a:bodyPr/>
          <a:lstStyle/>
          <a:p>
            <a:pPr>
              <a:defRPr/>
            </a:pPr>
            <a:r>
              <a:rPr lang="en-US" smtClean="0"/>
              <a:t>http://csg.csail.mit.edu/6.S195</a:t>
            </a:r>
            <a:endParaRPr lang="en-US" dirty="0"/>
          </a:p>
        </p:txBody>
      </p:sp>
      <p:sp>
        <p:nvSpPr>
          <p:cNvPr id="19" name="Slide Number Placeholder 18"/>
          <p:cNvSpPr>
            <a:spLocks noGrp="1"/>
          </p:cNvSpPr>
          <p:nvPr>
            <p:ph type="sldNum" sz="quarter" idx="11"/>
          </p:nvPr>
        </p:nvSpPr>
        <p:spPr/>
        <p:txBody>
          <a:bodyPr/>
          <a:lstStyle/>
          <a:p>
            <a:pPr>
              <a:defRPr/>
            </a:pPr>
            <a:r>
              <a:rPr lang="en-US" smtClean="0"/>
              <a:t>L15-</a:t>
            </a:r>
            <a:fld id="{BE49CFAA-92BB-45AE-A2AC-2CF4188AC6C8}" type="slidenum">
              <a:rPr lang="en-US" smtClean="0"/>
              <a:pPr>
                <a:defRPr/>
              </a:pPr>
              <a:t>6</a:t>
            </a:fld>
            <a:endParaRPr lang="en-US" dirty="0"/>
          </a:p>
        </p:txBody>
      </p:sp>
    </p:spTree>
    <p:extLst>
      <p:ext uri="{BB962C8B-B14F-4D97-AF65-F5344CB8AC3E}">
        <p14:creationId xmlns:p14="http://schemas.microsoft.com/office/powerpoint/2010/main" val="57267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15587"/>
                                        </p:tgtEl>
                                        <p:attrNameLst>
                                          <p:attrName>style.visibility</p:attrName>
                                        </p:attrNameLst>
                                      </p:cBhvr>
                                      <p:to>
                                        <p:strVal val="visible"/>
                                      </p:to>
                                    </p:set>
                                    <p:anim calcmode="lin" valueType="num">
                                      <p:cBhvr additive="base">
                                        <p:cTn id="19" dur="500" fill="hold"/>
                                        <p:tgtEl>
                                          <p:spTgt spid="2115587"/>
                                        </p:tgtEl>
                                        <p:attrNameLst>
                                          <p:attrName>ppt_x</p:attrName>
                                        </p:attrNameLst>
                                      </p:cBhvr>
                                      <p:tavLst>
                                        <p:tav tm="0">
                                          <p:val>
                                            <p:strVal val="#ppt_x"/>
                                          </p:val>
                                        </p:tav>
                                        <p:tav tm="100000">
                                          <p:val>
                                            <p:strVal val="#ppt_x"/>
                                          </p:val>
                                        </p:tav>
                                      </p:tavLst>
                                    </p:anim>
                                    <p:anim calcmode="lin" valueType="num">
                                      <p:cBhvr additive="base">
                                        <p:cTn id="20" dur="500" fill="hold"/>
                                        <p:tgtEl>
                                          <p:spTgt spid="2115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5587" grpId="0" autoUpdateAnimBg="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z="4000" smtClean="0"/>
              <a:t>Where does BHT fit in the processor pipeline?</a:t>
            </a:r>
          </a:p>
        </p:txBody>
      </p:sp>
      <p:sp>
        <p:nvSpPr>
          <p:cNvPr id="3" name="Subtitle 2" descr="Rectangle: Click to edit Master text styles&#10;Second level&#10;Third level&#10;Fourth level&#10;Fifth level"/>
          <p:cNvSpPr>
            <a:spLocks noGrp="1"/>
          </p:cNvSpPr>
          <p:nvPr>
            <p:ph idx="1"/>
          </p:nvPr>
        </p:nvSpPr>
        <p:spPr>
          <a:xfrm>
            <a:off x="700583" y="1585129"/>
            <a:ext cx="7772400" cy="4114800"/>
          </a:xfrm>
        </p:spPr>
        <p:txBody>
          <a:bodyPr/>
          <a:lstStyle/>
          <a:p>
            <a:r>
              <a:rPr lang="en-US" sz="2400" dirty="0" smtClean="0"/>
              <a:t>BHT can only be used after instruction decode</a:t>
            </a:r>
          </a:p>
          <a:p>
            <a:pPr lvl="1"/>
            <a:endParaRPr lang="en-US" sz="2000" dirty="0" smtClean="0"/>
          </a:p>
          <a:p>
            <a:r>
              <a:rPr lang="en-US" sz="2400" dirty="0" smtClean="0"/>
              <a:t>We still need the next instruction address predictor (e.g., BTB) at the fetch stage</a:t>
            </a:r>
          </a:p>
          <a:p>
            <a:pPr lvl="1"/>
            <a:endParaRPr lang="en-US" sz="2000" dirty="0" smtClean="0"/>
          </a:p>
          <a:p>
            <a:r>
              <a:rPr lang="en-US" sz="2400" dirty="0" smtClean="0"/>
              <a:t>Need a mechanism to update the BHT</a:t>
            </a:r>
          </a:p>
          <a:p>
            <a:pPr lvl="1"/>
            <a:r>
              <a:rPr lang="en-US" sz="2000" dirty="0" smtClean="0">
                <a:solidFill>
                  <a:srgbClr val="FF0000"/>
                </a:solidFill>
              </a:rPr>
              <a:t>where does the update information come from?</a:t>
            </a:r>
          </a:p>
        </p:txBody>
      </p:sp>
      <p:sp>
        <p:nvSpPr>
          <p:cNvPr id="6" name="TextBox 5"/>
          <p:cNvSpPr txBox="1"/>
          <p:nvPr/>
        </p:nvSpPr>
        <p:spPr>
          <a:xfrm>
            <a:off x="6590995" y="4762196"/>
            <a:ext cx="1196353" cy="400110"/>
          </a:xfrm>
          <a:prstGeom prst="rect">
            <a:avLst/>
          </a:prstGeom>
          <a:noFill/>
        </p:spPr>
        <p:txBody>
          <a:bodyPr wrap="none" rtlCol="0">
            <a:spAutoFit/>
          </a:bodyPr>
          <a:lstStyle/>
          <a:p>
            <a:r>
              <a:rPr lang="en-US" dirty="0" smtClean="0">
                <a:solidFill>
                  <a:srgbClr val="FF0000"/>
                </a:solidFill>
                <a:latin typeface="Comic Sans MS" pitchFamily="66" charset="0"/>
              </a:rPr>
              <a:t>Execute</a:t>
            </a:r>
            <a:endParaRPr lang="en-US" dirty="0">
              <a:solidFill>
                <a:srgbClr val="FF0000"/>
              </a:solidFill>
              <a:latin typeface="Comic Sans MS" pitchFamily="66" charset="0"/>
            </a:endParaRPr>
          </a:p>
        </p:txBody>
      </p:sp>
      <p:sp>
        <p:nvSpPr>
          <p:cNvPr id="10" name="Date Placeholder 9"/>
          <p:cNvSpPr>
            <a:spLocks noGrp="1"/>
          </p:cNvSpPr>
          <p:nvPr>
            <p:ph type="dt" sz="half"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BE49CFAA-92BB-45AE-A2AC-2CF4188AC6C8}" type="slidenum">
              <a:rPr lang="en-US" smtClean="0"/>
              <a:pPr>
                <a:defRPr/>
              </a:pPr>
              <a:t>7</a:t>
            </a:fld>
            <a:endParaRPr lang="en-US" dirty="0"/>
          </a:p>
        </p:txBody>
      </p:sp>
    </p:spTree>
    <p:extLst>
      <p:ext uri="{BB962C8B-B14F-4D97-AF65-F5344CB8AC3E}">
        <p14:creationId xmlns:p14="http://schemas.microsoft.com/office/powerpoint/2010/main" val="189769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38300"/>
            <a:ext cx="7648575" cy="2019300"/>
          </a:xfrm>
        </p:spPr>
        <p:txBody>
          <a:bodyPr/>
          <a:lstStyle/>
          <a:p>
            <a:r>
              <a:rPr lang="en-US" sz="4000" dirty="0" smtClean="0"/>
              <a:t>A step-by-step explanation of how pipelines with multiple predictors work</a:t>
            </a:r>
            <a:endParaRPr lang="en-US" sz="4000" dirty="0"/>
          </a:p>
        </p:txBody>
      </p:sp>
      <p:sp>
        <p:nvSpPr>
          <p:cNvPr id="3" name="Subtitle 2"/>
          <p:cNvSpPr>
            <a:spLocks noGrp="1"/>
          </p:cNvSpPr>
          <p:nvPr>
            <p:ph type="subTitle" idx="1"/>
          </p:nvPr>
        </p:nvSpPr>
        <p:spPr/>
        <p:txBody>
          <a:bodyPr/>
          <a:lstStyle/>
          <a:p>
            <a:endParaRPr lang="en-US"/>
          </a:p>
        </p:txBody>
      </p:sp>
      <p:sp>
        <p:nvSpPr>
          <p:cNvPr id="10" name="Date Placeholder 9"/>
          <p:cNvSpPr>
            <a:spLocks noGrp="1"/>
          </p:cNvSpPr>
          <p:nvPr>
            <p:ph type="dt" sz="quarter" idx="10"/>
          </p:nvPr>
        </p:nvSpPr>
        <p:spPr/>
        <p:txBody>
          <a:bodyPr/>
          <a:lstStyle/>
          <a:p>
            <a:pPr>
              <a:defRPr/>
            </a:pPr>
            <a:r>
              <a:rPr lang="en-US" smtClean="0"/>
              <a:t>October 23, 2013</a:t>
            </a:r>
            <a:endParaRPr lang="en-US" dirty="0"/>
          </a:p>
        </p:txBody>
      </p:sp>
      <p:sp>
        <p:nvSpPr>
          <p:cNvPr id="11" name="Footer Placeholder 10"/>
          <p:cNvSpPr>
            <a:spLocks noGrp="1"/>
          </p:cNvSpPr>
          <p:nvPr>
            <p:ph type="ftr" sz="quarter" idx="12"/>
          </p:nvPr>
        </p:nvSpPr>
        <p:spPr/>
        <p:txBody>
          <a:bodyPr/>
          <a:lstStyle/>
          <a:p>
            <a:pPr>
              <a:defRPr/>
            </a:pPr>
            <a:r>
              <a:rPr lang="en-US" smtClean="0"/>
              <a:t>http://csg.csail.mit.edu/6.S195</a:t>
            </a:r>
            <a:endParaRPr lang="en-US" dirty="0"/>
          </a:p>
        </p:txBody>
      </p:sp>
      <p:sp>
        <p:nvSpPr>
          <p:cNvPr id="12" name="Slide Number Placeholder 11"/>
          <p:cNvSpPr>
            <a:spLocks noGrp="1"/>
          </p:cNvSpPr>
          <p:nvPr>
            <p:ph type="sldNum" sz="quarter" idx="11"/>
          </p:nvPr>
        </p:nvSpPr>
        <p:spPr/>
        <p:txBody>
          <a:bodyPr/>
          <a:lstStyle/>
          <a:p>
            <a:pPr>
              <a:defRPr/>
            </a:pPr>
            <a:r>
              <a:rPr lang="en-US" smtClean="0"/>
              <a:t>L15-</a:t>
            </a:r>
            <a:fld id="{D79286D4-C110-430A-829F-6E705EAAE94A}" type="slidenum">
              <a:rPr lang="en-US" smtClean="0"/>
              <a:pPr>
                <a:defRPr/>
              </a:pPr>
              <a:t>8</a:t>
            </a:fld>
            <a:endParaRPr lang="en-US" dirty="0"/>
          </a:p>
        </p:txBody>
      </p:sp>
    </p:spTree>
    <p:extLst>
      <p:ext uri="{BB962C8B-B14F-4D97-AF65-F5344CB8AC3E}">
        <p14:creationId xmlns:p14="http://schemas.microsoft.com/office/powerpoint/2010/main" val="336144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Freeform 133"/>
          <p:cNvSpPr/>
          <p:nvPr/>
        </p:nvSpPr>
        <p:spPr bwMode="auto">
          <a:xfrm>
            <a:off x="1714500" y="1676400"/>
            <a:ext cx="5895975" cy="590550"/>
          </a:xfrm>
          <a:custGeom>
            <a:avLst/>
            <a:gdLst>
              <a:gd name="connsiteX0" fmla="*/ 3362325 w 3362325"/>
              <a:gd name="connsiteY0" fmla="*/ 419100 h 419100"/>
              <a:gd name="connsiteX1" fmla="*/ 3362325 w 3362325"/>
              <a:gd name="connsiteY1" fmla="*/ 0 h 419100"/>
              <a:gd name="connsiteX2" fmla="*/ 0 w 3362325"/>
              <a:gd name="connsiteY2" fmla="*/ 0 h 419100"/>
            </a:gdLst>
            <a:ahLst/>
            <a:cxnLst>
              <a:cxn ang="0">
                <a:pos x="connsiteX0" y="connsiteY0"/>
              </a:cxn>
              <a:cxn ang="0">
                <a:pos x="connsiteX1" y="connsiteY1"/>
              </a:cxn>
              <a:cxn ang="0">
                <a:pos x="connsiteX2" y="connsiteY2"/>
              </a:cxn>
            </a:cxnLst>
            <a:rect l="l" t="t" r="r" b="b"/>
            <a:pathLst>
              <a:path w="3362325" h="419100">
                <a:moveTo>
                  <a:pt x="3362325" y="419100"/>
                </a:moveTo>
                <a:lnTo>
                  <a:pt x="3362325"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1" name="Rectangle 17"/>
          <p:cNvSpPr>
            <a:spLocks noChangeArrowheads="1"/>
          </p:cNvSpPr>
          <p:nvPr/>
        </p:nvSpPr>
        <p:spPr bwMode="auto">
          <a:xfrm rot="16200000">
            <a:off x="4844514" y="1633001"/>
            <a:ext cx="934523" cy="33337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100" dirty="0" err="1" smtClean="0"/>
              <a:t>recirect</a:t>
            </a:r>
            <a:endParaRPr lang="en-US" sz="1100" dirty="0"/>
          </a:p>
        </p:txBody>
      </p:sp>
      <p:sp>
        <p:nvSpPr>
          <p:cNvPr id="8193" name="Rectangle 4"/>
          <p:cNvSpPr>
            <a:spLocks noGrp="1" noChangeArrowheads="1"/>
          </p:cNvSpPr>
          <p:nvPr>
            <p:ph type="title" idx="4294967295"/>
          </p:nvPr>
        </p:nvSpPr>
        <p:spPr>
          <a:xfrm>
            <a:off x="609600" y="304800"/>
            <a:ext cx="8210550" cy="1143000"/>
          </a:xfrm>
        </p:spPr>
        <p:txBody>
          <a:bodyPr/>
          <a:lstStyle/>
          <a:p>
            <a:pPr eaLnBrk="1" hangingPunct="1"/>
            <a:r>
              <a:rPr lang="en-US" sz="4000" dirty="0" smtClean="0"/>
              <a:t>N-Stage pipeline – BTB only</a:t>
            </a:r>
          </a:p>
        </p:txBody>
      </p:sp>
      <p:sp>
        <p:nvSpPr>
          <p:cNvPr id="8198" name="Rectangle 17"/>
          <p:cNvSpPr>
            <a:spLocks noChangeArrowheads="1"/>
          </p:cNvSpPr>
          <p:nvPr/>
        </p:nvSpPr>
        <p:spPr bwMode="auto">
          <a:xfrm>
            <a:off x="7105650" y="3171824"/>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t>Execute</a:t>
            </a:r>
          </a:p>
        </p:txBody>
      </p:sp>
      <p:sp>
        <p:nvSpPr>
          <p:cNvPr id="8225" name="Line 8"/>
          <p:cNvSpPr>
            <a:spLocks noChangeShapeType="1"/>
          </p:cNvSpPr>
          <p:nvPr/>
        </p:nvSpPr>
        <p:spPr bwMode="auto">
          <a:xfrm>
            <a:off x="6488113" y="3556000"/>
            <a:ext cx="628650" cy="0"/>
          </a:xfrm>
          <a:prstGeom prst="line">
            <a:avLst/>
          </a:prstGeom>
          <a:noFill/>
          <a:ln w="12700">
            <a:solidFill>
              <a:schemeClr val="tx1"/>
            </a:solidFill>
            <a:round/>
            <a:headEnd/>
            <a:tailEnd type="triangle" w="lg" len="lg"/>
          </a:ln>
        </p:spPr>
        <p:txBody>
          <a:bodyPr/>
          <a:lstStyle/>
          <a:p>
            <a:endParaRPr lang="en-US"/>
          </a:p>
        </p:txBody>
      </p:sp>
      <p:sp>
        <p:nvSpPr>
          <p:cNvPr id="8293" name="Rectangle 17"/>
          <p:cNvSpPr>
            <a:spLocks noChangeArrowheads="1"/>
          </p:cNvSpPr>
          <p:nvPr/>
        </p:nvSpPr>
        <p:spPr bwMode="auto">
          <a:xfrm>
            <a:off x="6086475" y="3106738"/>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d2e</a:t>
            </a:r>
            <a:endParaRPr lang="en-US" sz="1600" dirty="0"/>
          </a:p>
        </p:txBody>
      </p:sp>
      <p:sp>
        <p:nvSpPr>
          <p:cNvPr id="127" name="Line 8"/>
          <p:cNvSpPr>
            <a:spLocks noChangeShapeType="1"/>
          </p:cNvSpPr>
          <p:nvPr/>
        </p:nvSpPr>
        <p:spPr bwMode="auto">
          <a:xfrm rot="16200000">
            <a:off x="7431881" y="3001169"/>
            <a:ext cx="320675" cy="1588"/>
          </a:xfrm>
          <a:prstGeom prst="line">
            <a:avLst/>
          </a:prstGeom>
          <a:noFill/>
          <a:ln w="12700">
            <a:solidFill>
              <a:schemeClr val="tx1"/>
            </a:solidFill>
            <a:round/>
            <a:headEnd/>
            <a:tailEnd type="triangle" w="lg" len="lg"/>
          </a:ln>
        </p:spPr>
        <p:txBody>
          <a:bodyPr/>
          <a:lstStyle/>
          <a:p>
            <a:endParaRPr lang="en-US"/>
          </a:p>
        </p:txBody>
      </p:sp>
      <p:sp>
        <p:nvSpPr>
          <p:cNvPr id="132" name="Line 8"/>
          <p:cNvSpPr>
            <a:spLocks noChangeShapeType="1"/>
          </p:cNvSpPr>
          <p:nvPr/>
        </p:nvSpPr>
        <p:spPr bwMode="auto">
          <a:xfrm rot="16200000">
            <a:off x="8172291" y="3394235"/>
            <a:ext cx="0" cy="358455"/>
          </a:xfrm>
          <a:prstGeom prst="line">
            <a:avLst/>
          </a:prstGeom>
          <a:noFill/>
          <a:ln w="12700">
            <a:solidFill>
              <a:schemeClr val="tx1"/>
            </a:solidFill>
            <a:round/>
            <a:headEnd/>
            <a:tailEnd type="triangle" w="lg" len="lg"/>
          </a:ln>
        </p:spPr>
        <p:txBody>
          <a:bodyPr/>
          <a:lstStyle/>
          <a:p>
            <a:endParaRPr lang="en-US"/>
          </a:p>
        </p:txBody>
      </p:sp>
      <p:grpSp>
        <p:nvGrpSpPr>
          <p:cNvPr id="5" name="Group 107"/>
          <p:cNvGrpSpPr/>
          <p:nvPr/>
        </p:nvGrpSpPr>
        <p:grpSpPr>
          <a:xfrm>
            <a:off x="3571875" y="3106738"/>
            <a:ext cx="2525713" cy="933450"/>
            <a:chOff x="5638800" y="3402013"/>
            <a:chExt cx="2525713" cy="933450"/>
          </a:xfrm>
        </p:grpSpPr>
        <p:sp>
          <p:nvSpPr>
            <p:cNvPr id="109"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Decode</a:t>
              </a:r>
              <a:endParaRPr lang="en-US" sz="1600" dirty="0"/>
            </a:p>
          </p:txBody>
        </p:sp>
        <p:sp>
          <p:nvSpPr>
            <p:cNvPr id="110"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13"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f2d</a:t>
              </a:r>
              <a:endParaRPr lang="en-US" sz="1600" dirty="0"/>
            </a:p>
          </p:txBody>
        </p:sp>
        <p:sp>
          <p:nvSpPr>
            <p:cNvPr id="115"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7" name="Group 115"/>
          <p:cNvGrpSpPr/>
          <p:nvPr/>
        </p:nvGrpSpPr>
        <p:grpSpPr>
          <a:xfrm>
            <a:off x="1076325" y="3106738"/>
            <a:ext cx="2525713" cy="933450"/>
            <a:chOff x="5638800" y="3402013"/>
            <a:chExt cx="2525713" cy="933450"/>
          </a:xfrm>
        </p:grpSpPr>
        <p:sp>
          <p:nvSpPr>
            <p:cNvPr id="117" name="Rectangle 17"/>
            <p:cNvSpPr>
              <a:spLocks noChangeArrowheads="1"/>
            </p:cNvSpPr>
            <p:nvPr/>
          </p:nvSpPr>
          <p:spPr bwMode="auto">
            <a:xfrm>
              <a:off x="6657975" y="3467099"/>
              <a:ext cx="887413" cy="796925"/>
            </a:xfrm>
            <a:prstGeom prst="rect">
              <a:avLst/>
            </a:prstGeom>
            <a:no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Fetch</a:t>
              </a:r>
              <a:endParaRPr lang="en-US" sz="1600" dirty="0"/>
            </a:p>
          </p:txBody>
        </p:sp>
        <p:sp>
          <p:nvSpPr>
            <p:cNvPr id="118" name="Line 8"/>
            <p:cNvSpPr>
              <a:spLocks noChangeShapeType="1"/>
            </p:cNvSpPr>
            <p:nvPr/>
          </p:nvSpPr>
          <p:spPr bwMode="auto">
            <a:xfrm>
              <a:off x="6040438" y="3851275"/>
              <a:ext cx="628650" cy="0"/>
            </a:xfrm>
            <a:prstGeom prst="line">
              <a:avLst/>
            </a:prstGeom>
            <a:noFill/>
            <a:ln w="12700">
              <a:solidFill>
                <a:schemeClr val="tx1"/>
              </a:solidFill>
              <a:round/>
              <a:headEnd/>
              <a:tailEnd type="triangle" w="lg" len="lg"/>
            </a:ln>
          </p:spPr>
          <p:txBody>
            <a:bodyPr/>
            <a:lstStyle/>
            <a:p>
              <a:endParaRPr lang="en-US"/>
            </a:p>
          </p:txBody>
        </p:sp>
        <p:sp>
          <p:nvSpPr>
            <p:cNvPr id="121" name="Rectangle 17"/>
            <p:cNvSpPr>
              <a:spLocks noChangeArrowheads="1"/>
            </p:cNvSpPr>
            <p:nvPr/>
          </p:nvSpPr>
          <p:spPr bwMode="auto">
            <a:xfrm>
              <a:off x="5638800" y="3402013"/>
              <a:ext cx="371475" cy="933450"/>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t>PC</a:t>
              </a:r>
              <a:endParaRPr lang="en-US" sz="1600" dirty="0"/>
            </a:p>
          </p:txBody>
        </p:sp>
        <p:sp>
          <p:nvSpPr>
            <p:cNvPr id="120" name="Line 8"/>
            <p:cNvSpPr>
              <a:spLocks noChangeShapeType="1"/>
            </p:cNvSpPr>
            <p:nvPr/>
          </p:nvSpPr>
          <p:spPr bwMode="auto">
            <a:xfrm>
              <a:off x="7535863" y="3860800"/>
              <a:ext cx="628650" cy="0"/>
            </a:xfrm>
            <a:prstGeom prst="line">
              <a:avLst/>
            </a:prstGeom>
            <a:noFill/>
            <a:ln w="12700">
              <a:solidFill>
                <a:schemeClr val="tx1"/>
              </a:solidFill>
              <a:round/>
              <a:headEnd/>
              <a:tailEnd type="triangle" w="lg" len="lg"/>
            </a:ln>
          </p:spPr>
          <p:txBody>
            <a:bodyPr/>
            <a:lstStyle/>
            <a:p>
              <a:endParaRPr lang="en-US"/>
            </a:p>
          </p:txBody>
        </p:sp>
      </p:grpSp>
      <p:grpSp>
        <p:nvGrpSpPr>
          <p:cNvPr id="9" name="Group 127"/>
          <p:cNvGrpSpPr/>
          <p:nvPr/>
        </p:nvGrpSpPr>
        <p:grpSpPr>
          <a:xfrm>
            <a:off x="7038975" y="2190750"/>
            <a:ext cx="1266825" cy="742950"/>
            <a:chOff x="6610350" y="2514600"/>
            <a:chExt cx="1266825" cy="742950"/>
          </a:xfrm>
        </p:grpSpPr>
        <p:sp>
          <p:nvSpPr>
            <p:cNvPr id="123" name="Explosion 2 122"/>
            <p:cNvSpPr/>
            <p:nvPr/>
          </p:nvSpPr>
          <p:spPr bwMode="auto">
            <a:xfrm>
              <a:off x="6610350" y="2514600"/>
              <a:ext cx="1266825" cy="742950"/>
            </a:xfrm>
            <a:prstGeom prst="irregularSeal2">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6" name="TextBox 125"/>
            <p:cNvSpPr txBox="1"/>
            <p:nvPr/>
          </p:nvSpPr>
          <p:spPr>
            <a:xfrm>
              <a:off x="6858000" y="2638425"/>
              <a:ext cx="691215" cy="523220"/>
            </a:xfrm>
            <a:prstGeom prst="rect">
              <a:avLst/>
            </a:prstGeom>
            <a:noFill/>
          </p:spPr>
          <p:txBody>
            <a:bodyPr wrap="none" rtlCol="0">
              <a:spAutoFit/>
            </a:bodyPr>
            <a:lstStyle/>
            <a:p>
              <a:pPr algn="ctr"/>
              <a:r>
                <a:rPr lang="en-US" sz="1400" dirty="0" smtClean="0"/>
                <a:t>miss </a:t>
              </a:r>
            </a:p>
            <a:p>
              <a:pPr algn="ctr"/>
              <a:r>
                <a:rPr lang="en-US" sz="1400" dirty="0" err="1" smtClean="0"/>
                <a:t>pred</a:t>
              </a:r>
              <a:r>
                <a:rPr lang="en-US" sz="1400" dirty="0" smtClean="0"/>
                <a:t>?</a:t>
              </a:r>
              <a:endParaRPr lang="en-US" sz="1400" dirty="0"/>
            </a:p>
          </p:txBody>
        </p:sp>
      </p:grpSp>
      <p:sp>
        <p:nvSpPr>
          <p:cNvPr id="41" name="TextBox 40"/>
          <p:cNvSpPr txBox="1"/>
          <p:nvPr/>
        </p:nvSpPr>
        <p:spPr>
          <a:xfrm>
            <a:off x="1002183" y="1543050"/>
            <a:ext cx="69978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a:t>f</a:t>
            </a:r>
            <a:r>
              <a:rPr lang="en-US" sz="1400" dirty="0" err="1" smtClean="0"/>
              <a:t>Epoch</a:t>
            </a:r>
            <a:endParaRPr lang="en-US" sz="1400" dirty="0" smtClean="0"/>
          </a:p>
        </p:txBody>
      </p:sp>
      <p:sp>
        <p:nvSpPr>
          <p:cNvPr id="43" name="Content Placeholder 2"/>
          <p:cNvSpPr>
            <a:spLocks noGrp="1"/>
          </p:cNvSpPr>
          <p:nvPr>
            <p:ph idx="1"/>
          </p:nvPr>
        </p:nvSpPr>
        <p:spPr>
          <a:xfrm>
            <a:off x="602589" y="4178062"/>
            <a:ext cx="8190281" cy="2442194"/>
          </a:xfrm>
        </p:spPr>
        <p:txBody>
          <a:bodyPr/>
          <a:lstStyle/>
          <a:p>
            <a:pPr>
              <a:spcBef>
                <a:spcPts val="0"/>
              </a:spcBef>
            </a:pPr>
            <a:r>
              <a:rPr lang="en-US" sz="2000" dirty="0"/>
              <a:t>At </a:t>
            </a:r>
            <a:r>
              <a:rPr lang="en-US" sz="2000" dirty="0" smtClean="0"/>
              <a:t>Execute</a:t>
            </a:r>
            <a:r>
              <a:rPr lang="en-US" sz="2000" dirty="0"/>
              <a:t>: </a:t>
            </a:r>
          </a:p>
          <a:p>
            <a:pPr lvl="1">
              <a:spcBef>
                <a:spcPts val="0"/>
              </a:spcBef>
            </a:pPr>
            <a:r>
              <a:rPr lang="en-US" sz="1600" dirty="0"/>
              <a:t>if </a:t>
            </a:r>
            <a:r>
              <a:rPr lang="en-US" sz="1600" dirty="0" smtClean="0"/>
              <a:t>(epoch!=</a:t>
            </a:r>
            <a:r>
              <a:rPr lang="en-US" sz="1600" dirty="0" err="1" smtClean="0"/>
              <a:t>eEpoch</a:t>
            </a:r>
            <a:r>
              <a:rPr lang="en-US" sz="1600" dirty="0" smtClean="0"/>
              <a:t>) </a:t>
            </a:r>
            <a:r>
              <a:rPr lang="en-US" sz="1600" dirty="0"/>
              <a:t>then </a:t>
            </a:r>
            <a:r>
              <a:rPr lang="en-US" sz="1600" dirty="0" smtClean="0"/>
              <a:t>mark instruction as poisoned, send it to the latter stages so that scoreboard entry can be removed</a:t>
            </a:r>
          </a:p>
          <a:p>
            <a:pPr lvl="1">
              <a:spcBef>
                <a:spcPts val="0"/>
              </a:spcBef>
            </a:pPr>
            <a:r>
              <a:rPr lang="en-US" sz="1600" dirty="0" smtClean="0"/>
              <a:t>if no poisoning </a:t>
            </a:r>
            <a:r>
              <a:rPr lang="en-US" sz="1600" dirty="0"/>
              <a:t>&amp; </a:t>
            </a:r>
            <a:r>
              <a:rPr lang="en-US" sz="1600" dirty="0" err="1"/>
              <a:t>mispred</a:t>
            </a:r>
            <a:r>
              <a:rPr lang="en-US" sz="1600" dirty="0"/>
              <a:t> then change </a:t>
            </a:r>
            <a:r>
              <a:rPr lang="en-US" sz="1600" dirty="0" err="1" smtClean="0"/>
              <a:t>eEpoch</a:t>
            </a:r>
            <a:r>
              <a:rPr lang="en-US" sz="1600" dirty="0" smtClean="0"/>
              <a:t>; </a:t>
            </a:r>
            <a:r>
              <a:rPr lang="en-US" sz="1600" dirty="0"/>
              <a:t>send </a:t>
            </a:r>
            <a:r>
              <a:rPr lang="en-US" sz="1600" dirty="0" smtClean="0"/>
              <a:t>&lt;pc, </a:t>
            </a:r>
            <a:r>
              <a:rPr lang="en-US" sz="1600" dirty="0" err="1" smtClean="0"/>
              <a:t>newPc</a:t>
            </a:r>
            <a:r>
              <a:rPr lang="en-US" sz="1600" dirty="0"/>
              <a:t>, </a:t>
            </a:r>
            <a:r>
              <a:rPr lang="en-US" sz="1600" dirty="0" smtClean="0"/>
              <a:t>...&gt; </a:t>
            </a:r>
            <a:r>
              <a:rPr lang="en-US" sz="1600" dirty="0"/>
              <a:t>to </a:t>
            </a:r>
            <a:r>
              <a:rPr lang="en-US" sz="1600" dirty="0" smtClean="0"/>
              <a:t>Fetch</a:t>
            </a:r>
            <a:endParaRPr lang="en-US" sz="1600" dirty="0"/>
          </a:p>
          <a:p>
            <a:pPr>
              <a:spcBef>
                <a:spcPts val="0"/>
              </a:spcBef>
            </a:pPr>
            <a:r>
              <a:rPr lang="en-US" sz="2000" dirty="0"/>
              <a:t>At </a:t>
            </a:r>
            <a:r>
              <a:rPr lang="en-US" sz="2000" dirty="0" smtClean="0"/>
              <a:t>Fetch</a:t>
            </a:r>
            <a:r>
              <a:rPr lang="en-US" sz="2000" dirty="0"/>
              <a:t>: </a:t>
            </a:r>
          </a:p>
          <a:p>
            <a:pPr lvl="1">
              <a:spcBef>
                <a:spcPts val="0"/>
              </a:spcBef>
            </a:pPr>
            <a:r>
              <a:rPr lang="en-US" sz="1600" dirty="0" err="1" smtClean="0"/>
              <a:t>msg</a:t>
            </a:r>
            <a:r>
              <a:rPr lang="en-US" sz="1600" dirty="0" smtClean="0"/>
              <a:t> from execute: train BTB with &lt;pc, </a:t>
            </a:r>
            <a:r>
              <a:rPr lang="en-US" sz="1600" dirty="0" err="1" smtClean="0"/>
              <a:t>newPc</a:t>
            </a:r>
            <a:r>
              <a:rPr lang="en-US" sz="1600" dirty="0" smtClean="0"/>
              <a:t>, taken, </a:t>
            </a:r>
            <a:r>
              <a:rPr lang="en-US" sz="1600" dirty="0" err="1" smtClean="0"/>
              <a:t>mispredict</a:t>
            </a:r>
            <a:r>
              <a:rPr lang="en-US" sz="1600" dirty="0" smtClean="0"/>
              <a:t>&gt;</a:t>
            </a:r>
          </a:p>
          <a:p>
            <a:pPr lvl="1">
              <a:spcBef>
                <a:spcPts val="0"/>
              </a:spcBef>
            </a:pPr>
            <a:r>
              <a:rPr lang="en-US" sz="1600" dirty="0" smtClean="0"/>
              <a:t>if </a:t>
            </a:r>
            <a:r>
              <a:rPr lang="en-US" sz="1600" dirty="0" err="1" smtClean="0"/>
              <a:t>msg</a:t>
            </a:r>
            <a:r>
              <a:rPr lang="en-US" sz="1600" dirty="0" smtClean="0"/>
              <a:t> </a:t>
            </a:r>
            <a:r>
              <a:rPr lang="en-US" sz="1600" dirty="0"/>
              <a:t>from </a:t>
            </a:r>
            <a:r>
              <a:rPr lang="en-US" sz="1600" dirty="0" smtClean="0"/>
              <a:t>execute indicates </a:t>
            </a:r>
            <a:r>
              <a:rPr lang="en-US" sz="1600" dirty="0" err="1" smtClean="0"/>
              <a:t>misprediction</a:t>
            </a:r>
            <a:r>
              <a:rPr lang="en-US" sz="1600" dirty="0"/>
              <a:t> </a:t>
            </a:r>
            <a:r>
              <a:rPr lang="en-US" sz="1600" dirty="0" smtClean="0"/>
              <a:t>then </a:t>
            </a:r>
            <a:r>
              <a:rPr lang="en-US" sz="1600" dirty="0"/>
              <a:t>set pc</a:t>
            </a:r>
            <a:r>
              <a:rPr lang="en-US" sz="1600" dirty="0" smtClean="0"/>
              <a:t>, change </a:t>
            </a:r>
            <a:r>
              <a:rPr lang="en-US" sz="1600" dirty="0" err="1" smtClean="0"/>
              <a:t>fEpoch</a:t>
            </a:r>
            <a:endParaRPr lang="en-US" sz="1600" dirty="0" smtClean="0"/>
          </a:p>
        </p:txBody>
      </p:sp>
      <p:sp>
        <p:nvSpPr>
          <p:cNvPr id="44" name="TextBox 43"/>
          <p:cNvSpPr txBox="1"/>
          <p:nvPr/>
        </p:nvSpPr>
        <p:spPr>
          <a:xfrm>
            <a:off x="0" y="1773426"/>
            <a:ext cx="1600199" cy="738664"/>
          </a:xfrm>
          <a:prstGeom prst="rect">
            <a:avLst/>
          </a:prstGeom>
          <a:noFill/>
        </p:spPr>
        <p:txBody>
          <a:bodyPr wrap="square" rtlCol="0">
            <a:spAutoFit/>
          </a:bodyPr>
          <a:lstStyle/>
          <a:p>
            <a:r>
              <a:rPr lang="en-US" sz="1400" dirty="0" smtClean="0"/>
              <a:t>attached to every fetched instruction</a:t>
            </a:r>
            <a:endParaRPr lang="en-US" sz="1400" dirty="0"/>
          </a:p>
        </p:txBody>
      </p:sp>
      <p:sp>
        <p:nvSpPr>
          <p:cNvPr id="45" name="TextBox 44"/>
          <p:cNvSpPr txBox="1"/>
          <p:nvPr/>
        </p:nvSpPr>
        <p:spPr>
          <a:xfrm>
            <a:off x="2724150" y="2771775"/>
            <a:ext cx="1726755" cy="307777"/>
          </a:xfrm>
          <a:prstGeom prst="rect">
            <a:avLst/>
          </a:prstGeom>
          <a:noFill/>
        </p:spPr>
        <p:txBody>
          <a:bodyPr wrap="none" rtlCol="0">
            <a:spAutoFit/>
          </a:bodyPr>
          <a:lstStyle/>
          <a:p>
            <a:r>
              <a:rPr lang="en-US" sz="1400" dirty="0" smtClean="0"/>
              <a:t>{pc, </a:t>
            </a:r>
            <a:r>
              <a:rPr lang="en-US" sz="1400" dirty="0" err="1" smtClean="0"/>
              <a:t>ppc</a:t>
            </a:r>
            <a:r>
              <a:rPr lang="en-US" sz="1400" dirty="0" smtClean="0"/>
              <a:t>, epoch}</a:t>
            </a:r>
            <a:endParaRPr lang="en-US" sz="1400" dirty="0"/>
          </a:p>
        </p:txBody>
      </p:sp>
      <p:sp>
        <p:nvSpPr>
          <p:cNvPr id="47" name="TextBox 46"/>
          <p:cNvSpPr txBox="1"/>
          <p:nvPr/>
        </p:nvSpPr>
        <p:spPr>
          <a:xfrm>
            <a:off x="7271304" y="1552575"/>
            <a:ext cx="706536" cy="276225"/>
          </a:xfrm>
          <a:prstGeom prst="rect">
            <a:avLst/>
          </a:prstGeom>
          <a:solidFill>
            <a:srgbClr val="FFC000"/>
          </a:solidFill>
          <a:ln w="12700">
            <a:solidFill>
              <a:schemeClr val="tx1"/>
            </a:solidFill>
            <a:miter lim="800000"/>
            <a:headEnd/>
            <a:tailEnd/>
          </a:ln>
        </p:spPr>
        <p:txBody>
          <a:bodyPr wrap="none" anchor="ctr"/>
          <a:lstStyle/>
          <a:p>
            <a:pPr algn="ctr">
              <a:lnSpc>
                <a:spcPct val="90000"/>
              </a:lnSpc>
              <a:spcBef>
                <a:spcPct val="25000"/>
              </a:spcBef>
              <a:buClr>
                <a:schemeClr val="bg1"/>
              </a:buClr>
              <a:buSzPct val="100000"/>
            </a:pPr>
            <a:r>
              <a:rPr lang="en-US" sz="1400" dirty="0" err="1" smtClean="0"/>
              <a:t>eEpoch</a:t>
            </a:r>
            <a:endParaRPr lang="en-US" sz="1400" dirty="0" smtClean="0"/>
          </a:p>
        </p:txBody>
      </p:sp>
      <p:sp>
        <p:nvSpPr>
          <p:cNvPr id="48" name="TextBox 47"/>
          <p:cNvSpPr txBox="1"/>
          <p:nvPr/>
        </p:nvSpPr>
        <p:spPr>
          <a:xfrm>
            <a:off x="5467985" y="1710065"/>
            <a:ext cx="1900377" cy="523220"/>
          </a:xfrm>
          <a:prstGeom prst="rect">
            <a:avLst/>
          </a:prstGeom>
          <a:noFill/>
        </p:spPr>
        <p:txBody>
          <a:bodyPr wrap="square" rtlCol="0">
            <a:spAutoFit/>
          </a:bodyPr>
          <a:lstStyle/>
          <a:p>
            <a:r>
              <a:rPr lang="en-US" sz="1400" dirty="0"/>
              <a:t>{</a:t>
            </a:r>
            <a:r>
              <a:rPr lang="en-US" sz="1400" dirty="0" smtClean="0"/>
              <a:t>pc, </a:t>
            </a:r>
            <a:r>
              <a:rPr lang="en-US" sz="1400" dirty="0" err="1" smtClean="0"/>
              <a:t>newPc</a:t>
            </a:r>
            <a:r>
              <a:rPr lang="en-US" sz="1400" dirty="0" smtClean="0"/>
              <a:t>, taken </a:t>
            </a:r>
            <a:r>
              <a:rPr lang="en-US" sz="1400" dirty="0" err="1" smtClean="0"/>
              <a:t>mispredict</a:t>
            </a:r>
            <a:r>
              <a:rPr lang="en-US" sz="1400" dirty="0" smtClean="0"/>
              <a:t>, ...}</a:t>
            </a:r>
            <a:endParaRPr lang="en-US" sz="1400" dirty="0"/>
          </a:p>
        </p:txBody>
      </p:sp>
      <p:sp>
        <p:nvSpPr>
          <p:cNvPr id="52" name="Rectangle 17"/>
          <p:cNvSpPr>
            <a:spLocks noChangeArrowheads="1"/>
          </p:cNvSpPr>
          <p:nvPr/>
        </p:nvSpPr>
        <p:spPr bwMode="auto">
          <a:xfrm>
            <a:off x="1432391" y="2169700"/>
            <a:ext cx="633912" cy="654577"/>
          </a:xfrm>
          <a:prstGeom prst="rect">
            <a:avLst/>
          </a:prstGeom>
          <a:solidFill>
            <a:schemeClr val="accent5">
              <a:lumMod val="75000"/>
            </a:schemeClr>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96" charset="2"/>
              <a:buNone/>
              <a:defRPr/>
            </a:pPr>
            <a:r>
              <a:rPr lang="en-US" sz="1000" dirty="0" smtClean="0">
                <a:solidFill>
                  <a:srgbClr val="FF0000"/>
                </a:solidFill>
                <a:latin typeface="Verdana" pitchFamily="-96" charset="0"/>
              </a:rPr>
              <a:t>BTB</a:t>
            </a:r>
            <a:endParaRPr lang="en-US" sz="1000" dirty="0">
              <a:solidFill>
                <a:srgbClr val="FF0000"/>
              </a:solidFill>
              <a:latin typeface="Verdana" pitchFamily="-96" charset="0"/>
            </a:endParaRPr>
          </a:p>
        </p:txBody>
      </p:sp>
      <p:sp>
        <p:nvSpPr>
          <p:cNvPr id="12" name="Freeform 11"/>
          <p:cNvSpPr/>
          <p:nvPr/>
        </p:nvSpPr>
        <p:spPr>
          <a:xfrm>
            <a:off x="2084833" y="1682496"/>
            <a:ext cx="454374" cy="717319"/>
          </a:xfrm>
          <a:custGeom>
            <a:avLst/>
            <a:gdLst>
              <a:gd name="connsiteX0" fmla="*/ 665683 w 665683"/>
              <a:gd name="connsiteY0" fmla="*/ 0 h 731520"/>
              <a:gd name="connsiteX1" fmla="*/ 665683 w 665683"/>
              <a:gd name="connsiteY1" fmla="*/ 731520 h 731520"/>
              <a:gd name="connsiteX2" fmla="*/ 0 w 665683"/>
              <a:gd name="connsiteY2" fmla="*/ 724205 h 731520"/>
            </a:gdLst>
            <a:ahLst/>
            <a:cxnLst>
              <a:cxn ang="0">
                <a:pos x="connsiteX0" y="connsiteY0"/>
              </a:cxn>
              <a:cxn ang="0">
                <a:pos x="connsiteX1" y="connsiteY1"/>
              </a:cxn>
              <a:cxn ang="0">
                <a:pos x="connsiteX2" y="connsiteY2"/>
              </a:cxn>
            </a:cxnLst>
            <a:rect l="l" t="t" r="r" b="b"/>
            <a:pathLst>
              <a:path w="665683" h="731520">
                <a:moveTo>
                  <a:pt x="665683" y="0"/>
                </a:moveTo>
                <a:lnTo>
                  <a:pt x="665683" y="731520"/>
                </a:lnTo>
                <a:lnTo>
                  <a:pt x="0" y="724205"/>
                </a:lnTo>
              </a:path>
            </a:pathLst>
          </a:custGeom>
          <a:ln w="12700">
            <a:solidFill>
              <a:srgbClr val="FF0000"/>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 name="Freeform 13"/>
          <p:cNvSpPr/>
          <p:nvPr/>
        </p:nvSpPr>
        <p:spPr>
          <a:xfrm>
            <a:off x="1733702" y="2838298"/>
            <a:ext cx="7316" cy="709574"/>
          </a:xfrm>
          <a:custGeom>
            <a:avLst/>
            <a:gdLst>
              <a:gd name="connsiteX0" fmla="*/ 0 w 7316"/>
              <a:gd name="connsiteY0" fmla="*/ 709574 h 709574"/>
              <a:gd name="connsiteX1" fmla="*/ 7316 w 7316"/>
              <a:gd name="connsiteY1" fmla="*/ 0 h 709574"/>
            </a:gdLst>
            <a:ahLst/>
            <a:cxnLst>
              <a:cxn ang="0">
                <a:pos x="connsiteX0" y="connsiteY0"/>
              </a:cxn>
              <a:cxn ang="0">
                <a:pos x="connsiteX1" y="connsiteY1"/>
              </a:cxn>
            </a:cxnLst>
            <a:rect l="l" t="t" r="r" b="b"/>
            <a:pathLst>
              <a:path w="7316" h="709574">
                <a:moveTo>
                  <a:pt x="0" y="709574"/>
                </a:moveTo>
                <a:cubicBezTo>
                  <a:pt x="2439" y="473049"/>
                  <a:pt x="4877" y="236525"/>
                  <a:pt x="7316" y="0"/>
                </a:cubicBezTo>
              </a:path>
            </a:pathLst>
          </a:custGeom>
          <a:ln w="12700">
            <a:solidFill>
              <a:srgbClr val="FF3333"/>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Freeform 14"/>
          <p:cNvSpPr/>
          <p:nvPr/>
        </p:nvSpPr>
        <p:spPr>
          <a:xfrm>
            <a:off x="709574" y="2670048"/>
            <a:ext cx="709575" cy="855879"/>
          </a:xfrm>
          <a:custGeom>
            <a:avLst/>
            <a:gdLst>
              <a:gd name="connsiteX0" fmla="*/ 709575 w 709575"/>
              <a:gd name="connsiteY0" fmla="*/ 0 h 855878"/>
              <a:gd name="connsiteX1" fmla="*/ 0 w 709575"/>
              <a:gd name="connsiteY1" fmla="*/ 0 h 855878"/>
              <a:gd name="connsiteX2" fmla="*/ 14631 w 709575"/>
              <a:gd name="connsiteY2" fmla="*/ 833933 h 855878"/>
              <a:gd name="connsiteX3" fmla="*/ 380391 w 709575"/>
              <a:gd name="connsiteY3" fmla="*/ 855878 h 855878"/>
              <a:gd name="connsiteX0" fmla="*/ 709575 w 709575"/>
              <a:gd name="connsiteY0" fmla="*/ 0 h 855879"/>
              <a:gd name="connsiteX1" fmla="*/ 0 w 709575"/>
              <a:gd name="connsiteY1" fmla="*/ 0 h 855879"/>
              <a:gd name="connsiteX2" fmla="*/ 14631 w 709575"/>
              <a:gd name="connsiteY2" fmla="*/ 855879 h 855879"/>
              <a:gd name="connsiteX3" fmla="*/ 380391 w 709575"/>
              <a:gd name="connsiteY3" fmla="*/ 855878 h 855879"/>
            </a:gdLst>
            <a:ahLst/>
            <a:cxnLst>
              <a:cxn ang="0">
                <a:pos x="connsiteX0" y="connsiteY0"/>
              </a:cxn>
              <a:cxn ang="0">
                <a:pos x="connsiteX1" y="connsiteY1"/>
              </a:cxn>
              <a:cxn ang="0">
                <a:pos x="connsiteX2" y="connsiteY2"/>
              </a:cxn>
              <a:cxn ang="0">
                <a:pos x="connsiteX3" y="connsiteY3"/>
              </a:cxn>
            </a:cxnLst>
            <a:rect l="l" t="t" r="r" b="b"/>
            <a:pathLst>
              <a:path w="709575" h="855879">
                <a:moveTo>
                  <a:pt x="709575" y="0"/>
                </a:moveTo>
                <a:lnTo>
                  <a:pt x="0" y="0"/>
                </a:lnTo>
                <a:lnTo>
                  <a:pt x="14631" y="855879"/>
                </a:lnTo>
                <a:lnTo>
                  <a:pt x="380391" y="855878"/>
                </a:lnTo>
              </a:path>
            </a:pathLst>
          </a:custGeom>
          <a:ln w="12700">
            <a:solidFill>
              <a:srgbClr val="FF3333"/>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TextBox 15"/>
          <p:cNvSpPr txBox="1"/>
          <p:nvPr/>
        </p:nvSpPr>
        <p:spPr>
          <a:xfrm flipH="1">
            <a:off x="8351519" y="3325872"/>
            <a:ext cx="594971" cy="400110"/>
          </a:xfrm>
          <a:prstGeom prst="rect">
            <a:avLst/>
          </a:prstGeom>
          <a:noFill/>
        </p:spPr>
        <p:txBody>
          <a:bodyPr wrap="square" rtlCol="0">
            <a:spAutoFit/>
          </a:bodyPr>
          <a:lstStyle/>
          <a:p>
            <a:r>
              <a:rPr lang="en-US" dirty="0" smtClean="0"/>
              <a:t>...</a:t>
            </a:r>
            <a:endParaRPr lang="en-US" dirty="0"/>
          </a:p>
        </p:txBody>
      </p:sp>
      <p:sp>
        <p:nvSpPr>
          <p:cNvPr id="11" name="Date Placeholder 10"/>
          <p:cNvSpPr>
            <a:spLocks noGrp="1"/>
          </p:cNvSpPr>
          <p:nvPr>
            <p:ph type="dt" sz="half" idx="10"/>
          </p:nvPr>
        </p:nvSpPr>
        <p:spPr/>
        <p:txBody>
          <a:bodyPr/>
          <a:lstStyle/>
          <a:p>
            <a:pPr>
              <a:defRPr/>
            </a:pPr>
            <a:r>
              <a:rPr lang="en-US" smtClean="0"/>
              <a:t>October 23, 2013</a:t>
            </a:r>
            <a:endParaRPr lang="en-US" dirty="0"/>
          </a:p>
        </p:txBody>
      </p:sp>
      <p:sp>
        <p:nvSpPr>
          <p:cNvPr id="13" name="Footer Placeholder 12"/>
          <p:cNvSpPr>
            <a:spLocks noGrp="1"/>
          </p:cNvSpPr>
          <p:nvPr>
            <p:ph type="ftr" sz="quarter" idx="12"/>
          </p:nvPr>
        </p:nvSpPr>
        <p:spPr/>
        <p:txBody>
          <a:bodyPr/>
          <a:lstStyle/>
          <a:p>
            <a:pPr>
              <a:defRPr/>
            </a:pPr>
            <a:r>
              <a:rPr lang="en-US" smtClean="0"/>
              <a:t>http://csg.csail.mit.edu/6.S195</a:t>
            </a:r>
            <a:endParaRPr lang="en-US" dirty="0"/>
          </a:p>
        </p:txBody>
      </p:sp>
      <p:sp>
        <p:nvSpPr>
          <p:cNvPr id="17" name="Slide Number Placeholder 16"/>
          <p:cNvSpPr>
            <a:spLocks noGrp="1"/>
          </p:cNvSpPr>
          <p:nvPr>
            <p:ph type="sldNum" sz="quarter" idx="11"/>
          </p:nvPr>
        </p:nvSpPr>
        <p:spPr/>
        <p:txBody>
          <a:bodyPr/>
          <a:lstStyle/>
          <a:p>
            <a:pPr>
              <a:defRPr/>
            </a:pPr>
            <a:r>
              <a:rPr lang="en-US" smtClean="0"/>
              <a:t>L15-</a:t>
            </a:r>
            <a:fld id="{BE49CFAA-92BB-45AE-A2AC-2CF4188AC6C8}" type="slidenum">
              <a:rPr lang="en-US" smtClean="0"/>
              <a:pPr>
                <a:defRPr/>
              </a:pPr>
              <a:t>9</a:t>
            </a:fld>
            <a:endParaRPr lang="en-US" dirty="0"/>
          </a:p>
        </p:txBody>
      </p:sp>
    </p:spTree>
    <p:extLst>
      <p:ext uri="{BB962C8B-B14F-4D97-AF65-F5344CB8AC3E}">
        <p14:creationId xmlns:p14="http://schemas.microsoft.com/office/powerpoint/2010/main" val="23127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44270</TotalTime>
  <Words>1900</Words>
  <Application>Microsoft Office PowerPoint</Application>
  <PresentationFormat>On-screen Show (4:3)</PresentationFormat>
  <Paragraphs>412</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Blueprint</vt:lpstr>
      <vt:lpstr>PowerPoint Presentation</vt:lpstr>
      <vt:lpstr>Contributors to the course material</vt:lpstr>
      <vt:lpstr>Multiple Predictors: BTB + Branch Direction Predictors</vt:lpstr>
      <vt:lpstr>Branch Prediction Bits Remember how the branch was resolved previously</vt:lpstr>
      <vt:lpstr>Two-bit versus one-bit Branch prediction</vt:lpstr>
      <vt:lpstr>Branch History Table (BHT)</vt:lpstr>
      <vt:lpstr>Where does BHT fit in the processor pipeline?</vt:lpstr>
      <vt:lpstr>A step-by-step explanation of how pipelines with multiple predictors work</vt:lpstr>
      <vt:lpstr>N-Stage pipeline – BTB only</vt:lpstr>
      <vt:lpstr>Nomenclature</vt:lpstr>
      <vt:lpstr>N-Stage pipeline: Two predictors</vt:lpstr>
      <vt:lpstr>N-Stage pipeline: Two predictors Redirection logic</vt:lpstr>
      <vt:lpstr>now some coding ...</vt:lpstr>
      <vt:lpstr>4-Stage pipeline with Branch Prediction</vt:lpstr>
      <vt:lpstr>4-Stage-BP pipeline Fetch rule</vt:lpstr>
      <vt:lpstr>4-Stage-BP pipeline Decode&amp;RegRead Action</vt:lpstr>
      <vt:lpstr>4-Stage-BP pipeline Decode&amp;RegRead rule</vt:lpstr>
      <vt:lpstr>4-Stage-BP pipeline Execute rule</vt:lpstr>
      <vt:lpstr>4-Stage-BP pipeline Commit rule</vt:lpstr>
      <vt:lpstr>Exploiting Spatial Correlation Yeh and Patt, 1992</vt:lpstr>
      <vt:lpstr>Two-Level Branch Predictor</vt:lpstr>
      <vt:lpstr>Uses of Jump Register (JR)</vt:lpstr>
      <vt:lpstr>Subroutine Return Stack</vt:lpstr>
      <vt:lpstr>Multiple Predictors: BTB + BHT + Ret Predictors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1269</cp:revision>
  <cp:lastPrinted>2012-10-24T18:08:48Z</cp:lastPrinted>
  <dcterms:created xsi:type="dcterms:W3CDTF">2003-01-21T19:25:41Z</dcterms:created>
  <dcterms:modified xsi:type="dcterms:W3CDTF">2013-10-23T16:18:28Z</dcterms:modified>
</cp:coreProperties>
</file>