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31"/>
  </p:notesMasterIdLst>
  <p:handoutMasterIdLst>
    <p:handoutMasterId r:id="rId32"/>
  </p:handoutMasterIdLst>
  <p:sldIdLst>
    <p:sldId id="1095" r:id="rId2"/>
    <p:sldId id="1401" r:id="rId3"/>
    <p:sldId id="1382" r:id="rId4"/>
    <p:sldId id="1385" r:id="rId5"/>
    <p:sldId id="1386" r:id="rId6"/>
    <p:sldId id="1387" r:id="rId7"/>
    <p:sldId id="1388" r:id="rId8"/>
    <p:sldId id="1412" r:id="rId9"/>
    <p:sldId id="1414" r:id="rId10"/>
    <p:sldId id="1413" r:id="rId11"/>
    <p:sldId id="1415" r:id="rId12"/>
    <p:sldId id="1389" r:id="rId13"/>
    <p:sldId id="1391" r:id="rId14"/>
    <p:sldId id="1390" r:id="rId15"/>
    <p:sldId id="1392" r:id="rId16"/>
    <p:sldId id="1393" r:id="rId17"/>
    <p:sldId id="1418" r:id="rId18"/>
    <p:sldId id="1394" r:id="rId19"/>
    <p:sldId id="1395" r:id="rId20"/>
    <p:sldId id="1417" r:id="rId21"/>
    <p:sldId id="1397" r:id="rId22"/>
    <p:sldId id="1398" r:id="rId23"/>
    <p:sldId id="1416" r:id="rId24"/>
    <p:sldId id="1400" r:id="rId25"/>
    <p:sldId id="1402" r:id="rId26"/>
    <p:sldId id="1407" r:id="rId27"/>
    <p:sldId id="1408" r:id="rId28"/>
    <p:sldId id="1409" r:id="rId29"/>
    <p:sldId id="1411" r:id="rId3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6FD71"/>
    <a:srgbClr val="FF3333"/>
    <a:srgbClr val="FD7E71"/>
    <a:srgbClr val="CC3300"/>
    <a:srgbClr val="000000"/>
    <a:srgbClr val="DFBD2D"/>
    <a:srgbClr val="707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6115" autoAdjust="0"/>
  </p:normalViewPr>
  <p:slideViewPr>
    <p:cSldViewPr snapToGrid="0">
      <p:cViewPr>
        <p:scale>
          <a:sx n="80" d="100"/>
          <a:sy n="80" d="100"/>
        </p:scale>
        <p:origin x="-1920" y="-1134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1404" y="73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67" rIns="93141" bIns="46567" numCol="1" anchor="t" anchorCtr="0" compatLnSpc="1">
            <a:prstTxWarp prst="textNoShape">
              <a:avLst/>
            </a:prstTxWarp>
          </a:bodyPr>
          <a:lstStyle>
            <a:lvl1pPr defTabSz="930356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57" y="0"/>
            <a:ext cx="3038144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67" rIns="93141" bIns="46567" numCol="1" anchor="t" anchorCtr="0" compatLnSpc="1">
            <a:prstTxWarp prst="textNoShape">
              <a:avLst/>
            </a:prstTxWarp>
          </a:bodyPr>
          <a:lstStyle>
            <a:lvl1pPr algn="r" defTabSz="930356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58"/>
            <a:ext cx="3038145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67" rIns="93141" bIns="46567" numCol="1" anchor="b" anchorCtr="0" compatLnSpc="1">
            <a:prstTxWarp prst="textNoShape">
              <a:avLst/>
            </a:prstTxWarp>
          </a:bodyPr>
          <a:lstStyle>
            <a:lvl1pPr defTabSz="930356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57" y="8830658"/>
            <a:ext cx="3038144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67" rIns="93141" bIns="46567" numCol="1" anchor="b" anchorCtr="0" compatLnSpc="1">
            <a:prstTxWarp prst="textNoShape">
              <a:avLst/>
            </a:prstTxWarp>
          </a:bodyPr>
          <a:lstStyle>
            <a:lvl1pPr algn="r" defTabSz="930356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fld id="{55491F45-0594-4AF7-8293-D1A0D15D39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985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67" rIns="93141" bIns="46567" numCol="1" anchor="t" anchorCtr="0" compatLnSpc="1">
            <a:prstTxWarp prst="textNoShape">
              <a:avLst/>
            </a:prstTxWarp>
          </a:bodyPr>
          <a:lstStyle>
            <a:lvl1pPr defTabSz="930356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12" y="4416098"/>
            <a:ext cx="5142177" cy="4183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67" rIns="93141" bIns="465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57" y="0"/>
            <a:ext cx="3038144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67" rIns="93141" bIns="46567" numCol="1" anchor="t" anchorCtr="0" compatLnSpc="1">
            <a:prstTxWarp prst="textNoShape">
              <a:avLst/>
            </a:prstTxWarp>
          </a:bodyPr>
          <a:lstStyle>
            <a:lvl1pPr algn="r" defTabSz="930356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58"/>
            <a:ext cx="3038145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67" rIns="93141" bIns="46567" numCol="1" anchor="b" anchorCtr="0" compatLnSpc="1">
            <a:prstTxWarp prst="textNoShape">
              <a:avLst/>
            </a:prstTxWarp>
          </a:bodyPr>
          <a:lstStyle>
            <a:lvl1pPr defTabSz="930356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57" y="8830658"/>
            <a:ext cx="3038144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67" rIns="93141" bIns="46567" numCol="1" anchor="b" anchorCtr="0" compatLnSpc="1">
            <a:prstTxWarp prst="textNoShape">
              <a:avLst/>
            </a:prstTxWarp>
          </a:bodyPr>
          <a:lstStyle>
            <a:lvl1pPr algn="r" defTabSz="930356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fld id="{E79281E9-3A20-49E2-A213-05B2ED7AA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6348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A9ECD1-CED9-471E-95FB-4B0E3A8B05F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9"/>
          <p:cNvSpPr txBox="1">
            <a:spLocks noGrp="1" noChangeArrowheads="1"/>
          </p:cNvSpPr>
          <p:nvPr/>
        </p:nvSpPr>
        <p:spPr bwMode="auto">
          <a:xfrm>
            <a:off x="3972257" y="8830658"/>
            <a:ext cx="3038144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80" tIns="46238" rIns="92480" bIns="46238" anchor="b"/>
          <a:lstStyle/>
          <a:p>
            <a:pPr algn="r" defTabSz="924154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E25D2B93-C361-4455-9284-8CC408A53CBE}" type="slidenum">
              <a:rPr lang="en-US" sz="1300">
                <a:latin typeface="Tahoma" pitchFamily="34" charset="0"/>
              </a:rPr>
              <a:pPr algn="r" defTabSz="924154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14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45" tIns="45723" rIns="91445" bIns="45723"/>
          <a:lstStyle/>
          <a:p>
            <a:pPr defTabSz="881312">
              <a:defRPr/>
            </a:pPr>
            <a:r>
              <a:rPr lang="en-US" dirty="0" smtClean="0"/>
              <a:t>In a similar way to </a:t>
            </a:r>
            <a:r>
              <a:rPr lang="en-US" dirty="0" err="1" smtClean="0"/>
              <a:t>FXep</a:t>
            </a:r>
            <a:r>
              <a:rPr lang="en-US" dirty="0" smtClean="0"/>
              <a:t> and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Xep</a:t>
            </a:r>
            <a:r>
              <a:rPr lang="en-US" baseline="0" dirty="0" smtClean="0"/>
              <a:t>, we distribute </a:t>
            </a:r>
            <a:r>
              <a:rPr lang="en-US" baseline="0" dirty="0" err="1" smtClean="0"/>
              <a:t>Dep</a:t>
            </a:r>
            <a:r>
              <a:rPr lang="en-US" baseline="0" dirty="0" smtClean="0"/>
              <a:t> into </a:t>
            </a:r>
            <a:r>
              <a:rPr lang="en-US" baseline="0" dirty="0" err="1" smtClean="0"/>
              <a:t>Dep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FDep</a:t>
            </a:r>
            <a:r>
              <a:rPr lang="en-US" baseline="0" smtClean="0"/>
              <a:t>.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9"/>
          <p:cNvSpPr txBox="1">
            <a:spLocks noGrp="1" noChangeArrowheads="1"/>
          </p:cNvSpPr>
          <p:nvPr/>
        </p:nvSpPr>
        <p:spPr bwMode="auto">
          <a:xfrm>
            <a:off x="3972257" y="8830658"/>
            <a:ext cx="3038144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80" tIns="46238" rIns="92480" bIns="46238" anchor="b"/>
          <a:lstStyle/>
          <a:p>
            <a:pPr algn="r" defTabSz="924154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240EB186-BF06-42A9-BF70-B92ECBDA16F8}" type="slidenum">
              <a:rPr lang="en-US" sz="1300">
                <a:latin typeface="Tahoma" pitchFamily="34" charset="0"/>
              </a:rPr>
              <a:pPr algn="r" defTabSz="924154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19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45" tIns="45723" rIns="91445" bIns="4572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9"/>
          <p:cNvSpPr txBox="1">
            <a:spLocks noGrp="1" noChangeArrowheads="1"/>
          </p:cNvSpPr>
          <p:nvPr/>
        </p:nvSpPr>
        <p:spPr bwMode="auto">
          <a:xfrm>
            <a:off x="3972257" y="8830658"/>
            <a:ext cx="3038144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2" tIns="46563" rIns="93132" bIns="46563" anchor="b"/>
          <a:lstStyle/>
          <a:p>
            <a:pPr algn="r" defTabSz="930274" eaLnBrk="0" hangingPunct="0">
              <a:spcBef>
                <a:spcPct val="20000"/>
              </a:spcBef>
            </a:pPr>
            <a:fld id="{2CA01F46-71FB-4573-9453-ECC9E5740E0C}" type="slidenum">
              <a:rPr lang="en-US" sz="1300">
                <a:latin typeface="Tahoma" pitchFamily="34" charset="0"/>
              </a:rPr>
              <a:pPr algn="r" defTabSz="930274" eaLnBrk="0" hangingPunct="0">
                <a:spcBef>
                  <a:spcPct val="20000"/>
                </a:spcBef>
              </a:pPr>
              <a:t>24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45" tIns="45723" rIns="91445" bIns="45723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October 28, 2013</a:t>
            </a:r>
            <a:endParaRPr lang="en-US" dirty="0"/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 dirty="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L16-</a:t>
            </a:r>
            <a:fld id="{D79286D4-C110-430A-829F-6E705EAAE9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1" name="Rectangle 7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http://csg.csail.mit.edu/6.S195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October 28, 2013</a:t>
            </a:r>
            <a:endParaRPr lang="en-US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 dirty="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L16-</a:t>
            </a:r>
            <a:fld id="{BE49CFAA-92BB-45AE-A2AC-2CF4188AC6C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2"/>
          </p:nvPr>
        </p:nvSpPr>
        <p:spPr>
          <a:xfrm>
            <a:off x="3098800" y="6400800"/>
            <a:ext cx="3003550" cy="457200"/>
          </a:xfrm>
        </p:spPr>
        <p:txBody>
          <a:bodyPr/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http://csg.csail.mit.edu/6.S195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smtClean="0"/>
              <a:t>October 28, 2013</a:t>
            </a:r>
            <a:endParaRPr lang="en-US" dirty="0"/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dirty="0" smtClean="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L16-</a:t>
            </a:r>
            <a:fld id="{CE25CA52-471A-4AC0-8BD8-A3168241DE4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2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8800" y="6400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http://csg.csail.mit.edu/6.S195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781050" y="1527175"/>
            <a:ext cx="7899400" cy="46513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2400" dirty="0" smtClean="0">
                <a:solidFill>
                  <a:srgbClr val="660066"/>
                </a:solidFill>
              </a:rPr>
              <a:t>Constructive Computer Architecture:</a:t>
            </a:r>
          </a:p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endParaRPr lang="en-US" sz="1200" dirty="0" smtClean="0">
              <a:solidFill>
                <a:srgbClr val="660066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3600" dirty="0" smtClean="0">
                <a:solidFill>
                  <a:srgbClr val="660066"/>
                </a:solidFill>
              </a:rPr>
              <a:t>Branch Prediction:</a:t>
            </a:r>
          </a:p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3600" dirty="0" smtClean="0">
                <a:solidFill>
                  <a:srgbClr val="660066"/>
                </a:solidFill>
              </a:rPr>
              <a:t>Direction Predictors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</a:pPr>
            <a:endParaRPr lang="en-US" sz="3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Arvind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Computer Science &amp; Artificial Intelligence Lab.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Massachusetts Institute of Technology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341912" y="5533901"/>
            <a:ext cx="636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Slides from L15 are included for completeness sake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28,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L16-</a:t>
            </a:r>
            <a:fld id="{D79286D4-C110-430A-829F-6E705EAAE94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098" y="292925"/>
            <a:ext cx="7772400" cy="1143000"/>
          </a:xfrm>
        </p:spPr>
        <p:txBody>
          <a:bodyPr/>
          <a:lstStyle/>
          <a:p>
            <a:r>
              <a:rPr lang="en-US" sz="4000" dirty="0"/>
              <a:t>2-Stage-DH pipeline</a:t>
            </a:r>
            <a:br>
              <a:rPr lang="en-US" sz="4000" dirty="0"/>
            </a:br>
            <a:r>
              <a:rPr lang="en-US" sz="4000" dirty="0" err="1"/>
              <a:t>doFetch</a:t>
            </a:r>
            <a:r>
              <a:rPr lang="en-US" sz="4000" dirty="0"/>
              <a:t> </a:t>
            </a:r>
            <a:r>
              <a:rPr lang="en-US" sz="4000" dirty="0" smtClean="0"/>
              <a:t>rule: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855" y="1579118"/>
            <a:ext cx="8273902" cy="486794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doFetch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iMem.req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(pc);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redirect.notEmpty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&lt;= !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pc &lt;=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redirect.first.nextPC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redirect.deq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nap.update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redirect.first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else begin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nap.predPC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(pc);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decode(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stall =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sb.search1(dInst.src1)|| sb.search2(dInst.src2);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(!stall)   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rVal1 = rf.rd1(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validRegValue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(dInst.src1));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rVal2 = rf.rd2(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validRegValue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(dInst.src2));  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d2e.enq(Decode2Execute{pc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pc,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nextPC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epoch: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rVal1: rVal1, rVal2: rVal2});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sb.insert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dInst.rDst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pc &lt;=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end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07618" y="1635930"/>
            <a:ext cx="3067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omic Sans MS" pitchFamily="66" charset="0"/>
              </a:rPr>
              <a:t>update nap but change pc only on a </a:t>
            </a:r>
            <a:r>
              <a:rPr lang="en-US" sz="1800" dirty="0" err="1" smtClean="0">
                <a:solidFill>
                  <a:srgbClr val="FF0000"/>
                </a:solidFill>
                <a:latin typeface="Comic Sans MS" pitchFamily="66" charset="0"/>
              </a:rPr>
              <a:t>mispredict</a:t>
            </a:r>
            <a:endParaRPr lang="en-US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Left Brace 3"/>
          <p:cNvSpPr/>
          <p:nvPr/>
        </p:nvSpPr>
        <p:spPr bwMode="auto">
          <a:xfrm>
            <a:off x="1009403" y="2173184"/>
            <a:ext cx="142503" cy="617517"/>
          </a:xfrm>
          <a:prstGeom prst="lef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28, 2013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L16-</a:t>
            </a:r>
            <a:fld id="{BE49CFAA-92BB-45AE-A2AC-2CF4188AC6C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36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2-Stage-DH pipeline</a:t>
            </a:r>
            <a:br>
              <a:rPr lang="en-US" sz="2800" dirty="0"/>
            </a:br>
            <a:r>
              <a:rPr lang="en-US" sz="2800" dirty="0" err="1"/>
              <a:t>doFetch</a:t>
            </a:r>
            <a:r>
              <a:rPr lang="en-US" sz="2800" dirty="0"/>
              <a:t> </a:t>
            </a:r>
            <a:r>
              <a:rPr lang="en-US" sz="2800" dirty="0" smtClean="0"/>
              <a:t>rule: </a:t>
            </a:r>
            <a:r>
              <a:rPr lang="en-US" sz="4000" dirty="0"/>
              <a:t>predictor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855" y="1579118"/>
            <a:ext cx="8273902" cy="486794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doFetch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iMem.req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(pc);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redirect.notEmpty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&lt;= !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pc &lt;=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redirect.first.nextPc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redirect.deq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nap.update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redirect.first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else begin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nap.predPC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(pc);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decode(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stall =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sb.search1(dInst.src1)|| sb.search2(dInst.src2);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(!stall)   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rVal1 = rf.rd1(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validRegValue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(dInst.src1));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rVal2 = rf.rd2(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validRegValue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(dInst.src2));  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d2e.enq(Decode2Execute{pc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pc,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nextPC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epoch: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rVal1: rVal1, rVal2: rVal2});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sb.insert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dInst.rDst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pc &lt;=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end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07618" y="1635930"/>
            <a:ext cx="3067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omic Sans MS" pitchFamily="66" charset="0"/>
              </a:rPr>
              <a:t>update nap but change pc only on a </a:t>
            </a:r>
            <a:r>
              <a:rPr lang="en-US" sz="1800" dirty="0" err="1" smtClean="0">
                <a:solidFill>
                  <a:srgbClr val="FF0000"/>
                </a:solidFill>
                <a:latin typeface="Comic Sans MS" pitchFamily="66" charset="0"/>
              </a:rPr>
              <a:t>mispredict</a:t>
            </a:r>
            <a:endParaRPr lang="en-US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75628" y="2797787"/>
            <a:ext cx="761211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redirect.notEmpty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&amp;&amp; 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redirect.first.mispredict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begin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pc &lt;=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redirect.first.nextPc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&lt;= !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 </a:t>
            </a:r>
            <a:endParaRPr lang="en-US" sz="1600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1235007" y="2481944"/>
            <a:ext cx="5533928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28,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L16-</a:t>
            </a:r>
            <a:fld id="{BE49CFAA-92BB-45AE-A2AC-2CF4188AC6C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77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Multiple </a:t>
            </a:r>
            <a:r>
              <a:rPr lang="en-US" sz="4000" dirty="0" smtClean="0"/>
              <a:t>predictors </a:t>
            </a:r>
            <a:r>
              <a:rPr lang="en-US" sz="4000" dirty="0" smtClean="0"/>
              <a:t>in a pipeline</a:t>
            </a:r>
            <a:endParaRPr lang="en-US" sz="4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3821" y="1596241"/>
            <a:ext cx="7772400" cy="4114800"/>
          </a:xfrm>
        </p:spPr>
        <p:txBody>
          <a:bodyPr/>
          <a:lstStyle/>
          <a:p>
            <a:r>
              <a:rPr lang="en-US" sz="2400" dirty="0" smtClean="0"/>
              <a:t> At each stage we need to take two decisions:</a:t>
            </a:r>
          </a:p>
          <a:p>
            <a:pPr lvl="1"/>
            <a:r>
              <a:rPr lang="en-US" sz="2000" dirty="0" smtClean="0"/>
              <a:t>Whether the current instruction is a </a:t>
            </a:r>
            <a:r>
              <a:rPr lang="en-US" sz="2000" i="1" dirty="0" smtClean="0"/>
              <a:t>wrong path instruction</a:t>
            </a:r>
            <a:r>
              <a:rPr lang="en-US" sz="2000" dirty="0" smtClean="0"/>
              <a:t>. Requires looking at epochs</a:t>
            </a:r>
          </a:p>
          <a:p>
            <a:pPr lvl="1"/>
            <a:r>
              <a:rPr lang="en-US" sz="2000" dirty="0" smtClean="0"/>
              <a:t>Whether the prediction (</a:t>
            </a:r>
            <a:r>
              <a:rPr lang="en-US" sz="2000" dirty="0" err="1" smtClean="0"/>
              <a:t>ppc</a:t>
            </a:r>
            <a:r>
              <a:rPr lang="en-US" sz="2000" dirty="0" smtClean="0"/>
              <a:t>) following the current instruction is good or not. Requires consulting the prediction data structure (BTB, BHT, …) </a:t>
            </a:r>
          </a:p>
          <a:p>
            <a:r>
              <a:rPr lang="en-US" sz="2400" dirty="0" smtClean="0"/>
              <a:t>Fetch stage must correct the pc unless the redirection comes from a known wrong path instruction</a:t>
            </a:r>
          </a:p>
          <a:p>
            <a:r>
              <a:rPr lang="en-US" sz="2400" dirty="0" smtClean="0"/>
              <a:t>Redirections from Execute stage are always correct, i.e., cannot come from wrong path instructions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28,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L16-</a:t>
            </a:r>
            <a:fld id="{D79286D4-C110-430A-829F-6E705EAAE94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4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847" y="257298"/>
            <a:ext cx="7772400" cy="1143000"/>
          </a:xfrm>
        </p:spPr>
        <p:txBody>
          <a:bodyPr/>
          <a:lstStyle/>
          <a:p>
            <a:r>
              <a:rPr lang="en-US" dirty="0" smtClean="0"/>
              <a:t>Dropping or poisoning </a:t>
            </a:r>
            <a:r>
              <a:rPr lang="en-US" dirty="0"/>
              <a:t>an </a:t>
            </a:r>
            <a:r>
              <a:rPr lang="en-US" dirty="0" smtClean="0"/>
              <a:t>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916" y="1522227"/>
            <a:ext cx="8006570" cy="4676692"/>
          </a:xfrm>
        </p:spPr>
        <p:txBody>
          <a:bodyPr/>
          <a:lstStyle/>
          <a:p>
            <a:r>
              <a:rPr lang="en-US" sz="2400" dirty="0" smtClean="0"/>
              <a:t>Once an instruction is determined to be on the wrong path, the instruction </a:t>
            </a:r>
            <a:r>
              <a:rPr lang="en-US" sz="2400" dirty="0" smtClean="0"/>
              <a:t>is either </a:t>
            </a:r>
            <a:r>
              <a:rPr lang="en-US" sz="2400" dirty="0" smtClean="0"/>
              <a:t>dropped or poisoned</a:t>
            </a:r>
          </a:p>
          <a:p>
            <a:r>
              <a:rPr lang="en-US" sz="2400" dirty="0" smtClean="0"/>
              <a:t>Drop: If the wrong path instruction has not modified any book keeping structures (e.g., Scoreboard) then </a:t>
            </a:r>
            <a:r>
              <a:rPr lang="en-US" sz="2400" dirty="0" smtClean="0"/>
              <a:t>it is </a:t>
            </a:r>
            <a:r>
              <a:rPr lang="en-US" sz="2400" dirty="0" smtClean="0"/>
              <a:t>simply removed</a:t>
            </a:r>
            <a:endParaRPr lang="en-US" sz="2400" dirty="0" smtClean="0"/>
          </a:p>
          <a:p>
            <a:r>
              <a:rPr lang="en-US" sz="2400" dirty="0" smtClean="0"/>
              <a:t>Poison: </a:t>
            </a:r>
            <a:r>
              <a:rPr lang="en-US" sz="2400" dirty="0"/>
              <a:t>If the wrong path instruction </a:t>
            </a:r>
            <a:r>
              <a:rPr lang="en-US" sz="2400" dirty="0" smtClean="0"/>
              <a:t>has </a:t>
            </a:r>
            <a:r>
              <a:rPr lang="en-US" sz="2400" dirty="0"/>
              <a:t>modified book keeping structures </a:t>
            </a:r>
            <a:r>
              <a:rPr lang="en-US" sz="2400" dirty="0" smtClean="0"/>
              <a:t>then it </a:t>
            </a:r>
            <a:r>
              <a:rPr lang="en-US" sz="2400" dirty="0" smtClean="0"/>
              <a:t>is </a:t>
            </a:r>
            <a:r>
              <a:rPr lang="en-US" sz="2400" dirty="0" smtClean="0"/>
              <a:t>poisoned and passed down for </a:t>
            </a:r>
            <a:r>
              <a:rPr lang="en-US" sz="2400" dirty="0"/>
              <a:t>book keeping reasons (say, to remove it from the scoreboard) </a:t>
            </a:r>
            <a:endParaRPr lang="en-US" sz="2400" dirty="0" smtClean="0"/>
          </a:p>
          <a:p>
            <a:r>
              <a:rPr lang="en-US" sz="2400" dirty="0" smtClean="0"/>
              <a:t>Subsequent </a:t>
            </a:r>
            <a:r>
              <a:rPr lang="en-US" sz="2400" dirty="0"/>
              <a:t>stages know not to update any architectural </a:t>
            </a:r>
            <a:r>
              <a:rPr lang="en-US" sz="2400" dirty="0" smtClean="0"/>
              <a:t>state for </a:t>
            </a:r>
            <a:r>
              <a:rPr lang="en-US" sz="2400" dirty="0" smtClean="0"/>
              <a:t>a poisoned </a:t>
            </a:r>
            <a:r>
              <a:rPr lang="en-US" sz="2400" dirty="0" smtClean="0"/>
              <a:t>instruction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28,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L16-</a:t>
            </a:r>
            <a:fld id="{BE49CFAA-92BB-45AE-A2AC-2CF4188AC6C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14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Freeform 133"/>
          <p:cNvSpPr/>
          <p:nvPr/>
        </p:nvSpPr>
        <p:spPr bwMode="auto">
          <a:xfrm>
            <a:off x="1714500" y="1676400"/>
            <a:ext cx="5895975" cy="590550"/>
          </a:xfrm>
          <a:custGeom>
            <a:avLst/>
            <a:gdLst>
              <a:gd name="connsiteX0" fmla="*/ 3362325 w 3362325"/>
              <a:gd name="connsiteY0" fmla="*/ 419100 h 419100"/>
              <a:gd name="connsiteX1" fmla="*/ 3362325 w 3362325"/>
              <a:gd name="connsiteY1" fmla="*/ 0 h 419100"/>
              <a:gd name="connsiteX2" fmla="*/ 0 w 3362325"/>
              <a:gd name="connsiteY2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62325" h="419100">
                <a:moveTo>
                  <a:pt x="3362325" y="419100"/>
                </a:moveTo>
                <a:lnTo>
                  <a:pt x="3362325" y="0"/>
                </a:lnTo>
                <a:lnTo>
                  <a:pt x="0" y="0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1" name="Rectangle 17"/>
          <p:cNvSpPr>
            <a:spLocks noChangeArrowheads="1"/>
          </p:cNvSpPr>
          <p:nvPr/>
        </p:nvSpPr>
        <p:spPr bwMode="auto">
          <a:xfrm rot="16200000">
            <a:off x="4844514" y="1633001"/>
            <a:ext cx="934523" cy="33337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100" dirty="0" err="1" smtClean="0"/>
              <a:t>recirect</a:t>
            </a:r>
            <a:endParaRPr lang="en-US" sz="1100" dirty="0"/>
          </a:p>
        </p:txBody>
      </p:sp>
      <p:sp>
        <p:nvSpPr>
          <p:cNvPr id="8193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821055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N-Stage pipeline – BTB only</a:t>
            </a:r>
          </a:p>
        </p:txBody>
      </p:sp>
      <p:sp>
        <p:nvSpPr>
          <p:cNvPr id="8198" name="Rectangle 17"/>
          <p:cNvSpPr>
            <a:spLocks noChangeArrowheads="1"/>
          </p:cNvSpPr>
          <p:nvPr/>
        </p:nvSpPr>
        <p:spPr bwMode="auto">
          <a:xfrm>
            <a:off x="7105650" y="3171824"/>
            <a:ext cx="887413" cy="796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600"/>
              <a:t>Execute</a:t>
            </a:r>
          </a:p>
        </p:txBody>
      </p:sp>
      <p:sp>
        <p:nvSpPr>
          <p:cNvPr id="8225" name="Line 8"/>
          <p:cNvSpPr>
            <a:spLocks noChangeShapeType="1"/>
          </p:cNvSpPr>
          <p:nvPr/>
        </p:nvSpPr>
        <p:spPr bwMode="auto">
          <a:xfrm>
            <a:off x="6488113" y="3556000"/>
            <a:ext cx="628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93" name="Rectangle 17"/>
          <p:cNvSpPr>
            <a:spLocks noChangeArrowheads="1"/>
          </p:cNvSpPr>
          <p:nvPr/>
        </p:nvSpPr>
        <p:spPr bwMode="auto">
          <a:xfrm>
            <a:off x="6086475" y="3106738"/>
            <a:ext cx="371475" cy="93345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600" dirty="0" smtClean="0"/>
              <a:t>d2e</a:t>
            </a:r>
            <a:endParaRPr lang="en-US" sz="1600" dirty="0"/>
          </a:p>
        </p:txBody>
      </p:sp>
      <p:sp>
        <p:nvSpPr>
          <p:cNvPr id="127" name="Line 8"/>
          <p:cNvSpPr>
            <a:spLocks noChangeShapeType="1"/>
          </p:cNvSpPr>
          <p:nvPr/>
        </p:nvSpPr>
        <p:spPr bwMode="auto">
          <a:xfrm rot="16200000">
            <a:off x="7431881" y="3001169"/>
            <a:ext cx="320675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32" name="Line 8"/>
          <p:cNvSpPr>
            <a:spLocks noChangeShapeType="1"/>
          </p:cNvSpPr>
          <p:nvPr/>
        </p:nvSpPr>
        <p:spPr bwMode="auto">
          <a:xfrm rot="16200000">
            <a:off x="8172291" y="3394235"/>
            <a:ext cx="0" cy="35845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107"/>
          <p:cNvGrpSpPr/>
          <p:nvPr/>
        </p:nvGrpSpPr>
        <p:grpSpPr>
          <a:xfrm>
            <a:off x="3571875" y="3106738"/>
            <a:ext cx="2525713" cy="933450"/>
            <a:chOff x="5638800" y="3402013"/>
            <a:chExt cx="2525713" cy="933450"/>
          </a:xfrm>
        </p:grpSpPr>
        <p:sp>
          <p:nvSpPr>
            <p:cNvPr id="109" name="Rectangle 17"/>
            <p:cNvSpPr>
              <a:spLocks noChangeArrowheads="1"/>
            </p:cNvSpPr>
            <p:nvPr/>
          </p:nvSpPr>
          <p:spPr bwMode="auto">
            <a:xfrm>
              <a:off x="6657975" y="3467099"/>
              <a:ext cx="887413" cy="7969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/>
                <a:t>Decode</a:t>
              </a:r>
              <a:endParaRPr lang="en-US" sz="1600" dirty="0"/>
            </a:p>
          </p:txBody>
        </p:sp>
        <p:sp>
          <p:nvSpPr>
            <p:cNvPr id="110" name="Line 8"/>
            <p:cNvSpPr>
              <a:spLocks noChangeShapeType="1"/>
            </p:cNvSpPr>
            <p:nvPr/>
          </p:nvSpPr>
          <p:spPr bwMode="auto">
            <a:xfrm>
              <a:off x="6040438" y="3851275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Rectangle 17"/>
            <p:cNvSpPr>
              <a:spLocks noChangeArrowheads="1"/>
            </p:cNvSpPr>
            <p:nvPr/>
          </p:nvSpPr>
          <p:spPr bwMode="auto">
            <a:xfrm>
              <a:off x="5638800" y="3402013"/>
              <a:ext cx="371475" cy="933450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/>
                <a:t>f2d</a:t>
              </a:r>
              <a:endParaRPr lang="en-US" sz="1600" dirty="0"/>
            </a:p>
          </p:txBody>
        </p:sp>
        <p:sp>
          <p:nvSpPr>
            <p:cNvPr id="115" name="Line 8"/>
            <p:cNvSpPr>
              <a:spLocks noChangeShapeType="1"/>
            </p:cNvSpPr>
            <p:nvPr/>
          </p:nvSpPr>
          <p:spPr bwMode="auto">
            <a:xfrm>
              <a:off x="7535863" y="3860800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115"/>
          <p:cNvGrpSpPr/>
          <p:nvPr/>
        </p:nvGrpSpPr>
        <p:grpSpPr>
          <a:xfrm>
            <a:off x="1076325" y="3106738"/>
            <a:ext cx="2525713" cy="933450"/>
            <a:chOff x="5638800" y="3402013"/>
            <a:chExt cx="2525713" cy="933450"/>
          </a:xfrm>
        </p:grpSpPr>
        <p:sp>
          <p:nvSpPr>
            <p:cNvPr id="117" name="Rectangle 17"/>
            <p:cNvSpPr>
              <a:spLocks noChangeArrowheads="1"/>
            </p:cNvSpPr>
            <p:nvPr/>
          </p:nvSpPr>
          <p:spPr bwMode="auto">
            <a:xfrm>
              <a:off x="6657975" y="3467099"/>
              <a:ext cx="887413" cy="7969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/>
                <a:t>Fetch</a:t>
              </a:r>
              <a:endParaRPr lang="en-US" sz="1600" dirty="0"/>
            </a:p>
          </p:txBody>
        </p:sp>
        <p:sp>
          <p:nvSpPr>
            <p:cNvPr id="118" name="Line 8"/>
            <p:cNvSpPr>
              <a:spLocks noChangeShapeType="1"/>
            </p:cNvSpPr>
            <p:nvPr/>
          </p:nvSpPr>
          <p:spPr bwMode="auto">
            <a:xfrm>
              <a:off x="6040438" y="3851275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Rectangle 17"/>
            <p:cNvSpPr>
              <a:spLocks noChangeArrowheads="1"/>
            </p:cNvSpPr>
            <p:nvPr/>
          </p:nvSpPr>
          <p:spPr bwMode="auto">
            <a:xfrm>
              <a:off x="5638800" y="3402013"/>
              <a:ext cx="371475" cy="933450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/>
                <a:t>PC</a:t>
              </a:r>
              <a:endParaRPr lang="en-US" sz="1600" dirty="0"/>
            </a:p>
          </p:txBody>
        </p:sp>
        <p:sp>
          <p:nvSpPr>
            <p:cNvPr id="120" name="Line 8"/>
            <p:cNvSpPr>
              <a:spLocks noChangeShapeType="1"/>
            </p:cNvSpPr>
            <p:nvPr/>
          </p:nvSpPr>
          <p:spPr bwMode="auto">
            <a:xfrm>
              <a:off x="7535863" y="3860800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127"/>
          <p:cNvGrpSpPr/>
          <p:nvPr/>
        </p:nvGrpSpPr>
        <p:grpSpPr>
          <a:xfrm>
            <a:off x="7038975" y="2190750"/>
            <a:ext cx="1266825" cy="742950"/>
            <a:chOff x="6610350" y="2514600"/>
            <a:chExt cx="1266825" cy="742950"/>
          </a:xfrm>
        </p:grpSpPr>
        <p:sp>
          <p:nvSpPr>
            <p:cNvPr id="123" name="Explosion 2 122"/>
            <p:cNvSpPr/>
            <p:nvPr/>
          </p:nvSpPr>
          <p:spPr bwMode="auto">
            <a:xfrm>
              <a:off x="6610350" y="2514600"/>
              <a:ext cx="1266825" cy="742950"/>
            </a:xfrm>
            <a:prstGeom prst="irregularSeal2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6858000" y="2638425"/>
              <a:ext cx="69121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miss </a:t>
              </a:r>
            </a:p>
            <a:p>
              <a:pPr algn="ctr"/>
              <a:r>
                <a:rPr lang="en-US" sz="1400" dirty="0" err="1" smtClean="0"/>
                <a:t>pred</a:t>
              </a:r>
              <a:r>
                <a:rPr lang="en-US" sz="1400" dirty="0" smtClean="0"/>
                <a:t>?</a:t>
              </a:r>
              <a:endParaRPr lang="en-US" sz="1400" dirty="0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1002183" y="1543050"/>
            <a:ext cx="699786" cy="27622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1400" dirty="0" err="1"/>
              <a:t>f</a:t>
            </a:r>
            <a:r>
              <a:rPr lang="en-US" sz="1400" dirty="0" err="1" smtClean="0"/>
              <a:t>Epoch</a:t>
            </a:r>
            <a:endParaRPr lang="en-US" sz="1400" dirty="0" smtClean="0"/>
          </a:p>
        </p:txBody>
      </p:sp>
      <p:sp>
        <p:nvSpPr>
          <p:cNvPr id="43" name="Content Placeholder 2"/>
          <p:cNvSpPr>
            <a:spLocks noGrp="1"/>
          </p:cNvSpPr>
          <p:nvPr>
            <p:ph idx="1"/>
          </p:nvPr>
        </p:nvSpPr>
        <p:spPr>
          <a:xfrm>
            <a:off x="602589" y="4178062"/>
            <a:ext cx="8190281" cy="244219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dirty="0"/>
              <a:t>At </a:t>
            </a:r>
            <a:r>
              <a:rPr lang="en-US" sz="2000" dirty="0" smtClean="0"/>
              <a:t>Execute</a:t>
            </a:r>
            <a:r>
              <a:rPr lang="en-US" sz="2000" dirty="0"/>
              <a:t>: 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(pc) if </a:t>
            </a:r>
            <a:r>
              <a:rPr lang="en-US" sz="1600" dirty="0" smtClean="0"/>
              <a:t>(epoch!=</a:t>
            </a:r>
            <a:r>
              <a:rPr lang="en-US" sz="1600" dirty="0" err="1" smtClean="0"/>
              <a:t>eEpoch</a:t>
            </a:r>
            <a:r>
              <a:rPr lang="en-US" sz="1600" dirty="0" smtClean="0"/>
              <a:t>) </a:t>
            </a:r>
            <a:r>
              <a:rPr lang="en-US" sz="1600" dirty="0"/>
              <a:t>then </a:t>
            </a:r>
            <a:r>
              <a:rPr lang="en-US" sz="1600" dirty="0" smtClean="0"/>
              <a:t>mark instruction as </a:t>
            </a:r>
            <a:r>
              <a:rPr lang="en-US" sz="1600" dirty="0" smtClean="0"/>
              <a:t>poisoned 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(</a:t>
            </a:r>
            <a:r>
              <a:rPr lang="en-US" sz="1600" dirty="0" err="1" smtClean="0"/>
              <a:t>ppc</a:t>
            </a:r>
            <a:r>
              <a:rPr lang="en-US" sz="1600" dirty="0" smtClean="0"/>
              <a:t>) if (no poisoning) </a:t>
            </a:r>
            <a:r>
              <a:rPr lang="en-US" sz="1600" dirty="0"/>
              <a:t>&amp; </a:t>
            </a:r>
            <a:r>
              <a:rPr lang="en-US" sz="1600" dirty="0" err="1"/>
              <a:t>mispred</a:t>
            </a:r>
            <a:r>
              <a:rPr lang="en-US" sz="1600" dirty="0"/>
              <a:t> then change </a:t>
            </a:r>
            <a:r>
              <a:rPr lang="en-US" sz="1600" dirty="0" err="1" smtClean="0"/>
              <a:t>eEpoch</a:t>
            </a:r>
            <a:r>
              <a:rPr lang="en-US" sz="1600" dirty="0" smtClean="0"/>
              <a:t>; </a:t>
            </a:r>
            <a:r>
              <a:rPr lang="en-US" sz="1600" dirty="0"/>
              <a:t>send </a:t>
            </a:r>
            <a:r>
              <a:rPr lang="en-US" sz="1600" dirty="0" smtClean="0"/>
              <a:t>&lt;pc, </a:t>
            </a:r>
            <a:r>
              <a:rPr lang="en-US" sz="1600" dirty="0" err="1" smtClean="0"/>
              <a:t>newPc</a:t>
            </a:r>
            <a:r>
              <a:rPr lang="en-US" sz="1600" dirty="0"/>
              <a:t>, </a:t>
            </a:r>
            <a:r>
              <a:rPr lang="en-US" sz="1600" dirty="0" smtClean="0"/>
              <a:t>...&gt; </a:t>
            </a:r>
            <a:r>
              <a:rPr lang="en-US" sz="1600" dirty="0"/>
              <a:t>to </a:t>
            </a:r>
            <a:r>
              <a:rPr lang="en-US" sz="1600" dirty="0" smtClean="0"/>
              <a:t>Fetch</a:t>
            </a: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2000" dirty="0"/>
              <a:t>At </a:t>
            </a:r>
            <a:r>
              <a:rPr lang="en-US" sz="2000" dirty="0" smtClean="0"/>
              <a:t>Fetch</a:t>
            </a:r>
            <a:r>
              <a:rPr lang="en-US" sz="2000" dirty="0"/>
              <a:t>: </a:t>
            </a:r>
          </a:p>
          <a:p>
            <a:pPr lvl="1">
              <a:spcBef>
                <a:spcPts val="0"/>
              </a:spcBef>
            </a:pPr>
            <a:r>
              <a:rPr lang="en-US" sz="1600" dirty="0" err="1" smtClean="0"/>
              <a:t>msg</a:t>
            </a:r>
            <a:r>
              <a:rPr lang="en-US" sz="1600" dirty="0" smtClean="0"/>
              <a:t> from execute: train BTB with &lt;pc, </a:t>
            </a:r>
            <a:r>
              <a:rPr lang="en-US" sz="1600" dirty="0" err="1" smtClean="0"/>
              <a:t>newPc</a:t>
            </a:r>
            <a:r>
              <a:rPr lang="en-US" sz="1600" dirty="0" smtClean="0"/>
              <a:t>, taken, </a:t>
            </a:r>
            <a:r>
              <a:rPr lang="en-US" sz="1600" dirty="0" err="1" smtClean="0"/>
              <a:t>mispredict</a:t>
            </a:r>
            <a:r>
              <a:rPr lang="en-US" sz="1600" dirty="0" smtClean="0"/>
              <a:t>&gt;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if </a:t>
            </a:r>
            <a:r>
              <a:rPr lang="en-US" sz="1600" dirty="0" err="1" smtClean="0"/>
              <a:t>msg</a:t>
            </a:r>
            <a:r>
              <a:rPr lang="en-US" sz="1600" dirty="0" smtClean="0"/>
              <a:t> </a:t>
            </a:r>
            <a:r>
              <a:rPr lang="en-US" sz="1600" dirty="0"/>
              <a:t>from </a:t>
            </a:r>
            <a:r>
              <a:rPr lang="en-US" sz="1600" dirty="0" smtClean="0"/>
              <a:t>execute indicates </a:t>
            </a:r>
            <a:r>
              <a:rPr lang="en-US" sz="1600" dirty="0" err="1" smtClean="0"/>
              <a:t>misprediction</a:t>
            </a:r>
            <a:r>
              <a:rPr lang="en-US" sz="1600" dirty="0"/>
              <a:t> </a:t>
            </a:r>
            <a:r>
              <a:rPr lang="en-US" sz="1600" dirty="0" smtClean="0"/>
              <a:t>then </a:t>
            </a:r>
            <a:r>
              <a:rPr lang="en-US" sz="1600" dirty="0"/>
              <a:t>set pc</a:t>
            </a:r>
            <a:r>
              <a:rPr lang="en-US" sz="1600" dirty="0" smtClean="0"/>
              <a:t>, change </a:t>
            </a:r>
            <a:r>
              <a:rPr lang="en-US" sz="1600" dirty="0" err="1" smtClean="0"/>
              <a:t>fEpoch</a:t>
            </a:r>
            <a:endParaRPr lang="en-US" sz="1600" dirty="0" smtClean="0"/>
          </a:p>
        </p:txBody>
      </p:sp>
      <p:sp>
        <p:nvSpPr>
          <p:cNvPr id="44" name="TextBox 43"/>
          <p:cNvSpPr txBox="1"/>
          <p:nvPr/>
        </p:nvSpPr>
        <p:spPr>
          <a:xfrm>
            <a:off x="0" y="1773426"/>
            <a:ext cx="16001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attached to every fetched instruction</a:t>
            </a:r>
            <a:endParaRPr lang="en-US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2724150" y="2771775"/>
            <a:ext cx="1726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{pc, </a:t>
            </a:r>
            <a:r>
              <a:rPr lang="en-US" sz="1400" dirty="0" err="1" smtClean="0"/>
              <a:t>ppc</a:t>
            </a:r>
            <a:r>
              <a:rPr lang="en-US" sz="1400" dirty="0" smtClean="0"/>
              <a:t>, epoch}</a:t>
            </a:r>
            <a:endParaRPr 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7271304" y="1552575"/>
            <a:ext cx="706536" cy="27622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1400" dirty="0" err="1" smtClean="0"/>
              <a:t>eEpoch</a:t>
            </a:r>
            <a:endParaRPr lang="en-US" sz="1400" dirty="0" smtClean="0"/>
          </a:p>
        </p:txBody>
      </p:sp>
      <p:sp>
        <p:nvSpPr>
          <p:cNvPr id="48" name="TextBox 47"/>
          <p:cNvSpPr txBox="1"/>
          <p:nvPr/>
        </p:nvSpPr>
        <p:spPr>
          <a:xfrm>
            <a:off x="5467985" y="1710065"/>
            <a:ext cx="1900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{</a:t>
            </a:r>
            <a:r>
              <a:rPr lang="en-US" sz="1400" dirty="0" smtClean="0"/>
              <a:t>pc, </a:t>
            </a:r>
            <a:r>
              <a:rPr lang="en-US" sz="1400" dirty="0" err="1" smtClean="0"/>
              <a:t>newPc</a:t>
            </a:r>
            <a:r>
              <a:rPr lang="en-US" sz="1400" dirty="0" smtClean="0"/>
              <a:t>, taken </a:t>
            </a:r>
            <a:r>
              <a:rPr lang="en-US" sz="1400" dirty="0" err="1" smtClean="0"/>
              <a:t>mispredict</a:t>
            </a:r>
            <a:r>
              <a:rPr lang="en-US" sz="1400" dirty="0" smtClean="0"/>
              <a:t>, ...}</a:t>
            </a:r>
            <a:endParaRPr lang="en-US" sz="1400" dirty="0"/>
          </a:p>
        </p:txBody>
      </p:sp>
      <p:sp>
        <p:nvSpPr>
          <p:cNvPr id="52" name="Rectangle 17"/>
          <p:cNvSpPr>
            <a:spLocks noChangeArrowheads="1"/>
          </p:cNvSpPr>
          <p:nvPr/>
        </p:nvSpPr>
        <p:spPr bwMode="auto">
          <a:xfrm>
            <a:off x="1432391" y="2169700"/>
            <a:ext cx="633912" cy="65457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000" dirty="0" smtClean="0">
                <a:solidFill>
                  <a:srgbClr val="FF0000"/>
                </a:solidFill>
                <a:latin typeface="Verdana" pitchFamily="-96" charset="0"/>
              </a:rPr>
              <a:t>BTB</a:t>
            </a:r>
            <a:endParaRPr lang="en-US" sz="1000" dirty="0">
              <a:solidFill>
                <a:srgbClr val="FF0000"/>
              </a:solidFill>
              <a:latin typeface="Verdana" pitchFamily="-96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084833" y="1682496"/>
            <a:ext cx="454374" cy="717319"/>
          </a:xfrm>
          <a:custGeom>
            <a:avLst/>
            <a:gdLst>
              <a:gd name="connsiteX0" fmla="*/ 665683 w 665683"/>
              <a:gd name="connsiteY0" fmla="*/ 0 h 731520"/>
              <a:gd name="connsiteX1" fmla="*/ 665683 w 665683"/>
              <a:gd name="connsiteY1" fmla="*/ 731520 h 731520"/>
              <a:gd name="connsiteX2" fmla="*/ 0 w 665683"/>
              <a:gd name="connsiteY2" fmla="*/ 724205 h 73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5683" h="731520">
                <a:moveTo>
                  <a:pt x="665683" y="0"/>
                </a:moveTo>
                <a:lnTo>
                  <a:pt x="665683" y="731520"/>
                </a:lnTo>
                <a:lnTo>
                  <a:pt x="0" y="724205"/>
                </a:lnTo>
              </a:path>
            </a:pathLst>
          </a:custGeom>
          <a:ln w="12700">
            <a:solidFill>
              <a:srgbClr val="FF0000"/>
            </a:solidFill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1733702" y="2838298"/>
            <a:ext cx="7316" cy="709574"/>
          </a:xfrm>
          <a:custGeom>
            <a:avLst/>
            <a:gdLst>
              <a:gd name="connsiteX0" fmla="*/ 0 w 7316"/>
              <a:gd name="connsiteY0" fmla="*/ 709574 h 709574"/>
              <a:gd name="connsiteX1" fmla="*/ 7316 w 7316"/>
              <a:gd name="connsiteY1" fmla="*/ 0 h 709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316" h="709574">
                <a:moveTo>
                  <a:pt x="0" y="709574"/>
                </a:moveTo>
                <a:cubicBezTo>
                  <a:pt x="2439" y="473049"/>
                  <a:pt x="4877" y="236525"/>
                  <a:pt x="7316" y="0"/>
                </a:cubicBezTo>
              </a:path>
            </a:pathLst>
          </a:custGeom>
          <a:ln w="12700">
            <a:solidFill>
              <a:srgbClr val="FF3333"/>
            </a:solidFill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709574" y="2670048"/>
            <a:ext cx="709575" cy="855879"/>
          </a:xfrm>
          <a:custGeom>
            <a:avLst/>
            <a:gdLst>
              <a:gd name="connsiteX0" fmla="*/ 709575 w 709575"/>
              <a:gd name="connsiteY0" fmla="*/ 0 h 855878"/>
              <a:gd name="connsiteX1" fmla="*/ 0 w 709575"/>
              <a:gd name="connsiteY1" fmla="*/ 0 h 855878"/>
              <a:gd name="connsiteX2" fmla="*/ 14631 w 709575"/>
              <a:gd name="connsiteY2" fmla="*/ 833933 h 855878"/>
              <a:gd name="connsiteX3" fmla="*/ 380391 w 709575"/>
              <a:gd name="connsiteY3" fmla="*/ 855878 h 855878"/>
              <a:gd name="connsiteX0" fmla="*/ 709575 w 709575"/>
              <a:gd name="connsiteY0" fmla="*/ 0 h 855879"/>
              <a:gd name="connsiteX1" fmla="*/ 0 w 709575"/>
              <a:gd name="connsiteY1" fmla="*/ 0 h 855879"/>
              <a:gd name="connsiteX2" fmla="*/ 14631 w 709575"/>
              <a:gd name="connsiteY2" fmla="*/ 855879 h 855879"/>
              <a:gd name="connsiteX3" fmla="*/ 380391 w 709575"/>
              <a:gd name="connsiteY3" fmla="*/ 855878 h 85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575" h="855879">
                <a:moveTo>
                  <a:pt x="709575" y="0"/>
                </a:moveTo>
                <a:lnTo>
                  <a:pt x="0" y="0"/>
                </a:lnTo>
                <a:lnTo>
                  <a:pt x="14631" y="855879"/>
                </a:lnTo>
                <a:lnTo>
                  <a:pt x="380391" y="855878"/>
                </a:lnTo>
              </a:path>
            </a:pathLst>
          </a:custGeom>
          <a:ln w="12700">
            <a:solidFill>
              <a:srgbClr val="FF3333"/>
            </a:solidFill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8351519" y="3325872"/>
            <a:ext cx="5949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28,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L16-</a:t>
            </a:r>
            <a:fld id="{BE49CFAA-92BB-45AE-A2AC-2CF4188AC6C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7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N-Stage </a:t>
            </a:r>
            <a:r>
              <a:rPr lang="en-US" sz="4000" dirty="0" smtClean="0"/>
              <a:t>pipeline:</a:t>
            </a:r>
            <a:br>
              <a:rPr lang="en-US" sz="4000" dirty="0" smtClean="0"/>
            </a:br>
            <a:r>
              <a:rPr lang="en-US" sz="4000" dirty="0" smtClean="0"/>
              <a:t>Two predictors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288" y="4121507"/>
            <a:ext cx="7772400" cy="2323184"/>
          </a:xfrm>
        </p:spPr>
        <p:txBody>
          <a:bodyPr/>
          <a:lstStyle/>
          <a:p>
            <a:r>
              <a:rPr lang="en-US" sz="2000" dirty="0" smtClean="0"/>
              <a:t>Suppose both </a:t>
            </a:r>
            <a:r>
              <a:rPr lang="en-US" sz="2000" dirty="0"/>
              <a:t>Decode and Execute can redirect the PC; Execute redirect should have priority, i.e., Execute redirect should never be </a:t>
            </a:r>
            <a:r>
              <a:rPr lang="en-US" sz="2000" dirty="0" smtClean="0"/>
              <a:t>overruled</a:t>
            </a:r>
            <a:endParaRPr lang="en-US" sz="2000" dirty="0"/>
          </a:p>
          <a:p>
            <a:r>
              <a:rPr lang="en-US" sz="2000" dirty="0"/>
              <a:t>We will use separate epochs for each redirecting </a:t>
            </a:r>
            <a:r>
              <a:rPr lang="en-US" sz="2000" dirty="0" smtClean="0"/>
              <a:t>stage</a:t>
            </a:r>
          </a:p>
          <a:p>
            <a:pPr lvl="1"/>
            <a:r>
              <a:rPr lang="en-US" sz="1600" dirty="0" err="1" smtClean="0"/>
              <a:t>feEpoch</a:t>
            </a:r>
            <a:r>
              <a:rPr lang="en-US" sz="1600" dirty="0" smtClean="0"/>
              <a:t> </a:t>
            </a:r>
            <a:r>
              <a:rPr lang="en-US" sz="1600" dirty="0"/>
              <a:t>and </a:t>
            </a:r>
            <a:r>
              <a:rPr lang="en-US" sz="1600" dirty="0" err="1"/>
              <a:t>deEpoch</a:t>
            </a:r>
            <a:r>
              <a:rPr lang="en-US" sz="1600" dirty="0"/>
              <a:t> are estimates of </a:t>
            </a:r>
            <a:r>
              <a:rPr lang="en-US" sz="1600" dirty="0" err="1"/>
              <a:t>eEpoch</a:t>
            </a:r>
            <a:r>
              <a:rPr lang="en-US" sz="1600" dirty="0"/>
              <a:t> at Fetch and </a:t>
            </a:r>
            <a:r>
              <a:rPr lang="en-US" sz="1600" dirty="0" smtClean="0"/>
              <a:t>Decode, respectively</a:t>
            </a:r>
          </a:p>
          <a:p>
            <a:pPr lvl="1"/>
            <a:r>
              <a:rPr lang="en-US" sz="1600" dirty="0" err="1" smtClean="0"/>
              <a:t>fdEpoch</a:t>
            </a:r>
            <a:r>
              <a:rPr lang="en-US" sz="1600" dirty="0" smtClean="0"/>
              <a:t> is Fetch’s estimates </a:t>
            </a:r>
            <a:r>
              <a:rPr lang="en-US" sz="1600" dirty="0"/>
              <a:t>of </a:t>
            </a:r>
            <a:r>
              <a:rPr lang="en-US" sz="1600" dirty="0" err="1" smtClean="0"/>
              <a:t>dEpoch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pPr lvl="1"/>
            <a:r>
              <a:rPr lang="en-US" sz="1600" dirty="0" smtClean="0"/>
              <a:t>Initially set all epochs to 0</a:t>
            </a:r>
            <a:endParaRPr lang="en-US" sz="1600" dirty="0" smtClean="0"/>
          </a:p>
          <a:p>
            <a:endParaRPr lang="en-US" sz="2000" dirty="0"/>
          </a:p>
        </p:txBody>
      </p:sp>
      <p:grpSp>
        <p:nvGrpSpPr>
          <p:cNvPr id="8" name="Group 7"/>
          <p:cNvGrpSpPr/>
          <p:nvPr/>
        </p:nvGrpSpPr>
        <p:grpSpPr>
          <a:xfrm>
            <a:off x="5057776" y="2800410"/>
            <a:ext cx="2935287" cy="1198563"/>
            <a:chOff x="4610101" y="3136900"/>
            <a:chExt cx="2935287" cy="1198563"/>
          </a:xfrm>
        </p:grpSpPr>
        <p:sp>
          <p:nvSpPr>
            <p:cNvPr id="9" name="Rectangle 17"/>
            <p:cNvSpPr>
              <a:spLocks noChangeArrowheads="1"/>
            </p:cNvSpPr>
            <p:nvPr/>
          </p:nvSpPr>
          <p:spPr bwMode="auto">
            <a:xfrm>
              <a:off x="6657975" y="3467099"/>
              <a:ext cx="887413" cy="7969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/>
                <a:t>Execute</a:t>
              </a:r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6040438" y="3851275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5638800" y="3402013"/>
              <a:ext cx="371475" cy="933450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/>
                <a:t>d2e</a:t>
              </a:r>
              <a:endParaRPr lang="en-US" sz="1600" dirty="0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 rot="16200000">
              <a:off x="6984206" y="3296444"/>
              <a:ext cx="320675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 rot="16200000">
              <a:off x="4450557" y="3305969"/>
              <a:ext cx="320675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571875" y="3065523"/>
            <a:ext cx="2525713" cy="933450"/>
            <a:chOff x="5638800" y="3402013"/>
            <a:chExt cx="2525713" cy="933450"/>
          </a:xfrm>
        </p:grpSpPr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6657975" y="3467099"/>
              <a:ext cx="887413" cy="7969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/>
                <a:t>Decode</a:t>
              </a:r>
              <a:endParaRPr lang="en-US" sz="1600" dirty="0"/>
            </a:p>
          </p:txBody>
        </p:sp>
        <p:sp>
          <p:nvSpPr>
            <p:cNvPr id="16" name="Line 8"/>
            <p:cNvSpPr>
              <a:spLocks noChangeShapeType="1"/>
            </p:cNvSpPr>
            <p:nvPr/>
          </p:nvSpPr>
          <p:spPr bwMode="auto">
            <a:xfrm>
              <a:off x="6040438" y="3851275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5638800" y="3402013"/>
              <a:ext cx="371475" cy="933450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/>
                <a:t>f2d</a:t>
              </a:r>
              <a:endParaRPr lang="en-US" sz="1600" dirty="0"/>
            </a:p>
          </p:txBody>
        </p:sp>
        <p:sp>
          <p:nvSpPr>
            <p:cNvPr id="18" name="Line 8"/>
            <p:cNvSpPr>
              <a:spLocks noChangeShapeType="1"/>
            </p:cNvSpPr>
            <p:nvPr/>
          </p:nvSpPr>
          <p:spPr bwMode="auto">
            <a:xfrm>
              <a:off x="7535863" y="3860800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076325" y="3065523"/>
            <a:ext cx="2525713" cy="933450"/>
            <a:chOff x="5638800" y="3402013"/>
            <a:chExt cx="2525713" cy="933450"/>
          </a:xfrm>
        </p:grpSpPr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6657975" y="3467099"/>
              <a:ext cx="887413" cy="7969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/>
                <a:t>Fetch</a:t>
              </a:r>
              <a:endParaRPr lang="en-US" sz="1600" dirty="0"/>
            </a:p>
          </p:txBody>
        </p:sp>
        <p:sp>
          <p:nvSpPr>
            <p:cNvPr id="21" name="Line 8"/>
            <p:cNvSpPr>
              <a:spLocks noChangeShapeType="1"/>
            </p:cNvSpPr>
            <p:nvPr/>
          </p:nvSpPr>
          <p:spPr bwMode="auto">
            <a:xfrm>
              <a:off x="6040438" y="3851275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5638800" y="3402013"/>
              <a:ext cx="371475" cy="933450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/>
                <a:t>PC</a:t>
              </a:r>
              <a:endParaRPr lang="en-US" sz="1600" dirty="0"/>
            </a:p>
          </p:txBody>
        </p:sp>
        <p:sp>
          <p:nvSpPr>
            <p:cNvPr id="23" name="Line 8"/>
            <p:cNvSpPr>
              <a:spLocks noChangeShapeType="1"/>
            </p:cNvSpPr>
            <p:nvPr/>
          </p:nvSpPr>
          <p:spPr bwMode="auto">
            <a:xfrm>
              <a:off x="7535863" y="3860800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038975" y="2149535"/>
            <a:ext cx="1266825" cy="742950"/>
            <a:chOff x="6610350" y="2514600"/>
            <a:chExt cx="1266825" cy="742950"/>
          </a:xfrm>
        </p:grpSpPr>
        <p:sp>
          <p:nvSpPr>
            <p:cNvPr id="25" name="Explosion 2 24"/>
            <p:cNvSpPr/>
            <p:nvPr/>
          </p:nvSpPr>
          <p:spPr bwMode="auto">
            <a:xfrm>
              <a:off x="6610350" y="2514600"/>
              <a:ext cx="1266825" cy="742950"/>
            </a:xfrm>
            <a:prstGeom prst="irregularSeal2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858000" y="2638425"/>
              <a:ext cx="69121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miss </a:t>
              </a:r>
            </a:p>
            <a:p>
              <a:pPr algn="ctr"/>
              <a:r>
                <a:rPr lang="en-US" sz="1400" dirty="0" err="1" smtClean="0"/>
                <a:t>pred</a:t>
              </a:r>
              <a:r>
                <a:rPr lang="en-US" sz="1400" dirty="0" smtClean="0"/>
                <a:t>?</a:t>
              </a:r>
              <a:endParaRPr lang="en-US" sz="14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495800" y="2187635"/>
            <a:ext cx="1266825" cy="742950"/>
            <a:chOff x="6610350" y="2514600"/>
            <a:chExt cx="1266825" cy="742950"/>
          </a:xfrm>
        </p:grpSpPr>
        <p:sp>
          <p:nvSpPr>
            <p:cNvPr id="28" name="Explosion 2 27"/>
            <p:cNvSpPr/>
            <p:nvPr/>
          </p:nvSpPr>
          <p:spPr bwMode="auto">
            <a:xfrm>
              <a:off x="6610350" y="2514600"/>
              <a:ext cx="1266825" cy="742950"/>
            </a:xfrm>
            <a:prstGeom prst="irregularSeal2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858000" y="2638425"/>
              <a:ext cx="69121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miss </a:t>
              </a:r>
            </a:p>
            <a:p>
              <a:pPr algn="ctr"/>
              <a:r>
                <a:rPr lang="en-US" sz="1400" dirty="0" err="1" smtClean="0"/>
                <a:t>pred</a:t>
              </a:r>
              <a:r>
                <a:rPr lang="en-US" sz="1400" dirty="0" smtClean="0"/>
                <a:t>?</a:t>
              </a:r>
              <a:endParaRPr lang="en-US" sz="1400" dirty="0"/>
            </a:p>
          </p:txBody>
        </p:sp>
      </p:grpSp>
      <p:sp>
        <p:nvSpPr>
          <p:cNvPr id="30" name="Freeform 29"/>
          <p:cNvSpPr/>
          <p:nvPr/>
        </p:nvSpPr>
        <p:spPr bwMode="auto">
          <a:xfrm>
            <a:off x="1704975" y="1939984"/>
            <a:ext cx="3362325" cy="314325"/>
          </a:xfrm>
          <a:custGeom>
            <a:avLst/>
            <a:gdLst>
              <a:gd name="connsiteX0" fmla="*/ 3362325 w 3362325"/>
              <a:gd name="connsiteY0" fmla="*/ 419100 h 419100"/>
              <a:gd name="connsiteX1" fmla="*/ 3362325 w 3362325"/>
              <a:gd name="connsiteY1" fmla="*/ 0 h 419100"/>
              <a:gd name="connsiteX2" fmla="*/ 0 w 3362325"/>
              <a:gd name="connsiteY2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62325" h="419100">
                <a:moveTo>
                  <a:pt x="3362325" y="419100"/>
                </a:moveTo>
                <a:lnTo>
                  <a:pt x="3362325" y="0"/>
                </a:lnTo>
                <a:lnTo>
                  <a:pt x="0" y="0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1" name="Freeform 30"/>
          <p:cNvSpPr/>
          <p:nvPr/>
        </p:nvSpPr>
        <p:spPr bwMode="auto">
          <a:xfrm>
            <a:off x="1714500" y="1635185"/>
            <a:ext cx="5895975" cy="590550"/>
          </a:xfrm>
          <a:custGeom>
            <a:avLst/>
            <a:gdLst>
              <a:gd name="connsiteX0" fmla="*/ 3362325 w 3362325"/>
              <a:gd name="connsiteY0" fmla="*/ 419100 h 419100"/>
              <a:gd name="connsiteX1" fmla="*/ 3362325 w 3362325"/>
              <a:gd name="connsiteY1" fmla="*/ 0 h 419100"/>
              <a:gd name="connsiteX2" fmla="*/ 0 w 3362325"/>
              <a:gd name="connsiteY2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62325" h="419100">
                <a:moveTo>
                  <a:pt x="3362325" y="419100"/>
                </a:moveTo>
                <a:lnTo>
                  <a:pt x="3362325" y="0"/>
                </a:lnTo>
                <a:lnTo>
                  <a:pt x="0" y="0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79921" y="1254185"/>
            <a:ext cx="1459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redirect PC</a:t>
            </a:r>
            <a:endParaRPr lang="en-US" sz="1800" dirty="0"/>
          </a:p>
        </p:txBody>
      </p:sp>
      <p:sp>
        <p:nvSpPr>
          <p:cNvPr id="33" name="TextBox 32"/>
          <p:cNvSpPr txBox="1"/>
          <p:nvPr/>
        </p:nvSpPr>
        <p:spPr>
          <a:xfrm>
            <a:off x="3203432" y="1937623"/>
            <a:ext cx="1459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redirect PC</a:t>
            </a:r>
            <a:endParaRPr lang="en-US" sz="1800" dirty="0"/>
          </a:p>
        </p:txBody>
      </p:sp>
      <p:sp>
        <p:nvSpPr>
          <p:cNvPr id="34" name="TextBox 33"/>
          <p:cNvSpPr txBox="1"/>
          <p:nvPr/>
        </p:nvSpPr>
        <p:spPr>
          <a:xfrm>
            <a:off x="5445497" y="1820538"/>
            <a:ext cx="833232" cy="27622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1400" dirty="0" err="1" smtClean="0"/>
              <a:t>deEpoch</a:t>
            </a:r>
            <a:endParaRPr lang="en-US" sz="1400" dirty="0" smtClean="0"/>
          </a:p>
        </p:txBody>
      </p:sp>
      <p:grpSp>
        <p:nvGrpSpPr>
          <p:cNvPr id="35" name="Group 34"/>
          <p:cNvGrpSpPr/>
          <p:nvPr/>
        </p:nvGrpSpPr>
        <p:grpSpPr>
          <a:xfrm>
            <a:off x="910238" y="1100570"/>
            <a:ext cx="7034454" cy="779445"/>
            <a:chOff x="910238" y="1393170"/>
            <a:chExt cx="7034454" cy="779445"/>
          </a:xfrm>
        </p:grpSpPr>
        <p:sp>
          <p:nvSpPr>
            <p:cNvPr id="36" name="TextBox 35"/>
            <p:cNvSpPr txBox="1"/>
            <p:nvPr/>
          </p:nvSpPr>
          <p:spPr>
            <a:xfrm>
              <a:off x="7238156" y="1896390"/>
              <a:ext cx="706536" cy="276225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sz="1400" dirty="0" err="1" smtClean="0"/>
                <a:t>eEpoch</a:t>
              </a:r>
              <a:endParaRPr lang="en-US" sz="1400" dirty="0" smtClean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910238" y="1833562"/>
              <a:ext cx="781716" cy="276225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sz="1400" dirty="0" err="1" smtClean="0"/>
                <a:t>feEpoch</a:t>
              </a:r>
              <a:endParaRPr lang="en-US" sz="1400" dirty="0" smtClean="0"/>
            </a:p>
          </p:txBody>
        </p:sp>
        <p:sp>
          <p:nvSpPr>
            <p:cNvPr id="38" name="Rectangle 17"/>
            <p:cNvSpPr>
              <a:spLocks noChangeArrowheads="1"/>
            </p:cNvSpPr>
            <p:nvPr/>
          </p:nvSpPr>
          <p:spPr bwMode="auto">
            <a:xfrm rot="16200000">
              <a:off x="4973640" y="1564619"/>
              <a:ext cx="676274" cy="333375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100" dirty="0" err="1" smtClean="0"/>
                <a:t>eRecirect</a:t>
              </a:r>
              <a:endParaRPr lang="en-US" sz="11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907085" y="1700074"/>
            <a:ext cx="4480939" cy="676274"/>
            <a:chOff x="907085" y="2036564"/>
            <a:chExt cx="4480939" cy="676274"/>
          </a:xfrm>
        </p:grpSpPr>
        <p:sp>
          <p:nvSpPr>
            <p:cNvPr id="40" name="TextBox 39"/>
            <p:cNvSpPr txBox="1"/>
            <p:nvPr/>
          </p:nvSpPr>
          <p:spPr>
            <a:xfrm>
              <a:off x="907085" y="2164843"/>
              <a:ext cx="781716" cy="276225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sz="1400" dirty="0" err="1" smtClean="0"/>
                <a:t>fdEpoch</a:t>
              </a:r>
              <a:endParaRPr lang="en-US" sz="1400" dirty="0" smtClean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681488" y="2150972"/>
              <a:ext cx="706536" cy="276225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sz="1400" dirty="0" err="1" smtClean="0"/>
                <a:t>dEpoch</a:t>
              </a:r>
              <a:endParaRPr lang="en-US" sz="1400" dirty="0" smtClean="0"/>
            </a:p>
          </p:txBody>
        </p:sp>
        <p:sp>
          <p:nvSpPr>
            <p:cNvPr id="42" name="Rectangle 17"/>
            <p:cNvSpPr>
              <a:spLocks noChangeArrowheads="1"/>
            </p:cNvSpPr>
            <p:nvPr/>
          </p:nvSpPr>
          <p:spPr bwMode="auto">
            <a:xfrm rot="16200000">
              <a:off x="2644775" y="2208013"/>
              <a:ext cx="676274" cy="333375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100" dirty="0" err="1"/>
                <a:t>d</a:t>
              </a:r>
              <a:r>
                <a:rPr lang="en-US" sz="1100" dirty="0" err="1" smtClean="0"/>
                <a:t>Recirect</a:t>
              </a:r>
              <a:endParaRPr lang="en-US" sz="1100" dirty="0"/>
            </a:p>
          </p:txBody>
        </p:sp>
      </p:grpSp>
      <p:sp>
        <p:nvSpPr>
          <p:cNvPr id="43" name="Line 8"/>
          <p:cNvSpPr>
            <a:spLocks noChangeShapeType="1"/>
          </p:cNvSpPr>
          <p:nvPr/>
        </p:nvSpPr>
        <p:spPr bwMode="auto">
          <a:xfrm rot="16200000">
            <a:off x="8172291" y="3313770"/>
            <a:ext cx="0" cy="35845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 flipH="1">
            <a:off x="8351519" y="3245407"/>
            <a:ext cx="5949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45" name="Freeform 44"/>
          <p:cNvSpPr/>
          <p:nvPr/>
        </p:nvSpPr>
        <p:spPr>
          <a:xfrm>
            <a:off x="669851" y="2955851"/>
            <a:ext cx="404037" cy="574158"/>
          </a:xfrm>
          <a:custGeom>
            <a:avLst/>
            <a:gdLst>
              <a:gd name="connsiteX0" fmla="*/ 0 w 404037"/>
              <a:gd name="connsiteY0" fmla="*/ 0 h 574158"/>
              <a:gd name="connsiteX1" fmla="*/ 0 w 404037"/>
              <a:gd name="connsiteY1" fmla="*/ 563526 h 574158"/>
              <a:gd name="connsiteX2" fmla="*/ 404037 w 404037"/>
              <a:gd name="connsiteY2" fmla="*/ 574158 h 574158"/>
              <a:gd name="connsiteX3" fmla="*/ 404037 w 404037"/>
              <a:gd name="connsiteY3" fmla="*/ 574158 h 57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4037" h="574158">
                <a:moveTo>
                  <a:pt x="0" y="0"/>
                </a:moveTo>
                <a:lnTo>
                  <a:pt x="0" y="563526"/>
                </a:lnTo>
                <a:lnTo>
                  <a:pt x="404037" y="574158"/>
                </a:lnTo>
                <a:lnTo>
                  <a:pt x="404037" y="574158"/>
                </a:ln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28,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L16-</a:t>
            </a:r>
            <a:fld id="{BE49CFAA-92BB-45AE-A2AC-2CF4188AC6C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907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95" y="304800"/>
            <a:ext cx="8314661" cy="1143000"/>
          </a:xfrm>
        </p:spPr>
        <p:txBody>
          <a:bodyPr/>
          <a:lstStyle/>
          <a:p>
            <a:r>
              <a:rPr lang="en-US" sz="3600" dirty="0"/>
              <a:t>N-Stage </a:t>
            </a:r>
            <a:r>
              <a:rPr lang="en-US" sz="3600" dirty="0" smtClean="0"/>
              <a:t>pipeline: Two predictors</a:t>
            </a:r>
            <a:br>
              <a:rPr lang="en-US" sz="3600" dirty="0" smtClean="0"/>
            </a:br>
            <a:r>
              <a:rPr lang="en-US" sz="3600" dirty="0" smtClean="0"/>
              <a:t>Redirection logic</a:t>
            </a:r>
            <a:endParaRPr lang="en-US" sz="3600" dirty="0"/>
          </a:p>
        </p:txBody>
      </p:sp>
      <p:grpSp>
        <p:nvGrpSpPr>
          <p:cNvPr id="8" name="Group 7"/>
          <p:cNvGrpSpPr/>
          <p:nvPr/>
        </p:nvGrpSpPr>
        <p:grpSpPr>
          <a:xfrm>
            <a:off x="5057776" y="2741035"/>
            <a:ext cx="2935287" cy="1198563"/>
            <a:chOff x="4610101" y="3136900"/>
            <a:chExt cx="2935287" cy="1198563"/>
          </a:xfrm>
        </p:grpSpPr>
        <p:sp>
          <p:nvSpPr>
            <p:cNvPr id="9" name="Rectangle 17"/>
            <p:cNvSpPr>
              <a:spLocks noChangeArrowheads="1"/>
            </p:cNvSpPr>
            <p:nvPr/>
          </p:nvSpPr>
          <p:spPr bwMode="auto">
            <a:xfrm>
              <a:off x="6657975" y="3467099"/>
              <a:ext cx="887413" cy="7969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/>
                <a:t>Execute</a:t>
              </a:r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6040438" y="3851275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5638800" y="3402013"/>
              <a:ext cx="371475" cy="933450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/>
                <a:t>d2e</a:t>
              </a:r>
              <a:endParaRPr lang="en-US" sz="1600" dirty="0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 rot="16200000">
              <a:off x="6984206" y="3296444"/>
              <a:ext cx="320675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 rot="16200000">
              <a:off x="4450557" y="3305969"/>
              <a:ext cx="320675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571875" y="3006148"/>
            <a:ext cx="2525713" cy="933450"/>
            <a:chOff x="5638800" y="3402013"/>
            <a:chExt cx="2525713" cy="933450"/>
          </a:xfrm>
        </p:grpSpPr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6657975" y="3467099"/>
              <a:ext cx="887413" cy="7969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/>
                <a:t>Decode</a:t>
              </a:r>
              <a:endParaRPr lang="en-US" sz="1600" dirty="0"/>
            </a:p>
          </p:txBody>
        </p:sp>
        <p:sp>
          <p:nvSpPr>
            <p:cNvPr id="16" name="Line 8"/>
            <p:cNvSpPr>
              <a:spLocks noChangeShapeType="1"/>
            </p:cNvSpPr>
            <p:nvPr/>
          </p:nvSpPr>
          <p:spPr bwMode="auto">
            <a:xfrm>
              <a:off x="6040438" y="3851275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5638800" y="3402013"/>
              <a:ext cx="371475" cy="933450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/>
                <a:t>f2d</a:t>
              </a:r>
              <a:endParaRPr lang="en-US" sz="1600" dirty="0"/>
            </a:p>
          </p:txBody>
        </p:sp>
        <p:sp>
          <p:nvSpPr>
            <p:cNvPr id="18" name="Line 8"/>
            <p:cNvSpPr>
              <a:spLocks noChangeShapeType="1"/>
            </p:cNvSpPr>
            <p:nvPr/>
          </p:nvSpPr>
          <p:spPr bwMode="auto">
            <a:xfrm>
              <a:off x="7535863" y="3860800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076325" y="3006148"/>
            <a:ext cx="2525713" cy="933450"/>
            <a:chOff x="5638800" y="3402013"/>
            <a:chExt cx="2525713" cy="933450"/>
          </a:xfrm>
        </p:grpSpPr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6657975" y="3467099"/>
              <a:ext cx="887413" cy="7969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/>
                <a:t>Fetch</a:t>
              </a:r>
              <a:endParaRPr lang="en-US" sz="1600" dirty="0"/>
            </a:p>
          </p:txBody>
        </p:sp>
        <p:sp>
          <p:nvSpPr>
            <p:cNvPr id="21" name="Line 8"/>
            <p:cNvSpPr>
              <a:spLocks noChangeShapeType="1"/>
            </p:cNvSpPr>
            <p:nvPr/>
          </p:nvSpPr>
          <p:spPr bwMode="auto">
            <a:xfrm>
              <a:off x="6040438" y="3851275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5638800" y="3402013"/>
              <a:ext cx="371475" cy="933450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/>
                <a:t>PC</a:t>
              </a:r>
              <a:endParaRPr lang="en-US" sz="1600" dirty="0"/>
            </a:p>
          </p:txBody>
        </p:sp>
        <p:sp>
          <p:nvSpPr>
            <p:cNvPr id="23" name="Line 8"/>
            <p:cNvSpPr>
              <a:spLocks noChangeShapeType="1"/>
            </p:cNvSpPr>
            <p:nvPr/>
          </p:nvSpPr>
          <p:spPr bwMode="auto">
            <a:xfrm>
              <a:off x="7535863" y="3860800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038975" y="2090160"/>
            <a:ext cx="1266825" cy="742950"/>
            <a:chOff x="6610350" y="2514600"/>
            <a:chExt cx="1266825" cy="742950"/>
          </a:xfrm>
        </p:grpSpPr>
        <p:sp>
          <p:nvSpPr>
            <p:cNvPr id="25" name="Explosion 2 24"/>
            <p:cNvSpPr/>
            <p:nvPr/>
          </p:nvSpPr>
          <p:spPr bwMode="auto">
            <a:xfrm>
              <a:off x="6610350" y="2514600"/>
              <a:ext cx="1266825" cy="742950"/>
            </a:xfrm>
            <a:prstGeom prst="irregularSeal2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858000" y="2638425"/>
              <a:ext cx="69121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miss </a:t>
              </a:r>
            </a:p>
            <a:p>
              <a:pPr algn="ctr"/>
              <a:r>
                <a:rPr lang="en-US" sz="1400" dirty="0" err="1" smtClean="0"/>
                <a:t>pred</a:t>
              </a:r>
              <a:r>
                <a:rPr lang="en-US" sz="1400" dirty="0" smtClean="0"/>
                <a:t>?</a:t>
              </a:r>
              <a:endParaRPr lang="en-US" sz="14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495800" y="2128260"/>
            <a:ext cx="1266825" cy="742950"/>
            <a:chOff x="6610350" y="2514600"/>
            <a:chExt cx="1266825" cy="742950"/>
          </a:xfrm>
        </p:grpSpPr>
        <p:sp>
          <p:nvSpPr>
            <p:cNvPr id="28" name="Explosion 2 27"/>
            <p:cNvSpPr/>
            <p:nvPr/>
          </p:nvSpPr>
          <p:spPr bwMode="auto">
            <a:xfrm>
              <a:off x="6610350" y="2514600"/>
              <a:ext cx="1266825" cy="742950"/>
            </a:xfrm>
            <a:prstGeom prst="irregularSeal2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858000" y="2638425"/>
              <a:ext cx="69121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miss </a:t>
              </a:r>
            </a:p>
            <a:p>
              <a:pPr algn="ctr"/>
              <a:r>
                <a:rPr lang="en-US" sz="1400" dirty="0" err="1" smtClean="0"/>
                <a:t>pred</a:t>
              </a:r>
              <a:r>
                <a:rPr lang="en-US" sz="1400" dirty="0" smtClean="0"/>
                <a:t>?</a:t>
              </a:r>
              <a:endParaRPr lang="en-US" sz="1400" dirty="0"/>
            </a:p>
          </p:txBody>
        </p:sp>
      </p:grpSp>
      <p:sp>
        <p:nvSpPr>
          <p:cNvPr id="30" name="Freeform 29"/>
          <p:cNvSpPr/>
          <p:nvPr/>
        </p:nvSpPr>
        <p:spPr bwMode="auto">
          <a:xfrm>
            <a:off x="1704975" y="1880609"/>
            <a:ext cx="3362325" cy="314325"/>
          </a:xfrm>
          <a:custGeom>
            <a:avLst/>
            <a:gdLst>
              <a:gd name="connsiteX0" fmla="*/ 3362325 w 3362325"/>
              <a:gd name="connsiteY0" fmla="*/ 419100 h 419100"/>
              <a:gd name="connsiteX1" fmla="*/ 3362325 w 3362325"/>
              <a:gd name="connsiteY1" fmla="*/ 0 h 419100"/>
              <a:gd name="connsiteX2" fmla="*/ 0 w 3362325"/>
              <a:gd name="connsiteY2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62325" h="419100">
                <a:moveTo>
                  <a:pt x="3362325" y="419100"/>
                </a:moveTo>
                <a:lnTo>
                  <a:pt x="3362325" y="0"/>
                </a:lnTo>
                <a:lnTo>
                  <a:pt x="0" y="0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1" name="Freeform 30"/>
          <p:cNvSpPr/>
          <p:nvPr/>
        </p:nvSpPr>
        <p:spPr bwMode="auto">
          <a:xfrm>
            <a:off x="1714500" y="1575810"/>
            <a:ext cx="5895975" cy="590550"/>
          </a:xfrm>
          <a:custGeom>
            <a:avLst/>
            <a:gdLst>
              <a:gd name="connsiteX0" fmla="*/ 3362325 w 3362325"/>
              <a:gd name="connsiteY0" fmla="*/ 419100 h 419100"/>
              <a:gd name="connsiteX1" fmla="*/ 3362325 w 3362325"/>
              <a:gd name="connsiteY1" fmla="*/ 0 h 419100"/>
              <a:gd name="connsiteX2" fmla="*/ 0 w 3362325"/>
              <a:gd name="connsiteY2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62325" h="419100">
                <a:moveTo>
                  <a:pt x="3362325" y="419100"/>
                </a:moveTo>
                <a:lnTo>
                  <a:pt x="3362325" y="0"/>
                </a:lnTo>
                <a:lnTo>
                  <a:pt x="0" y="0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445497" y="1761163"/>
            <a:ext cx="833232" cy="27622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1400" dirty="0" err="1" smtClean="0"/>
              <a:t>deEpoch</a:t>
            </a:r>
            <a:endParaRPr lang="en-US" sz="1400" dirty="0" smtClean="0"/>
          </a:p>
        </p:txBody>
      </p:sp>
      <p:grpSp>
        <p:nvGrpSpPr>
          <p:cNvPr id="35" name="Group 34"/>
          <p:cNvGrpSpPr/>
          <p:nvPr/>
        </p:nvGrpSpPr>
        <p:grpSpPr>
          <a:xfrm>
            <a:off x="910238" y="1041195"/>
            <a:ext cx="7034454" cy="779445"/>
            <a:chOff x="910238" y="1393170"/>
            <a:chExt cx="7034454" cy="779445"/>
          </a:xfrm>
        </p:grpSpPr>
        <p:sp>
          <p:nvSpPr>
            <p:cNvPr id="36" name="TextBox 35"/>
            <p:cNvSpPr txBox="1"/>
            <p:nvPr/>
          </p:nvSpPr>
          <p:spPr>
            <a:xfrm>
              <a:off x="7238156" y="1896390"/>
              <a:ext cx="706536" cy="276225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sz="1400" dirty="0" err="1" smtClean="0"/>
                <a:t>eEpoch</a:t>
              </a:r>
              <a:endParaRPr lang="en-US" sz="1400" dirty="0" smtClean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910238" y="1833562"/>
              <a:ext cx="781716" cy="276225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sz="1400" dirty="0" err="1" smtClean="0"/>
                <a:t>feEpoch</a:t>
              </a:r>
              <a:endParaRPr lang="en-US" sz="1400" dirty="0" smtClean="0"/>
            </a:p>
          </p:txBody>
        </p:sp>
        <p:sp>
          <p:nvSpPr>
            <p:cNvPr id="38" name="Rectangle 17"/>
            <p:cNvSpPr>
              <a:spLocks noChangeArrowheads="1"/>
            </p:cNvSpPr>
            <p:nvPr/>
          </p:nvSpPr>
          <p:spPr bwMode="auto">
            <a:xfrm rot="16200000">
              <a:off x="4973640" y="1564619"/>
              <a:ext cx="676274" cy="333375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100" dirty="0" err="1" smtClean="0"/>
                <a:t>eRecirect</a:t>
              </a:r>
              <a:endParaRPr lang="en-US" sz="11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907085" y="1640699"/>
            <a:ext cx="4480939" cy="676274"/>
            <a:chOff x="907085" y="2036564"/>
            <a:chExt cx="4480939" cy="676274"/>
          </a:xfrm>
        </p:grpSpPr>
        <p:sp>
          <p:nvSpPr>
            <p:cNvPr id="40" name="TextBox 39"/>
            <p:cNvSpPr txBox="1"/>
            <p:nvPr/>
          </p:nvSpPr>
          <p:spPr>
            <a:xfrm>
              <a:off x="907085" y="2164843"/>
              <a:ext cx="781716" cy="276225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sz="1400" dirty="0" err="1" smtClean="0"/>
                <a:t>fdEpoch</a:t>
              </a:r>
              <a:endParaRPr lang="en-US" sz="1400" dirty="0" smtClean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681488" y="2150972"/>
              <a:ext cx="706536" cy="276225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sz="1400" dirty="0" err="1" smtClean="0"/>
                <a:t>dEpoch</a:t>
              </a:r>
              <a:endParaRPr lang="en-US" sz="1400" dirty="0" smtClean="0"/>
            </a:p>
          </p:txBody>
        </p:sp>
        <p:sp>
          <p:nvSpPr>
            <p:cNvPr id="42" name="Rectangle 17"/>
            <p:cNvSpPr>
              <a:spLocks noChangeArrowheads="1"/>
            </p:cNvSpPr>
            <p:nvPr/>
          </p:nvSpPr>
          <p:spPr bwMode="auto">
            <a:xfrm rot="16200000">
              <a:off x="2644775" y="2208013"/>
              <a:ext cx="676274" cy="333375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100" dirty="0" err="1"/>
                <a:t>d</a:t>
              </a:r>
              <a:r>
                <a:rPr lang="en-US" sz="1100" dirty="0" err="1" smtClean="0"/>
                <a:t>Recirect</a:t>
              </a:r>
              <a:endParaRPr lang="en-US" sz="1100" dirty="0"/>
            </a:p>
          </p:txBody>
        </p:sp>
      </p:grpSp>
      <p:sp>
        <p:nvSpPr>
          <p:cNvPr id="43" name="Line 8"/>
          <p:cNvSpPr>
            <a:spLocks noChangeShapeType="1"/>
          </p:cNvSpPr>
          <p:nvPr/>
        </p:nvSpPr>
        <p:spPr bwMode="auto">
          <a:xfrm rot="16200000">
            <a:off x="8172291" y="3254395"/>
            <a:ext cx="0" cy="35845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 flipH="1">
            <a:off x="8351519" y="3186032"/>
            <a:ext cx="5949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669851" y="2896476"/>
            <a:ext cx="404037" cy="574158"/>
          </a:xfrm>
          <a:custGeom>
            <a:avLst/>
            <a:gdLst>
              <a:gd name="connsiteX0" fmla="*/ 0 w 404037"/>
              <a:gd name="connsiteY0" fmla="*/ 0 h 574158"/>
              <a:gd name="connsiteX1" fmla="*/ 0 w 404037"/>
              <a:gd name="connsiteY1" fmla="*/ 563526 h 574158"/>
              <a:gd name="connsiteX2" fmla="*/ 404037 w 404037"/>
              <a:gd name="connsiteY2" fmla="*/ 574158 h 574158"/>
              <a:gd name="connsiteX3" fmla="*/ 404037 w 404037"/>
              <a:gd name="connsiteY3" fmla="*/ 574158 h 57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4037" h="574158">
                <a:moveTo>
                  <a:pt x="0" y="0"/>
                </a:moveTo>
                <a:lnTo>
                  <a:pt x="0" y="563526"/>
                </a:lnTo>
                <a:lnTo>
                  <a:pt x="404037" y="574158"/>
                </a:lnTo>
                <a:lnTo>
                  <a:pt x="404037" y="574158"/>
                </a:ln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6" name="Content Placeholder 2"/>
          <p:cNvSpPr txBox="1">
            <a:spLocks/>
          </p:cNvSpPr>
          <p:nvPr/>
        </p:nvSpPr>
        <p:spPr bwMode="auto">
          <a:xfrm>
            <a:off x="579991" y="3880038"/>
            <a:ext cx="8564009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800" dirty="0"/>
              <a:t>At execute: </a:t>
            </a:r>
          </a:p>
          <a:p>
            <a:pPr lvl="1">
              <a:spcBef>
                <a:spcPts val="0"/>
              </a:spcBef>
            </a:pPr>
            <a:r>
              <a:rPr lang="en-US" sz="1400" dirty="0" smtClean="0"/>
              <a:t>(pc) if </a:t>
            </a:r>
            <a:r>
              <a:rPr lang="en-US" sz="1400" dirty="0" smtClean="0"/>
              <a:t>(</a:t>
            </a:r>
            <a:r>
              <a:rPr lang="en-US" sz="1400" dirty="0" err="1" smtClean="0"/>
              <a:t>ieEp</a:t>
            </a:r>
            <a:r>
              <a:rPr lang="en-US" sz="1400" dirty="0" smtClean="0"/>
              <a:t>!=</a:t>
            </a:r>
            <a:r>
              <a:rPr lang="en-US" sz="1400" dirty="0" err="1" smtClean="0"/>
              <a:t>eEp</a:t>
            </a:r>
            <a:r>
              <a:rPr lang="en-US" sz="1400" dirty="0" smtClean="0"/>
              <a:t>) then </a:t>
            </a:r>
            <a:r>
              <a:rPr lang="en-US" sz="1400" dirty="0" smtClean="0"/>
              <a:t>poison </a:t>
            </a:r>
            <a:r>
              <a:rPr lang="en-US" sz="1400" dirty="0"/>
              <a:t>the instruction</a:t>
            </a:r>
          </a:p>
          <a:p>
            <a:pPr lvl="1">
              <a:spcBef>
                <a:spcPts val="0"/>
              </a:spcBef>
            </a:pPr>
            <a:r>
              <a:rPr lang="en-US" sz="1400" dirty="0" smtClean="0"/>
              <a:t>(</a:t>
            </a:r>
            <a:r>
              <a:rPr lang="en-US" sz="1400" dirty="0" err="1" smtClean="0"/>
              <a:t>ppc</a:t>
            </a:r>
            <a:r>
              <a:rPr lang="en-US" sz="1400" dirty="0" smtClean="0"/>
              <a:t>) if (no poisoning) </a:t>
            </a:r>
            <a:r>
              <a:rPr lang="en-US" sz="1400" dirty="0"/>
              <a:t>&amp; </a:t>
            </a:r>
            <a:r>
              <a:rPr lang="en-US" sz="1400" dirty="0" err="1"/>
              <a:t>mispred</a:t>
            </a:r>
            <a:r>
              <a:rPr lang="en-US" sz="1400" dirty="0"/>
              <a:t> then change </a:t>
            </a:r>
            <a:r>
              <a:rPr lang="en-US" sz="1400" dirty="0" err="1" smtClean="0"/>
              <a:t>eEp</a:t>
            </a:r>
            <a:r>
              <a:rPr lang="en-US" sz="1400" dirty="0" smtClean="0"/>
              <a:t>; </a:t>
            </a:r>
          </a:p>
          <a:p>
            <a:pPr lvl="1">
              <a:spcBef>
                <a:spcPts val="0"/>
              </a:spcBef>
            </a:pPr>
            <a:r>
              <a:rPr lang="en-US" sz="1400" dirty="0" smtClean="0"/>
              <a:t>(</a:t>
            </a:r>
            <a:r>
              <a:rPr lang="en-US" sz="1400" dirty="0" err="1" smtClean="0"/>
              <a:t>ppc</a:t>
            </a:r>
            <a:r>
              <a:rPr lang="en-US" sz="1400" dirty="0" smtClean="0"/>
              <a:t>) for </a:t>
            </a:r>
            <a:r>
              <a:rPr lang="en-US" sz="1400" dirty="0" smtClean="0"/>
              <a:t>every control instruction </a:t>
            </a:r>
            <a:r>
              <a:rPr lang="en-US" sz="1400" dirty="0"/>
              <a:t>send &lt;pc, target </a:t>
            </a:r>
            <a:r>
              <a:rPr lang="en-US" sz="1400" dirty="0" smtClean="0"/>
              <a:t>pc</a:t>
            </a:r>
            <a:r>
              <a:rPr lang="en-US" sz="1400" dirty="0"/>
              <a:t>, </a:t>
            </a:r>
            <a:r>
              <a:rPr lang="en-US" sz="1400" dirty="0" smtClean="0"/>
              <a:t>taken, </a:t>
            </a:r>
            <a:r>
              <a:rPr lang="en-US" sz="1400" dirty="0" err="1" smtClean="0"/>
              <a:t>mispred</a:t>
            </a:r>
            <a:r>
              <a:rPr lang="en-US" sz="1400" dirty="0" smtClean="0"/>
              <a:t>…&gt; </a:t>
            </a:r>
            <a:r>
              <a:rPr lang="en-US" sz="1400" dirty="0"/>
              <a:t>to fetch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At fetch: </a:t>
            </a:r>
          </a:p>
          <a:p>
            <a:pPr lvl="1">
              <a:spcBef>
                <a:spcPts val="0"/>
              </a:spcBef>
            </a:pPr>
            <a:r>
              <a:rPr lang="en-US" sz="1400" dirty="0" err="1"/>
              <a:t>msg</a:t>
            </a:r>
            <a:r>
              <a:rPr lang="en-US" sz="1400" dirty="0"/>
              <a:t> from execute: </a:t>
            </a:r>
            <a:r>
              <a:rPr lang="en-US" sz="1400" dirty="0" smtClean="0">
                <a:solidFill>
                  <a:srgbClr val="FF0000"/>
                </a:solidFill>
              </a:rPr>
              <a:t>if (</a:t>
            </a:r>
            <a:r>
              <a:rPr lang="en-US" sz="1400" dirty="0" err="1" smtClean="0">
                <a:solidFill>
                  <a:srgbClr val="FF0000"/>
                </a:solidFill>
              </a:rPr>
              <a:t>mispred</a:t>
            </a:r>
            <a:r>
              <a:rPr lang="en-US" sz="1400" dirty="0" smtClean="0">
                <a:solidFill>
                  <a:srgbClr val="FF0000"/>
                </a:solidFill>
              </a:rPr>
              <a:t>) </a:t>
            </a:r>
            <a:r>
              <a:rPr lang="en-US" sz="1400" dirty="0" smtClean="0"/>
              <a:t>set </a:t>
            </a:r>
            <a:r>
              <a:rPr lang="en-US" sz="1400" dirty="0"/>
              <a:t>pc, </a:t>
            </a:r>
            <a:r>
              <a:rPr lang="en-US" sz="1400" dirty="0" smtClean="0"/>
              <a:t>change </a:t>
            </a:r>
            <a:r>
              <a:rPr lang="en-US" sz="1400" dirty="0" err="1" smtClean="0"/>
              <a:t>feEp</a:t>
            </a:r>
            <a:r>
              <a:rPr lang="en-US" sz="1400" dirty="0" smtClean="0"/>
              <a:t>, </a:t>
            </a:r>
            <a:endParaRPr lang="en-US" sz="1400" dirty="0" smtClean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1400" dirty="0" err="1" smtClean="0">
                <a:solidFill>
                  <a:srgbClr val="FF0000"/>
                </a:solidFill>
              </a:rPr>
              <a:t>msg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</a:rPr>
              <a:t>from decode: </a:t>
            </a:r>
            <a:r>
              <a:rPr lang="en-US" sz="1400" dirty="0" smtClean="0">
                <a:solidFill>
                  <a:srgbClr val="FF0000"/>
                </a:solidFill>
              </a:rPr>
              <a:t>If (no redirect message from Execute)</a:t>
            </a:r>
          </a:p>
          <a:p>
            <a:pPr lvl="1">
              <a:spcBef>
                <a:spcPts val="0"/>
              </a:spcBef>
            </a:pP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                            </a:t>
            </a:r>
            <a:r>
              <a:rPr lang="en-US" sz="1400" dirty="0" smtClean="0">
                <a:solidFill>
                  <a:srgbClr val="FF0000"/>
                </a:solidFill>
              </a:rPr>
              <a:t> if </a:t>
            </a:r>
            <a:r>
              <a:rPr lang="en-US" sz="1400" dirty="0" smtClean="0">
                <a:solidFill>
                  <a:srgbClr val="FF0000"/>
                </a:solidFill>
              </a:rPr>
              <a:t>(</a:t>
            </a:r>
            <a:r>
              <a:rPr lang="en-US" sz="1400" dirty="0" err="1" smtClean="0">
                <a:solidFill>
                  <a:srgbClr val="FF0000"/>
                </a:solidFill>
              </a:rPr>
              <a:t>ideEp</a:t>
            </a:r>
            <a:r>
              <a:rPr lang="en-US" sz="1400" dirty="0" smtClean="0">
                <a:solidFill>
                  <a:srgbClr val="FF0000"/>
                </a:solidFill>
              </a:rPr>
              <a:t>=</a:t>
            </a:r>
            <a:r>
              <a:rPr lang="en-US" sz="1400" dirty="0" err="1" smtClean="0">
                <a:solidFill>
                  <a:srgbClr val="FF0000"/>
                </a:solidFill>
              </a:rPr>
              <a:t>feEp</a:t>
            </a:r>
            <a:r>
              <a:rPr lang="en-US" sz="1400" dirty="0" smtClean="0">
                <a:solidFill>
                  <a:srgbClr val="FF0000"/>
                </a:solidFill>
              </a:rPr>
              <a:t>) then </a:t>
            </a:r>
            <a:r>
              <a:rPr lang="en-US" sz="1400" dirty="0">
                <a:solidFill>
                  <a:srgbClr val="FF0000"/>
                </a:solidFill>
              </a:rPr>
              <a:t>set pc, </a:t>
            </a:r>
            <a:r>
              <a:rPr lang="en-US" sz="1400" dirty="0" smtClean="0">
                <a:solidFill>
                  <a:srgbClr val="FF0000"/>
                </a:solidFill>
              </a:rPr>
              <a:t>change </a:t>
            </a:r>
            <a:r>
              <a:rPr lang="en-US" sz="1400" dirty="0" err="1" smtClean="0">
                <a:solidFill>
                  <a:srgbClr val="FF0000"/>
                </a:solidFill>
              </a:rPr>
              <a:t>fdEp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</a:rPr>
              <a:t>to 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idEp</a:t>
            </a:r>
            <a:endParaRPr lang="en-US" sz="1400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1800" dirty="0" smtClean="0"/>
              <a:t>At decode: …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715000" y="2721925"/>
            <a:ext cx="1109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{..., </a:t>
            </a:r>
            <a:r>
              <a:rPr lang="en-US" sz="1400" dirty="0" err="1" smtClean="0">
                <a:solidFill>
                  <a:srgbClr val="FF0000"/>
                </a:solidFill>
              </a:rPr>
              <a:t>ieEp</a:t>
            </a:r>
            <a:r>
              <a:rPr lang="en-US" sz="1400" dirty="0" smtClean="0"/>
              <a:t>}</a:t>
            </a:r>
            <a:endParaRPr lang="en-US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2668929" y="2660919"/>
            <a:ext cx="2088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{pc, </a:t>
            </a:r>
            <a:r>
              <a:rPr lang="en-US" sz="1400" dirty="0" err="1" smtClean="0"/>
              <a:t>ppc</a:t>
            </a:r>
            <a:r>
              <a:rPr lang="en-US" sz="1400" dirty="0" smtClean="0"/>
              <a:t>, </a:t>
            </a:r>
            <a:r>
              <a:rPr lang="en-US" sz="1400" dirty="0" err="1" smtClean="0">
                <a:solidFill>
                  <a:srgbClr val="FF0000"/>
                </a:solidFill>
              </a:rPr>
              <a:t>ieEp</a:t>
            </a:r>
            <a:r>
              <a:rPr lang="en-US" sz="1400" dirty="0" smtClean="0">
                <a:solidFill>
                  <a:srgbClr val="FF0000"/>
                </a:solidFill>
              </a:rPr>
              <a:t>, </a:t>
            </a:r>
            <a:r>
              <a:rPr lang="en-US" sz="1400" dirty="0" err="1" smtClean="0">
                <a:solidFill>
                  <a:srgbClr val="FF0000"/>
                </a:solidFill>
              </a:rPr>
              <a:t>idEp</a:t>
            </a:r>
            <a:r>
              <a:rPr lang="en-US" sz="1400" dirty="0" smtClean="0"/>
              <a:t>}</a:t>
            </a:r>
            <a:endParaRPr lang="en-US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5497331" y="1020325"/>
            <a:ext cx="1900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{</a:t>
            </a:r>
            <a:r>
              <a:rPr lang="en-US" sz="1400" dirty="0" smtClean="0">
                <a:solidFill>
                  <a:srgbClr val="FF0000"/>
                </a:solidFill>
              </a:rPr>
              <a:t>pc, </a:t>
            </a:r>
            <a:r>
              <a:rPr lang="en-US" sz="1400" dirty="0" err="1" smtClean="0">
                <a:solidFill>
                  <a:srgbClr val="FF0000"/>
                </a:solidFill>
              </a:rPr>
              <a:t>newPc</a:t>
            </a:r>
            <a:r>
              <a:rPr lang="en-US" sz="1400" dirty="0" smtClean="0">
                <a:solidFill>
                  <a:srgbClr val="FF0000"/>
                </a:solidFill>
              </a:rPr>
              <a:t>, taken </a:t>
            </a:r>
            <a:r>
              <a:rPr lang="en-US" sz="1400" dirty="0" err="1" smtClean="0">
                <a:solidFill>
                  <a:srgbClr val="FF0000"/>
                </a:solidFill>
              </a:rPr>
              <a:t>mispredict</a:t>
            </a:r>
            <a:r>
              <a:rPr lang="en-US" sz="1400" dirty="0" smtClean="0">
                <a:solidFill>
                  <a:srgbClr val="FF0000"/>
                </a:solidFill>
              </a:rPr>
              <a:t>, ...}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155646" y="1828553"/>
            <a:ext cx="15878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{</a:t>
            </a:r>
            <a:r>
              <a:rPr lang="en-US" sz="1400" dirty="0" smtClean="0">
                <a:solidFill>
                  <a:srgbClr val="FF0000"/>
                </a:solidFill>
              </a:rPr>
              <a:t>pc, </a:t>
            </a:r>
            <a:r>
              <a:rPr lang="en-US" sz="1400" dirty="0" err="1" smtClean="0">
                <a:solidFill>
                  <a:srgbClr val="FF0000"/>
                </a:solidFill>
              </a:rPr>
              <a:t>newPc</a:t>
            </a:r>
            <a:r>
              <a:rPr lang="en-US" sz="1400" dirty="0" smtClean="0">
                <a:solidFill>
                  <a:srgbClr val="FF0000"/>
                </a:solidFill>
              </a:rPr>
              <a:t>, </a:t>
            </a:r>
            <a:r>
              <a:rPr lang="en-US" sz="1400" dirty="0" err="1" smtClean="0">
                <a:solidFill>
                  <a:srgbClr val="FF0000"/>
                </a:solidFill>
              </a:rPr>
              <a:t>idEp</a:t>
            </a:r>
            <a:r>
              <a:rPr lang="en-US" sz="1400" dirty="0" smtClean="0">
                <a:solidFill>
                  <a:srgbClr val="FF0000"/>
                </a:solidFill>
              </a:rPr>
              <a:t>, </a:t>
            </a:r>
            <a:r>
              <a:rPr lang="en-US" sz="1400" dirty="0" err="1" smtClean="0">
                <a:solidFill>
                  <a:srgbClr val="FF0000"/>
                </a:solidFill>
              </a:rPr>
              <a:t>ideEp</a:t>
            </a:r>
            <a:r>
              <a:rPr lang="en-US" sz="1400" dirty="0" smtClean="0">
                <a:solidFill>
                  <a:srgbClr val="FF0000"/>
                </a:solidFill>
              </a:rPr>
              <a:t>...}</a:t>
            </a:r>
            <a:endParaRPr lang="en-US" sz="1400" dirty="0">
              <a:solidFill>
                <a:srgbClr val="FF0000"/>
              </a:solidFill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287838" y="5759394"/>
            <a:ext cx="2969117" cy="830997"/>
            <a:chOff x="6244336" y="4722994"/>
            <a:chExt cx="2969117" cy="830997"/>
          </a:xfrm>
        </p:grpSpPr>
        <p:sp>
          <p:nvSpPr>
            <p:cNvPr id="45" name="TextBox 44"/>
            <p:cNvSpPr txBox="1"/>
            <p:nvPr/>
          </p:nvSpPr>
          <p:spPr>
            <a:xfrm>
              <a:off x="6691176" y="4722994"/>
              <a:ext cx="252227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Comic Sans MS" pitchFamily="66" charset="0"/>
                </a:rPr>
                <a:t>make sure that the </a:t>
              </a:r>
              <a:r>
                <a:rPr lang="en-US" sz="1600" dirty="0" err="1" smtClean="0">
                  <a:latin typeface="Comic Sans MS" pitchFamily="66" charset="0"/>
                </a:rPr>
                <a:t>msg</a:t>
              </a:r>
              <a:r>
                <a:rPr lang="en-US" sz="1600" dirty="0" smtClean="0">
                  <a:latin typeface="Comic Sans MS" pitchFamily="66" charset="0"/>
                </a:rPr>
                <a:t> from Decode is not from a wrong path instruction</a:t>
              </a:r>
              <a:endParaRPr lang="en-US" sz="1600" dirty="0">
                <a:latin typeface="Comic Sans MS" pitchFamily="66" charset="0"/>
              </a:endParaRPr>
            </a:p>
          </p:txBody>
        </p:sp>
        <p:cxnSp>
          <p:nvCxnSpPr>
            <p:cNvPr id="48" name="Straight Arrow Connector 47"/>
            <p:cNvCxnSpPr/>
            <p:nvPr/>
          </p:nvCxnSpPr>
          <p:spPr bwMode="auto">
            <a:xfrm flipH="1" flipV="1">
              <a:off x="6244336" y="4722994"/>
              <a:ext cx="494343" cy="19988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28,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L16-</a:t>
            </a:r>
            <a:fld id="{BE49CFAA-92BB-45AE-A2AC-2CF4188AC6C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75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95" y="304800"/>
            <a:ext cx="8314661" cy="1143000"/>
          </a:xfrm>
        </p:spPr>
        <p:txBody>
          <a:bodyPr/>
          <a:lstStyle/>
          <a:p>
            <a:r>
              <a:rPr lang="en-US" sz="3600" dirty="0" smtClean="0"/>
              <a:t>Decode stage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Redirection logic</a:t>
            </a:r>
            <a:endParaRPr lang="en-US" sz="3600" dirty="0"/>
          </a:p>
        </p:txBody>
      </p:sp>
      <p:grpSp>
        <p:nvGrpSpPr>
          <p:cNvPr id="8" name="Group 7"/>
          <p:cNvGrpSpPr/>
          <p:nvPr/>
        </p:nvGrpSpPr>
        <p:grpSpPr>
          <a:xfrm>
            <a:off x="5057776" y="2741035"/>
            <a:ext cx="2935287" cy="1198563"/>
            <a:chOff x="4610101" y="3136900"/>
            <a:chExt cx="2935287" cy="1198563"/>
          </a:xfrm>
        </p:grpSpPr>
        <p:sp>
          <p:nvSpPr>
            <p:cNvPr id="9" name="Rectangle 17"/>
            <p:cNvSpPr>
              <a:spLocks noChangeArrowheads="1"/>
            </p:cNvSpPr>
            <p:nvPr/>
          </p:nvSpPr>
          <p:spPr bwMode="auto">
            <a:xfrm>
              <a:off x="6657975" y="3467099"/>
              <a:ext cx="887413" cy="7969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/>
                <a:t>Execute</a:t>
              </a:r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6040438" y="3851275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5638800" y="3402013"/>
              <a:ext cx="371475" cy="933450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/>
                <a:t>d2e</a:t>
              </a:r>
              <a:endParaRPr lang="en-US" sz="1600" dirty="0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 rot="16200000">
              <a:off x="6984206" y="3296444"/>
              <a:ext cx="320675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 rot="16200000">
              <a:off x="4450557" y="3305969"/>
              <a:ext cx="320675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571875" y="3006148"/>
            <a:ext cx="2525713" cy="933450"/>
            <a:chOff x="5638800" y="3402013"/>
            <a:chExt cx="2525713" cy="933450"/>
          </a:xfrm>
        </p:grpSpPr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6657975" y="3467099"/>
              <a:ext cx="887413" cy="7969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/>
                <a:t>Decode</a:t>
              </a:r>
              <a:endParaRPr lang="en-US" sz="1600" dirty="0"/>
            </a:p>
          </p:txBody>
        </p:sp>
        <p:sp>
          <p:nvSpPr>
            <p:cNvPr id="16" name="Line 8"/>
            <p:cNvSpPr>
              <a:spLocks noChangeShapeType="1"/>
            </p:cNvSpPr>
            <p:nvPr/>
          </p:nvSpPr>
          <p:spPr bwMode="auto">
            <a:xfrm>
              <a:off x="6040438" y="3851275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5638800" y="3402013"/>
              <a:ext cx="371475" cy="933450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/>
                <a:t>f2d</a:t>
              </a:r>
              <a:endParaRPr lang="en-US" sz="1600" dirty="0"/>
            </a:p>
          </p:txBody>
        </p:sp>
        <p:sp>
          <p:nvSpPr>
            <p:cNvPr id="18" name="Line 8"/>
            <p:cNvSpPr>
              <a:spLocks noChangeShapeType="1"/>
            </p:cNvSpPr>
            <p:nvPr/>
          </p:nvSpPr>
          <p:spPr bwMode="auto">
            <a:xfrm>
              <a:off x="7535863" y="3860800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076325" y="3006148"/>
            <a:ext cx="2525713" cy="933450"/>
            <a:chOff x="5638800" y="3402013"/>
            <a:chExt cx="2525713" cy="933450"/>
          </a:xfrm>
        </p:grpSpPr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6657975" y="3467099"/>
              <a:ext cx="887413" cy="7969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/>
                <a:t>Fetch</a:t>
              </a:r>
              <a:endParaRPr lang="en-US" sz="1600" dirty="0"/>
            </a:p>
          </p:txBody>
        </p:sp>
        <p:sp>
          <p:nvSpPr>
            <p:cNvPr id="21" name="Line 8"/>
            <p:cNvSpPr>
              <a:spLocks noChangeShapeType="1"/>
            </p:cNvSpPr>
            <p:nvPr/>
          </p:nvSpPr>
          <p:spPr bwMode="auto">
            <a:xfrm>
              <a:off x="6040438" y="3851275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5638800" y="3402013"/>
              <a:ext cx="371475" cy="933450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/>
                <a:t>PC</a:t>
              </a:r>
              <a:endParaRPr lang="en-US" sz="1600" dirty="0"/>
            </a:p>
          </p:txBody>
        </p:sp>
        <p:sp>
          <p:nvSpPr>
            <p:cNvPr id="23" name="Line 8"/>
            <p:cNvSpPr>
              <a:spLocks noChangeShapeType="1"/>
            </p:cNvSpPr>
            <p:nvPr/>
          </p:nvSpPr>
          <p:spPr bwMode="auto">
            <a:xfrm>
              <a:off x="7535863" y="3860800"/>
              <a:ext cx="62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038975" y="2090160"/>
            <a:ext cx="1266825" cy="742950"/>
            <a:chOff x="6610350" y="2514600"/>
            <a:chExt cx="1266825" cy="742950"/>
          </a:xfrm>
        </p:grpSpPr>
        <p:sp>
          <p:nvSpPr>
            <p:cNvPr id="25" name="Explosion 2 24"/>
            <p:cNvSpPr/>
            <p:nvPr/>
          </p:nvSpPr>
          <p:spPr bwMode="auto">
            <a:xfrm>
              <a:off x="6610350" y="2514600"/>
              <a:ext cx="1266825" cy="742950"/>
            </a:xfrm>
            <a:prstGeom prst="irregularSeal2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858000" y="2638425"/>
              <a:ext cx="69121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miss </a:t>
              </a:r>
            </a:p>
            <a:p>
              <a:pPr algn="ctr"/>
              <a:r>
                <a:rPr lang="en-US" sz="1400" dirty="0" err="1" smtClean="0"/>
                <a:t>pred</a:t>
              </a:r>
              <a:r>
                <a:rPr lang="en-US" sz="1400" dirty="0" smtClean="0"/>
                <a:t>?</a:t>
              </a:r>
              <a:endParaRPr lang="en-US" sz="14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495800" y="2128260"/>
            <a:ext cx="1266825" cy="742950"/>
            <a:chOff x="6610350" y="2514600"/>
            <a:chExt cx="1266825" cy="742950"/>
          </a:xfrm>
        </p:grpSpPr>
        <p:sp>
          <p:nvSpPr>
            <p:cNvPr id="28" name="Explosion 2 27"/>
            <p:cNvSpPr/>
            <p:nvPr/>
          </p:nvSpPr>
          <p:spPr bwMode="auto">
            <a:xfrm>
              <a:off x="6610350" y="2514600"/>
              <a:ext cx="1266825" cy="742950"/>
            </a:xfrm>
            <a:prstGeom prst="irregularSeal2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858000" y="2638425"/>
              <a:ext cx="69121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miss </a:t>
              </a:r>
            </a:p>
            <a:p>
              <a:pPr algn="ctr"/>
              <a:r>
                <a:rPr lang="en-US" sz="1400" dirty="0" err="1" smtClean="0"/>
                <a:t>pred</a:t>
              </a:r>
              <a:r>
                <a:rPr lang="en-US" sz="1400" dirty="0" smtClean="0"/>
                <a:t>?</a:t>
              </a:r>
              <a:endParaRPr lang="en-US" sz="1400" dirty="0"/>
            </a:p>
          </p:txBody>
        </p:sp>
      </p:grpSp>
      <p:sp>
        <p:nvSpPr>
          <p:cNvPr id="30" name="Freeform 29"/>
          <p:cNvSpPr/>
          <p:nvPr/>
        </p:nvSpPr>
        <p:spPr bwMode="auto">
          <a:xfrm>
            <a:off x="1704975" y="1880609"/>
            <a:ext cx="3362325" cy="314325"/>
          </a:xfrm>
          <a:custGeom>
            <a:avLst/>
            <a:gdLst>
              <a:gd name="connsiteX0" fmla="*/ 3362325 w 3362325"/>
              <a:gd name="connsiteY0" fmla="*/ 419100 h 419100"/>
              <a:gd name="connsiteX1" fmla="*/ 3362325 w 3362325"/>
              <a:gd name="connsiteY1" fmla="*/ 0 h 419100"/>
              <a:gd name="connsiteX2" fmla="*/ 0 w 3362325"/>
              <a:gd name="connsiteY2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62325" h="419100">
                <a:moveTo>
                  <a:pt x="3362325" y="419100"/>
                </a:moveTo>
                <a:lnTo>
                  <a:pt x="3362325" y="0"/>
                </a:lnTo>
                <a:lnTo>
                  <a:pt x="0" y="0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1" name="Freeform 30"/>
          <p:cNvSpPr/>
          <p:nvPr/>
        </p:nvSpPr>
        <p:spPr bwMode="auto">
          <a:xfrm>
            <a:off x="1714500" y="1575810"/>
            <a:ext cx="5895975" cy="590550"/>
          </a:xfrm>
          <a:custGeom>
            <a:avLst/>
            <a:gdLst>
              <a:gd name="connsiteX0" fmla="*/ 3362325 w 3362325"/>
              <a:gd name="connsiteY0" fmla="*/ 419100 h 419100"/>
              <a:gd name="connsiteX1" fmla="*/ 3362325 w 3362325"/>
              <a:gd name="connsiteY1" fmla="*/ 0 h 419100"/>
              <a:gd name="connsiteX2" fmla="*/ 0 w 3362325"/>
              <a:gd name="connsiteY2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62325" h="419100">
                <a:moveTo>
                  <a:pt x="3362325" y="419100"/>
                </a:moveTo>
                <a:lnTo>
                  <a:pt x="3362325" y="0"/>
                </a:lnTo>
                <a:lnTo>
                  <a:pt x="0" y="0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445497" y="1761163"/>
            <a:ext cx="833232" cy="27622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sz="1400" dirty="0" err="1" smtClean="0"/>
              <a:t>deEpoch</a:t>
            </a:r>
            <a:endParaRPr lang="en-US" sz="1400" dirty="0" smtClean="0"/>
          </a:p>
        </p:txBody>
      </p:sp>
      <p:grpSp>
        <p:nvGrpSpPr>
          <p:cNvPr id="35" name="Group 34"/>
          <p:cNvGrpSpPr/>
          <p:nvPr/>
        </p:nvGrpSpPr>
        <p:grpSpPr>
          <a:xfrm>
            <a:off x="910238" y="1041195"/>
            <a:ext cx="7034454" cy="779445"/>
            <a:chOff x="910238" y="1393170"/>
            <a:chExt cx="7034454" cy="779445"/>
          </a:xfrm>
        </p:grpSpPr>
        <p:sp>
          <p:nvSpPr>
            <p:cNvPr id="36" name="TextBox 35"/>
            <p:cNvSpPr txBox="1"/>
            <p:nvPr/>
          </p:nvSpPr>
          <p:spPr>
            <a:xfrm>
              <a:off x="7238156" y="1896390"/>
              <a:ext cx="706536" cy="276225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sz="1400" dirty="0" err="1" smtClean="0"/>
                <a:t>eEpoch</a:t>
              </a:r>
              <a:endParaRPr lang="en-US" sz="1400" dirty="0" smtClean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910238" y="1833562"/>
              <a:ext cx="781716" cy="276225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sz="1400" dirty="0" err="1" smtClean="0"/>
                <a:t>feEpoch</a:t>
              </a:r>
              <a:endParaRPr lang="en-US" sz="1400" dirty="0" smtClean="0"/>
            </a:p>
          </p:txBody>
        </p:sp>
        <p:sp>
          <p:nvSpPr>
            <p:cNvPr id="38" name="Rectangle 17"/>
            <p:cNvSpPr>
              <a:spLocks noChangeArrowheads="1"/>
            </p:cNvSpPr>
            <p:nvPr/>
          </p:nvSpPr>
          <p:spPr bwMode="auto">
            <a:xfrm rot="16200000">
              <a:off x="4973640" y="1564619"/>
              <a:ext cx="676274" cy="333375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100" dirty="0" err="1" smtClean="0"/>
                <a:t>eRecirect</a:t>
              </a:r>
              <a:endParaRPr lang="en-US" sz="11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907085" y="1640699"/>
            <a:ext cx="4480939" cy="676274"/>
            <a:chOff x="907085" y="2036564"/>
            <a:chExt cx="4480939" cy="676274"/>
          </a:xfrm>
        </p:grpSpPr>
        <p:sp>
          <p:nvSpPr>
            <p:cNvPr id="40" name="TextBox 39"/>
            <p:cNvSpPr txBox="1"/>
            <p:nvPr/>
          </p:nvSpPr>
          <p:spPr>
            <a:xfrm>
              <a:off x="907085" y="2164843"/>
              <a:ext cx="781716" cy="276225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sz="1400" dirty="0" err="1" smtClean="0"/>
                <a:t>fdEpoch</a:t>
              </a:r>
              <a:endParaRPr lang="en-US" sz="1400" dirty="0" smtClean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681488" y="2150972"/>
              <a:ext cx="706536" cy="276225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sz="1400" dirty="0" err="1" smtClean="0"/>
                <a:t>dEpoch</a:t>
              </a:r>
              <a:endParaRPr lang="en-US" sz="1400" dirty="0" smtClean="0"/>
            </a:p>
          </p:txBody>
        </p:sp>
        <p:sp>
          <p:nvSpPr>
            <p:cNvPr id="42" name="Rectangle 17"/>
            <p:cNvSpPr>
              <a:spLocks noChangeArrowheads="1"/>
            </p:cNvSpPr>
            <p:nvPr/>
          </p:nvSpPr>
          <p:spPr bwMode="auto">
            <a:xfrm rot="16200000">
              <a:off x="2644775" y="2208013"/>
              <a:ext cx="676274" cy="333375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100" dirty="0" err="1"/>
                <a:t>d</a:t>
              </a:r>
              <a:r>
                <a:rPr lang="en-US" sz="1100" dirty="0" err="1" smtClean="0"/>
                <a:t>Recirect</a:t>
              </a:r>
              <a:endParaRPr lang="en-US" sz="1100" dirty="0"/>
            </a:p>
          </p:txBody>
        </p:sp>
      </p:grpSp>
      <p:sp>
        <p:nvSpPr>
          <p:cNvPr id="43" name="Line 8"/>
          <p:cNvSpPr>
            <a:spLocks noChangeShapeType="1"/>
          </p:cNvSpPr>
          <p:nvPr/>
        </p:nvSpPr>
        <p:spPr bwMode="auto">
          <a:xfrm rot="16200000">
            <a:off x="8172291" y="3254395"/>
            <a:ext cx="0" cy="35845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 flipH="1">
            <a:off x="8351519" y="3186032"/>
            <a:ext cx="5949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669851" y="2896476"/>
            <a:ext cx="404037" cy="574158"/>
          </a:xfrm>
          <a:custGeom>
            <a:avLst/>
            <a:gdLst>
              <a:gd name="connsiteX0" fmla="*/ 0 w 404037"/>
              <a:gd name="connsiteY0" fmla="*/ 0 h 574158"/>
              <a:gd name="connsiteX1" fmla="*/ 0 w 404037"/>
              <a:gd name="connsiteY1" fmla="*/ 563526 h 574158"/>
              <a:gd name="connsiteX2" fmla="*/ 404037 w 404037"/>
              <a:gd name="connsiteY2" fmla="*/ 574158 h 574158"/>
              <a:gd name="connsiteX3" fmla="*/ 404037 w 404037"/>
              <a:gd name="connsiteY3" fmla="*/ 574158 h 57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4037" h="574158">
                <a:moveTo>
                  <a:pt x="0" y="0"/>
                </a:moveTo>
                <a:lnTo>
                  <a:pt x="0" y="563526"/>
                </a:lnTo>
                <a:lnTo>
                  <a:pt x="404037" y="574158"/>
                </a:lnTo>
                <a:lnTo>
                  <a:pt x="404037" y="574158"/>
                </a:ln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715000" y="2721925"/>
            <a:ext cx="1109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{..., </a:t>
            </a:r>
            <a:r>
              <a:rPr lang="en-US" sz="1400" dirty="0" err="1" smtClean="0">
                <a:solidFill>
                  <a:srgbClr val="FF0000"/>
                </a:solidFill>
              </a:rPr>
              <a:t>ieEp</a:t>
            </a:r>
            <a:r>
              <a:rPr lang="en-US" sz="1400" dirty="0" smtClean="0"/>
              <a:t>}</a:t>
            </a:r>
            <a:endParaRPr lang="en-US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2668929" y="2660919"/>
            <a:ext cx="2088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{pc, </a:t>
            </a:r>
            <a:r>
              <a:rPr lang="en-US" sz="1400" dirty="0" err="1" smtClean="0"/>
              <a:t>ppc</a:t>
            </a:r>
            <a:r>
              <a:rPr lang="en-US" sz="1400" dirty="0" smtClean="0"/>
              <a:t>, </a:t>
            </a:r>
            <a:r>
              <a:rPr lang="en-US" sz="1400" dirty="0" err="1" smtClean="0">
                <a:solidFill>
                  <a:srgbClr val="FF0000"/>
                </a:solidFill>
              </a:rPr>
              <a:t>ieEp</a:t>
            </a:r>
            <a:r>
              <a:rPr lang="en-US" sz="1400" dirty="0" smtClean="0">
                <a:solidFill>
                  <a:srgbClr val="FF0000"/>
                </a:solidFill>
              </a:rPr>
              <a:t>, </a:t>
            </a:r>
            <a:r>
              <a:rPr lang="en-US" sz="1400" dirty="0" err="1" smtClean="0">
                <a:solidFill>
                  <a:srgbClr val="FF0000"/>
                </a:solidFill>
              </a:rPr>
              <a:t>idEp</a:t>
            </a:r>
            <a:r>
              <a:rPr lang="en-US" sz="1400" dirty="0" smtClean="0"/>
              <a:t>}</a:t>
            </a:r>
            <a:endParaRPr lang="en-US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5497331" y="1020325"/>
            <a:ext cx="1900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{</a:t>
            </a:r>
            <a:r>
              <a:rPr lang="en-US" sz="1400" dirty="0" smtClean="0">
                <a:solidFill>
                  <a:srgbClr val="FF0000"/>
                </a:solidFill>
              </a:rPr>
              <a:t>pc, </a:t>
            </a:r>
            <a:r>
              <a:rPr lang="en-US" sz="1400" dirty="0" err="1" smtClean="0">
                <a:solidFill>
                  <a:srgbClr val="FF0000"/>
                </a:solidFill>
              </a:rPr>
              <a:t>newPc</a:t>
            </a:r>
            <a:r>
              <a:rPr lang="en-US" sz="1400" dirty="0" smtClean="0">
                <a:solidFill>
                  <a:srgbClr val="FF0000"/>
                </a:solidFill>
              </a:rPr>
              <a:t>, taken </a:t>
            </a:r>
            <a:r>
              <a:rPr lang="en-US" sz="1400" dirty="0" err="1" smtClean="0">
                <a:solidFill>
                  <a:srgbClr val="FF0000"/>
                </a:solidFill>
              </a:rPr>
              <a:t>mispredict</a:t>
            </a:r>
            <a:r>
              <a:rPr lang="en-US" sz="1400" dirty="0" smtClean="0">
                <a:solidFill>
                  <a:srgbClr val="FF0000"/>
                </a:solidFill>
              </a:rPr>
              <a:t>, ...}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155646" y="1828553"/>
            <a:ext cx="15878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{</a:t>
            </a:r>
            <a:r>
              <a:rPr lang="en-US" sz="1400" dirty="0" smtClean="0">
                <a:solidFill>
                  <a:srgbClr val="FF0000"/>
                </a:solidFill>
              </a:rPr>
              <a:t>pc, </a:t>
            </a:r>
            <a:r>
              <a:rPr lang="en-US" sz="1400" dirty="0" err="1" smtClean="0">
                <a:solidFill>
                  <a:srgbClr val="FF0000"/>
                </a:solidFill>
              </a:rPr>
              <a:t>newPc</a:t>
            </a:r>
            <a:r>
              <a:rPr lang="en-US" sz="1400" dirty="0" smtClean="0">
                <a:solidFill>
                  <a:srgbClr val="FF0000"/>
                </a:solidFill>
              </a:rPr>
              <a:t>, </a:t>
            </a:r>
            <a:r>
              <a:rPr lang="en-US" sz="1400" dirty="0" err="1" smtClean="0">
                <a:solidFill>
                  <a:srgbClr val="FF0000"/>
                </a:solidFill>
              </a:rPr>
              <a:t>idEp</a:t>
            </a:r>
            <a:r>
              <a:rPr lang="en-US" sz="1400" dirty="0" smtClean="0">
                <a:solidFill>
                  <a:srgbClr val="FF0000"/>
                </a:solidFill>
              </a:rPr>
              <a:t>, </a:t>
            </a:r>
            <a:r>
              <a:rPr lang="en-US" sz="1400" dirty="0" err="1" smtClean="0">
                <a:solidFill>
                  <a:srgbClr val="FF0000"/>
                </a:solidFill>
              </a:rPr>
              <a:t>ideEp</a:t>
            </a:r>
            <a:r>
              <a:rPr lang="en-US" sz="1400" dirty="0" smtClean="0">
                <a:solidFill>
                  <a:srgbClr val="FF0000"/>
                </a:solidFill>
              </a:rPr>
              <a:t>...}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28,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L16-</a:t>
            </a:r>
            <a:fld id="{BE49CFAA-92BB-45AE-A2AC-2CF4188AC6C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330581" y="4027561"/>
            <a:ext cx="2191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Is </a:t>
            </a:r>
            <a:r>
              <a:rPr lang="en-US" sz="1800" dirty="0" err="1" smtClean="0"/>
              <a:t>ieEp</a:t>
            </a:r>
            <a:r>
              <a:rPr lang="en-US" sz="1800" dirty="0" smtClean="0"/>
              <a:t> = </a:t>
            </a:r>
            <a:r>
              <a:rPr lang="en-US" sz="1800" dirty="0" err="1" smtClean="0"/>
              <a:t>deEp</a:t>
            </a:r>
            <a:r>
              <a:rPr lang="en-US" sz="1800" dirty="0" smtClean="0"/>
              <a:t> ? </a:t>
            </a:r>
            <a:endParaRPr lang="en-US" sz="1800" dirty="0"/>
          </a:p>
        </p:txBody>
      </p:sp>
      <p:sp>
        <p:nvSpPr>
          <p:cNvPr id="57" name="TextBox 56"/>
          <p:cNvSpPr txBox="1"/>
          <p:nvPr/>
        </p:nvSpPr>
        <p:spPr>
          <a:xfrm>
            <a:off x="806853" y="4505017"/>
            <a:ext cx="2060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Is </a:t>
            </a:r>
            <a:r>
              <a:rPr lang="en-US" sz="1800" dirty="0" err="1" smtClean="0"/>
              <a:t>idEp</a:t>
            </a:r>
            <a:r>
              <a:rPr lang="en-US" sz="1800" dirty="0" smtClean="0"/>
              <a:t> = </a:t>
            </a:r>
            <a:r>
              <a:rPr lang="en-US" sz="1800" dirty="0" err="1" smtClean="0"/>
              <a:t>dEp</a:t>
            </a:r>
            <a:r>
              <a:rPr lang="en-US" sz="1800" dirty="0" smtClean="0"/>
              <a:t> ? </a:t>
            </a:r>
            <a:endParaRPr lang="en-US" sz="1800" dirty="0"/>
          </a:p>
        </p:txBody>
      </p:sp>
      <p:sp>
        <p:nvSpPr>
          <p:cNvPr id="58" name="TextBox 57"/>
          <p:cNvSpPr txBox="1"/>
          <p:nvPr/>
        </p:nvSpPr>
        <p:spPr>
          <a:xfrm>
            <a:off x="5161936" y="4560663"/>
            <a:ext cx="382027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mic Sans MS" panose="030F0702030302020204" pitchFamily="66" charset="0"/>
              </a:rPr>
              <a:t>Current instruction is </a:t>
            </a:r>
            <a:r>
              <a:rPr lang="en-US" sz="1800" dirty="0" smtClean="0">
                <a:latin typeface="Comic Sans MS" panose="030F0702030302020204" pitchFamily="66" charset="0"/>
              </a:rPr>
              <a:t>OK but</a:t>
            </a:r>
            <a:endParaRPr lang="en-US" sz="1800" dirty="0">
              <a:latin typeface="Comic Sans MS" panose="030F0702030302020204" pitchFamily="66" charset="0"/>
            </a:endParaRPr>
          </a:p>
          <a:p>
            <a:r>
              <a:rPr lang="en-US" sz="1800" dirty="0" smtClean="0">
                <a:latin typeface="Comic Sans MS" pitchFamily="66" charset="0"/>
              </a:rPr>
              <a:t>Execute </a:t>
            </a:r>
            <a:r>
              <a:rPr lang="en-US" sz="1800" dirty="0">
                <a:latin typeface="Comic Sans MS" pitchFamily="66" charset="0"/>
              </a:rPr>
              <a:t>has redirected </a:t>
            </a:r>
            <a:r>
              <a:rPr lang="en-US" sz="1800" dirty="0" smtClean="0">
                <a:latin typeface="Comic Sans MS" pitchFamily="66" charset="0"/>
              </a:rPr>
              <a:t>the  pc;</a:t>
            </a:r>
          </a:p>
          <a:p>
            <a:r>
              <a:rPr lang="en-US" sz="1800" dirty="0" smtClean="0">
                <a:latin typeface="Comic Sans MS" pitchFamily="66" charset="0"/>
              </a:rPr>
              <a:t>Set &lt;</a:t>
            </a:r>
            <a:r>
              <a:rPr lang="en-US" sz="1800" dirty="0" err="1" smtClean="0">
                <a:latin typeface="Comic Sans MS" pitchFamily="66" charset="0"/>
              </a:rPr>
              <a:t>deEp</a:t>
            </a:r>
            <a:r>
              <a:rPr lang="en-US" sz="1800" dirty="0" smtClean="0">
                <a:latin typeface="Comic Sans MS" pitchFamily="66" charset="0"/>
              </a:rPr>
              <a:t>, </a:t>
            </a:r>
            <a:r>
              <a:rPr lang="en-US" sz="1800" dirty="0" err="1" smtClean="0">
                <a:latin typeface="Comic Sans MS" pitchFamily="66" charset="0"/>
              </a:rPr>
              <a:t>dEp</a:t>
            </a:r>
            <a:r>
              <a:rPr lang="en-US" sz="1800" dirty="0" smtClean="0">
                <a:latin typeface="Comic Sans MS" pitchFamily="66" charset="0"/>
              </a:rPr>
              <a:t>&gt; to &lt;</a:t>
            </a:r>
            <a:r>
              <a:rPr lang="en-US" sz="1800" dirty="0" err="1" smtClean="0">
                <a:latin typeface="Comic Sans MS" pitchFamily="66" charset="0"/>
              </a:rPr>
              <a:t>ieEp</a:t>
            </a:r>
            <a:r>
              <a:rPr lang="en-US" sz="1800" dirty="0" smtClean="0">
                <a:latin typeface="Comic Sans MS" pitchFamily="66" charset="0"/>
              </a:rPr>
              <a:t>, </a:t>
            </a:r>
            <a:r>
              <a:rPr lang="en-US" sz="1800" dirty="0" err="1" smtClean="0">
                <a:latin typeface="Comic Sans MS" pitchFamily="66" charset="0"/>
              </a:rPr>
              <a:t>idEp</a:t>
            </a:r>
            <a:r>
              <a:rPr lang="en-US" sz="1800" dirty="0" smtClean="0">
                <a:latin typeface="Comic Sans MS" pitchFamily="66" charset="0"/>
              </a:rPr>
              <a:t>&gt;</a:t>
            </a:r>
          </a:p>
          <a:p>
            <a:r>
              <a:rPr lang="en-US" sz="1800" dirty="0" smtClean="0">
                <a:latin typeface="Comic Sans MS" pitchFamily="66" charset="0"/>
              </a:rPr>
              <a:t>check the </a:t>
            </a:r>
            <a:r>
              <a:rPr lang="en-US" sz="1800" dirty="0" err="1" smtClean="0">
                <a:latin typeface="Comic Sans MS" panose="030F0702030302020204" pitchFamily="66" charset="0"/>
              </a:rPr>
              <a:t>ppc</a:t>
            </a:r>
            <a:r>
              <a:rPr lang="en-US" sz="1800" dirty="0" smtClean="0">
                <a:latin typeface="Comic Sans MS" panose="030F0702030302020204" pitchFamily="66" charset="0"/>
              </a:rPr>
              <a:t> prediction via BHT,</a:t>
            </a:r>
          </a:p>
          <a:p>
            <a:r>
              <a:rPr lang="en-US" sz="1800" dirty="0" smtClean="0">
                <a:latin typeface="Comic Sans MS" panose="030F0702030302020204" pitchFamily="66" charset="0"/>
              </a:rPr>
              <a:t>Switch </a:t>
            </a:r>
            <a:r>
              <a:rPr lang="en-US" sz="1800" dirty="0" err="1" smtClean="0">
                <a:latin typeface="Comic Sans MS" panose="030F0702030302020204" pitchFamily="66" charset="0"/>
              </a:rPr>
              <a:t>dEp</a:t>
            </a:r>
            <a:r>
              <a:rPr lang="en-US" sz="1800" dirty="0" smtClean="0">
                <a:latin typeface="Comic Sans MS" panose="030F0702030302020204" pitchFamily="66" charset="0"/>
              </a:rPr>
              <a:t> if </a:t>
            </a:r>
            <a:r>
              <a:rPr lang="en-US" sz="1800" dirty="0" err="1" smtClean="0">
                <a:latin typeface="Comic Sans MS" panose="030F0702030302020204" pitchFamily="66" charset="0"/>
              </a:rPr>
              <a:t>misprediction</a:t>
            </a:r>
            <a:endParaRPr lang="en-US" sz="1800" dirty="0">
              <a:latin typeface="Comic Sans MS" panose="030F0702030302020204" pitchFamily="66" charset="0"/>
            </a:endParaRPr>
          </a:p>
        </p:txBody>
      </p:sp>
      <p:cxnSp>
        <p:nvCxnSpPr>
          <p:cNvPr id="33" name="Straight Connector 32"/>
          <p:cNvCxnSpPr>
            <a:stCxn id="3" idx="1"/>
          </p:cNvCxnSpPr>
          <p:nvPr/>
        </p:nvCxnSpPr>
        <p:spPr bwMode="auto">
          <a:xfrm flipH="1">
            <a:off x="1936329" y="4212227"/>
            <a:ext cx="1394252" cy="407274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2229185" y="4122566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yes</a:t>
            </a:r>
            <a:endParaRPr lang="en-US" sz="1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2" name="Straight Connector 61"/>
          <p:cNvCxnSpPr/>
          <p:nvPr/>
        </p:nvCxnSpPr>
        <p:spPr bwMode="auto">
          <a:xfrm>
            <a:off x="5388590" y="4232245"/>
            <a:ext cx="1394252" cy="407274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6018734" y="4122566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</a:t>
            </a:r>
            <a:endParaRPr lang="en-US" sz="1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4" name="Straight Connector 63"/>
          <p:cNvCxnSpPr/>
          <p:nvPr/>
        </p:nvCxnSpPr>
        <p:spPr bwMode="auto">
          <a:xfrm flipH="1">
            <a:off x="1088624" y="4856072"/>
            <a:ext cx="697126" cy="279671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850604" y="4766411"/>
            <a:ext cx="752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yes</a:t>
            </a:r>
            <a:endParaRPr lang="en-US" sz="1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8" name="Straight Connector 67"/>
          <p:cNvCxnSpPr/>
          <p:nvPr/>
        </p:nvCxnSpPr>
        <p:spPr bwMode="auto">
          <a:xfrm>
            <a:off x="1842080" y="4874349"/>
            <a:ext cx="697126" cy="259653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2329724" y="4764670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</a:t>
            </a:r>
            <a:endParaRPr lang="en-US" sz="1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0752" y="5174728"/>
            <a:ext cx="23189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mic Sans MS" panose="030F0702030302020204" pitchFamily="66" charset="0"/>
              </a:rPr>
              <a:t>Current instruction is OK; check the </a:t>
            </a:r>
            <a:r>
              <a:rPr lang="en-US" sz="1800" dirty="0" err="1" smtClean="0">
                <a:latin typeface="Comic Sans MS" panose="030F0702030302020204" pitchFamily="66" charset="0"/>
              </a:rPr>
              <a:t>ppc</a:t>
            </a:r>
            <a:r>
              <a:rPr lang="en-US" sz="1800" dirty="0" smtClean="0">
                <a:latin typeface="Comic Sans MS" panose="030F0702030302020204" pitchFamily="66" charset="0"/>
              </a:rPr>
              <a:t> prediction via BHT, Switch </a:t>
            </a:r>
            <a:r>
              <a:rPr lang="en-US" sz="1800" dirty="0" err="1">
                <a:latin typeface="Comic Sans MS" panose="030F0702030302020204" pitchFamily="66" charset="0"/>
              </a:rPr>
              <a:t>dEp</a:t>
            </a:r>
            <a:r>
              <a:rPr lang="en-US" sz="1800" dirty="0">
                <a:latin typeface="Comic Sans MS" panose="030F0702030302020204" pitchFamily="66" charset="0"/>
              </a:rPr>
              <a:t> if </a:t>
            </a:r>
            <a:r>
              <a:rPr lang="en-US" sz="1800" dirty="0" err="1" smtClean="0">
                <a:latin typeface="Comic Sans MS" panose="030F0702030302020204" pitchFamily="66" charset="0"/>
              </a:rPr>
              <a:t>misprediction</a:t>
            </a:r>
            <a:endParaRPr lang="en-US" sz="1800" dirty="0">
              <a:latin typeface="Comic Sans MS" panose="030F0702030302020204" pitchFamily="66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579098" y="5174727"/>
            <a:ext cx="2332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mic Sans MS" panose="030F0702030302020204" pitchFamily="66" charset="0"/>
              </a:rPr>
              <a:t>Wrong path instruction; drop it</a:t>
            </a:r>
            <a:endParaRPr lang="en-US" sz="1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328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/>
      <p:bldP spid="65" grpId="0"/>
      <p:bldP spid="69" grpId="0"/>
      <p:bldP spid="72" grpId="0"/>
      <p:bldP spid="7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now some coding ...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3641" y="3107919"/>
            <a:ext cx="7621773" cy="1752600"/>
          </a:xfrm>
        </p:spPr>
        <p:txBody>
          <a:bodyPr/>
          <a:lstStyle/>
          <a:p>
            <a:pPr marL="457200" indent="-457200">
              <a:buBlip>
                <a:blip r:embed="rId2"/>
              </a:buBlip>
            </a:pPr>
            <a:r>
              <a:rPr lang="en-US" sz="2400" dirty="0" smtClean="0"/>
              <a:t>4-stage pipeline (F, D&amp;R, E&amp;M, W)</a:t>
            </a:r>
          </a:p>
          <a:p>
            <a:pPr marL="457200" indent="-457200">
              <a:buBlip>
                <a:blip r:embed="rId2"/>
              </a:buBlip>
            </a:pPr>
            <a:r>
              <a:rPr lang="en-US" sz="2400" dirty="0" smtClean="0"/>
              <a:t>Direction predictor training is incompletely specified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348841" y="4721805"/>
            <a:ext cx="47145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You will explore the effect of predictor training in the lab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28,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L16-</a:t>
            </a:r>
            <a:fld id="{D79286D4-C110-430A-829F-6E705EAAE94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86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4-Stage pipeline with Branch Prediction</a:t>
            </a:r>
          </a:p>
        </p:txBody>
      </p:sp>
      <p:sp>
        <p:nvSpPr>
          <p:cNvPr id="4710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489075"/>
            <a:ext cx="8118623" cy="4879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mkProc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(Proc);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       pc &lt;-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RFile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mkBypassRFile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IMemory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iMem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mkIMemory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DMemory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dMem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mkDMemory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Fifo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#(1, Decode2Execute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d2e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mkPipelineFifo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Fifo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#(1, Exec2Commit)    e2c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mkPipelineFifo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Scoreboard#(2)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mkPipelineScoreboard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feEp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(False);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  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fdEp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(False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 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Ep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(False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  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deEp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(False);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eEp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(False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 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Fifo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ExecRedirect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redirect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mkBypassFifo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Fifo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DecRedirect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decRedirect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mkBypassFifo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NextAddrPred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#(16) nap &lt;-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mkBTB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DirPred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#(1024)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dirPred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mkBHT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28,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L16-</a:t>
            </a:r>
            <a:fld id="{BE49CFAA-92BB-45AE-A2AC-2CF4188AC6C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64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Contributors </a:t>
            </a:r>
            <a:r>
              <a:rPr lang="en-US" sz="4000" dirty="0"/>
              <a:t>to the </a:t>
            </a:r>
            <a:r>
              <a:rPr lang="en-US" sz="4000" dirty="0" smtClean="0"/>
              <a:t>course </a:t>
            </a:r>
            <a:r>
              <a:rPr lang="en-US" sz="4000" dirty="0"/>
              <a:t>material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138" y="1526627"/>
            <a:ext cx="7911662" cy="4807498"/>
          </a:xfrm>
        </p:spPr>
        <p:txBody>
          <a:bodyPr/>
          <a:lstStyle/>
          <a:p>
            <a:r>
              <a:rPr lang="en-US" sz="2400" dirty="0" smtClean="0"/>
              <a:t>Arvind, </a:t>
            </a:r>
            <a:r>
              <a:rPr lang="en-US" sz="2400" dirty="0" err="1" smtClean="0"/>
              <a:t>Rishiyur</a:t>
            </a:r>
            <a:r>
              <a:rPr lang="en-US" sz="2400" dirty="0" smtClean="0"/>
              <a:t> S. Nikhil, Joel Emer, </a:t>
            </a:r>
            <a:r>
              <a:rPr lang="en-US" sz="2400" dirty="0" err="1" smtClean="0"/>
              <a:t>Muralidaran</a:t>
            </a:r>
            <a:r>
              <a:rPr lang="en-US" sz="2400" dirty="0" smtClean="0"/>
              <a:t> </a:t>
            </a:r>
            <a:r>
              <a:rPr lang="en-US" sz="2400" dirty="0" err="1" smtClean="0"/>
              <a:t>Vijayaraghavan</a:t>
            </a:r>
            <a:endParaRPr lang="en-US" sz="2400" dirty="0" smtClean="0"/>
          </a:p>
          <a:p>
            <a:r>
              <a:rPr lang="en-US" sz="2400" dirty="0" smtClean="0"/>
              <a:t>Staff and students in 6.375 (Spring 2013), 6.S195 (Fall 2012), 6.S078 (Spring 2012)</a:t>
            </a:r>
            <a:endParaRPr lang="en-US" sz="2400" dirty="0"/>
          </a:p>
          <a:p>
            <a:pPr lvl="1"/>
            <a:r>
              <a:rPr lang="en-US" sz="2000" dirty="0" err="1" smtClean="0"/>
              <a:t>Asif</a:t>
            </a:r>
            <a:r>
              <a:rPr lang="en-US" sz="2000" dirty="0" smtClean="0"/>
              <a:t> Khan, Richard </a:t>
            </a:r>
            <a:r>
              <a:rPr lang="en-US" sz="2000" dirty="0" err="1" smtClean="0"/>
              <a:t>Ruhler</a:t>
            </a:r>
            <a:r>
              <a:rPr lang="en-US" sz="2000" dirty="0" smtClean="0"/>
              <a:t>, Sang </a:t>
            </a:r>
            <a:r>
              <a:rPr lang="en-US" sz="2000" dirty="0"/>
              <a:t>Woo </a:t>
            </a:r>
            <a:r>
              <a:rPr lang="en-US" sz="2000" dirty="0" smtClean="0"/>
              <a:t>Jun, Abhinav Agarwal, Myron King, </a:t>
            </a:r>
            <a:r>
              <a:rPr lang="en-US" sz="2000" dirty="0" err="1" smtClean="0"/>
              <a:t>Kermin</a:t>
            </a:r>
            <a:r>
              <a:rPr lang="en-US" sz="2000" dirty="0" smtClean="0"/>
              <a:t> Fleming, Ming Liu, Li-Shiuan </a:t>
            </a:r>
            <a:r>
              <a:rPr lang="en-US" sz="2000" dirty="0"/>
              <a:t>Peh </a:t>
            </a:r>
          </a:p>
          <a:p>
            <a:r>
              <a:rPr lang="en-US" sz="2400" dirty="0" smtClean="0"/>
              <a:t>External</a:t>
            </a:r>
          </a:p>
          <a:p>
            <a:pPr lvl="1"/>
            <a:r>
              <a:rPr lang="en-US" sz="2000" dirty="0" smtClean="0"/>
              <a:t>Prof </a:t>
            </a:r>
            <a:r>
              <a:rPr lang="en-US" sz="2000" dirty="0" err="1" smtClean="0"/>
              <a:t>Amey</a:t>
            </a:r>
            <a:r>
              <a:rPr lang="en-US" sz="2000" dirty="0" smtClean="0"/>
              <a:t> </a:t>
            </a:r>
            <a:r>
              <a:rPr lang="en-US" sz="2000" dirty="0" err="1" smtClean="0"/>
              <a:t>Karkare</a:t>
            </a:r>
            <a:r>
              <a:rPr lang="en-US" sz="2000" dirty="0"/>
              <a:t> </a:t>
            </a:r>
            <a:r>
              <a:rPr lang="en-US" sz="2000" dirty="0" smtClean="0"/>
              <a:t>&amp; students at IIT Kanpur</a:t>
            </a:r>
          </a:p>
          <a:p>
            <a:pPr lvl="1"/>
            <a:r>
              <a:rPr lang="en-US" sz="2000" dirty="0" smtClean="0"/>
              <a:t>Prof Jihong Kim &amp; students at Seoul Nation University</a:t>
            </a:r>
          </a:p>
          <a:p>
            <a:pPr lvl="1"/>
            <a:r>
              <a:rPr lang="en-US" sz="2000" dirty="0" smtClean="0"/>
              <a:t>Prof Derek Chiou, University of Texas at Austin </a:t>
            </a:r>
          </a:p>
          <a:p>
            <a:pPr lvl="1"/>
            <a:r>
              <a:rPr lang="en-US" sz="2000" dirty="0"/>
              <a:t>Prof </a:t>
            </a:r>
            <a:r>
              <a:rPr lang="en-US" sz="2000" dirty="0" err="1"/>
              <a:t>Yoav</a:t>
            </a:r>
            <a:r>
              <a:rPr lang="en-US" sz="2000" dirty="0"/>
              <a:t> </a:t>
            </a:r>
            <a:r>
              <a:rPr lang="en-US" sz="2000" dirty="0" err="1" smtClean="0"/>
              <a:t>Etsion</a:t>
            </a:r>
            <a:r>
              <a:rPr lang="en-US" sz="2000" dirty="0" smtClean="0"/>
              <a:t> &amp; students at </a:t>
            </a:r>
            <a:r>
              <a:rPr lang="en-US" sz="2000" dirty="0" err="1" smtClean="0"/>
              <a:t>Technion</a:t>
            </a: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28,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L16-</a:t>
            </a:r>
            <a:fld id="{BE49CFAA-92BB-45AE-A2AC-2CF4188AC6C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64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273143" cy="1143000"/>
          </a:xfrm>
        </p:spPr>
        <p:txBody>
          <a:bodyPr/>
          <a:lstStyle/>
          <a:p>
            <a:r>
              <a:rPr lang="en-US" sz="4000" dirty="0"/>
              <a:t>4-Stage-BP pipeline</a:t>
            </a:r>
            <a:br>
              <a:rPr lang="en-US" sz="4000" dirty="0"/>
            </a:br>
            <a:r>
              <a:rPr lang="en-US" sz="4000" dirty="0"/>
              <a:t>Fetch </a:t>
            </a:r>
            <a:r>
              <a:rPr lang="en-US" sz="4000" dirty="0" smtClean="0"/>
              <a:t>rule: multiple predictors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855" y="1579118"/>
            <a:ext cx="8273902" cy="486794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doFetch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iMem.req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(pc);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redirect.notEmpty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begin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redirect.deq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nap.update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redirect.first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redirect.notEmpty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&amp;&amp; 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redirect.first.mispredict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begin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pc &lt;=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redirect.first.nextPc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feEp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&lt;= !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feEp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else 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decRedirect.notEmpty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 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decRedirect.first.eEp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feEp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       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begin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fdEp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&lt;= !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fdEp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pc &lt;=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decRedirect.first.nextPc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decRedirect.deq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  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else begin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nap.predPc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(pc);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f2d.enq(Fetch2Decoode{pc: pc,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             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eEp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feEp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dEp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fdEp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});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0434" y="5712148"/>
            <a:ext cx="58973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Not enough information is being passed from Fetch to Decode to train BHT – lab problem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28, 2013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L16-</a:t>
            </a:r>
            <a:fld id="{BE49CFAA-92BB-45AE-A2AC-2CF4188AC6C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91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4-Stage-BP </a:t>
            </a:r>
            <a:r>
              <a:rPr lang="en-US" dirty="0"/>
              <a:t>pipeline</a:t>
            </a:r>
            <a:br>
              <a:rPr lang="en-US" dirty="0"/>
            </a:br>
            <a:r>
              <a:rPr lang="en-US" dirty="0" err="1" smtClean="0"/>
              <a:t>Decode&amp;RegRead</a:t>
            </a:r>
            <a:r>
              <a:rPr lang="en-US" dirty="0" smtClean="0"/>
              <a:t>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020" y="1511594"/>
            <a:ext cx="8199474" cy="486794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function Action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decAndRegFetch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pc,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                              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eEp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action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stall =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sb.search1(dInst.src1)|| sb.search2(dInst.src2);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(!stall)   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  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begin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rVal1 = rf.rd1(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validRegValue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(dInst.src1));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rVal2 = rf.rd2(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validRegValue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(dInst.src2));  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d2e.enq(Decode2Execute{pc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pc,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epoch: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eEp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rVal1: rVal1, rVal2: rVal2});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sb.insert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dInst.rDst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end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endaction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endfunction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28,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L16-</a:t>
            </a:r>
            <a:fld id="{BE49CFAA-92BB-45AE-A2AC-2CF4188AC6C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7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4-Stage-BP </a:t>
            </a:r>
            <a:r>
              <a:rPr lang="en-US" dirty="0"/>
              <a:t>pipeline</a:t>
            </a:r>
            <a:br>
              <a:rPr lang="en-US" dirty="0"/>
            </a:br>
            <a:r>
              <a:rPr lang="en-US" dirty="0" err="1" smtClean="0"/>
              <a:t>Decode&amp;RegRead</a:t>
            </a:r>
            <a:r>
              <a:rPr lang="en-US" dirty="0" smtClean="0"/>
              <a:t>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020" y="1511594"/>
            <a:ext cx="8347224" cy="486794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doDecode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 = f2d.first;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x.inst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pc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x.pc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let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x.ppc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idEp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x.dEp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ieEp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x.eEp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decode(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let 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nextPc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dirPrec.predAddr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(pc, 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if(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ieEp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deEp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begin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// change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Decode’s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epochs and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        // continue normal instruction execution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deEp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ieEp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newdEp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idEp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decAndRegRead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pc, 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nextPc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ieEp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nextPc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begin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newdEp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!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newdEp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decRedirect.enq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DecRedirect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pc,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nextPc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nextPc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eEp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ieEp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});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newdEp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end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else 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idEp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decAndRegRead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pc, 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nextPc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ieEp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nextPc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                           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&lt;= !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decRedirect.enq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DecRedirect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{pc: pc,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    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newPc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newPc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eEp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eEp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});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       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end //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idEp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!=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then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drop,ie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no action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f2d.deq;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03595" y="6266786"/>
            <a:ext cx="45197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BHT update is missing– lab problem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28,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L16-</a:t>
            </a:r>
            <a:fld id="{BE49CFAA-92BB-45AE-A2AC-2CF4188AC6C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11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8598"/>
            <a:ext cx="8225642" cy="1143000"/>
          </a:xfrm>
        </p:spPr>
        <p:txBody>
          <a:bodyPr/>
          <a:lstStyle/>
          <a:p>
            <a:r>
              <a:rPr lang="en-US" sz="2800" dirty="0"/>
              <a:t/>
            </a:r>
            <a:br>
              <a:rPr lang="en-US" sz="2800" dirty="0"/>
            </a:br>
            <a:r>
              <a:rPr lang="en-US" sz="4000" dirty="0"/>
              <a:t>4-Stage-BP pipeline</a:t>
            </a:r>
            <a:br>
              <a:rPr lang="en-US" sz="4000" dirty="0"/>
            </a:br>
            <a:r>
              <a:rPr lang="en-US" sz="4000" dirty="0"/>
              <a:t>Execute </a:t>
            </a:r>
            <a:r>
              <a:rPr lang="en-US" sz="4000" dirty="0" smtClean="0"/>
              <a:t>rule: predictor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460" y="1501139"/>
            <a:ext cx="8511540" cy="508041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doExecute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x = d2e.first;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x.dInst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pc   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.pc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.ppc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epoch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.epoch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rVal1 = x.rVal1;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rVal2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x.rVal2;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(epoch ==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begin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exec(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rVal1, rVal2, pc,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eInst.iType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eInst.data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&lt;-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dMem.req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op:Ld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addr:eInst.addr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:?});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eInst.iType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== 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d &lt;-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dMem.req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op:St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addr:eInst.addr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data:eInst.data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e2c.enq(Exec2Commit{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dst:eInst.dst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data:eInst.data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eInst.mispredict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&lt;= !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eEpoch</a:t>
            </a:r>
            <a:endParaRPr lang="en-US" sz="16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FF0000"/>
                </a:solidFill>
                <a:latin typeface="Courier New"/>
                <a:ea typeface="Calibri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ea typeface="Calibri"/>
              </a:rPr>
              <a:t>     if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ea typeface="Calibri"/>
              </a:rPr>
              <a:t>(</a:t>
            </a:r>
            <a:r>
              <a:rPr lang="en-US" sz="1600" dirty="0" err="1" smtClean="0">
                <a:solidFill>
                  <a:srgbClr val="FF0000"/>
                </a:solidFill>
                <a:latin typeface="Courier New"/>
                <a:ea typeface="Calibri"/>
              </a:rPr>
              <a:t>eInst.iType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ea typeface="Calibri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== J || </a:t>
            </a:r>
            <a:r>
              <a:rPr lang="en-US" sz="1600" dirty="0" err="1">
                <a:solidFill>
                  <a:srgbClr val="FF0000"/>
                </a:solidFill>
                <a:latin typeface="Courier New"/>
                <a:ea typeface="Calibri"/>
              </a:rPr>
              <a:t>eInst.iType</a:t>
            </a: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 == </a:t>
            </a:r>
            <a:r>
              <a:rPr lang="en-US" sz="1600" dirty="0" err="1">
                <a:solidFill>
                  <a:srgbClr val="FF0000"/>
                </a:solidFill>
                <a:latin typeface="Courier New"/>
                <a:ea typeface="Calibri"/>
              </a:rPr>
              <a:t>Jr</a:t>
            </a: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 || </a:t>
            </a:r>
            <a:r>
              <a:rPr lang="en-US" sz="1600" dirty="0" err="1">
                <a:solidFill>
                  <a:srgbClr val="FF0000"/>
                </a:solidFill>
                <a:latin typeface="Courier New"/>
                <a:ea typeface="Calibri"/>
              </a:rPr>
              <a:t>eInst.iType</a:t>
            </a: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 == Br)</a:t>
            </a:r>
            <a:b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</a:b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        </a:t>
            </a:r>
            <a:r>
              <a:rPr lang="en-US" sz="1600" dirty="0" err="1">
                <a:solidFill>
                  <a:srgbClr val="FF0000"/>
                </a:solidFill>
                <a:latin typeface="Courier New"/>
                <a:ea typeface="Calibri"/>
              </a:rPr>
              <a:t>redirect.enq</a:t>
            </a: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(Redirect{pc: pc, </a:t>
            </a:r>
            <a:r>
              <a:rPr lang="en-US" sz="1600" dirty="0" err="1">
                <a:solidFill>
                  <a:srgbClr val="FF0000"/>
                </a:solidFill>
                <a:latin typeface="Courier New"/>
                <a:ea typeface="Calibri"/>
              </a:rPr>
              <a:t>nextPc</a:t>
            </a: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: </a:t>
            </a:r>
            <a:r>
              <a:rPr lang="en-US" sz="1600" dirty="0" err="1">
                <a:solidFill>
                  <a:srgbClr val="FF0000"/>
                </a:solidFill>
                <a:latin typeface="Courier New"/>
                <a:ea typeface="Calibri"/>
              </a:rPr>
              <a:t>eInst.addr</a:t>
            </a: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            taken: </a:t>
            </a:r>
            <a:r>
              <a:rPr lang="en-US" sz="1600" dirty="0" err="1">
                <a:solidFill>
                  <a:srgbClr val="FF0000"/>
                </a:solidFill>
                <a:latin typeface="Courier New"/>
                <a:ea typeface="Calibri"/>
              </a:rPr>
              <a:t>eInst.brTaken</a:t>
            </a: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, </a:t>
            </a:r>
            <a:r>
              <a:rPr lang="en-US" sz="1600" dirty="0" err="1">
                <a:solidFill>
                  <a:srgbClr val="FF0000"/>
                </a:solidFill>
                <a:latin typeface="Courier New"/>
                <a:ea typeface="Calibri"/>
              </a:rPr>
              <a:t>mispredict</a:t>
            </a: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: </a:t>
            </a:r>
            <a:r>
              <a:rPr lang="en-US" sz="1600" dirty="0" err="1">
                <a:solidFill>
                  <a:srgbClr val="FF0000"/>
                </a:solidFill>
                <a:latin typeface="Courier New"/>
                <a:ea typeface="Calibri"/>
              </a:rPr>
              <a:t>eInst.mispredict</a:t>
            </a: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            </a:t>
            </a:r>
            <a:r>
              <a:rPr lang="en-US" sz="1600" dirty="0" err="1">
                <a:solidFill>
                  <a:srgbClr val="FF0000"/>
                </a:solidFill>
                <a:latin typeface="Courier New"/>
                <a:ea typeface="Calibri"/>
              </a:rPr>
              <a:t>brType</a:t>
            </a: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: </a:t>
            </a:r>
            <a:r>
              <a:rPr lang="en-US" sz="1600" dirty="0" err="1">
                <a:solidFill>
                  <a:srgbClr val="FF0000"/>
                </a:solidFill>
                <a:latin typeface="Courier New"/>
                <a:ea typeface="Calibri"/>
              </a:rPr>
              <a:t>eInst.iType</a:t>
            </a: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});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else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e2c.enq(Exec2Commit{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dst:Invalid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:?});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d2e.deq;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28,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L16-</a:t>
            </a:r>
            <a:fld id="{BE49CFAA-92BB-45AE-A2AC-2CF4188AC6C8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26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4-Stage-BP pipeline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Commit rule</a:t>
            </a:r>
          </a:p>
        </p:txBody>
      </p:sp>
      <p:sp>
        <p:nvSpPr>
          <p:cNvPr id="53250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90549" y="1438275"/>
            <a:ext cx="7607153" cy="4398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doCommit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eInst.first.dst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eInst.first.data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isValid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rf.wr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(tuple2(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validValue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), data);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e2c.deq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sb.remove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endrule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28,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L16-</a:t>
            </a:r>
            <a:fld id="{BE49CFAA-92BB-45AE-A2AC-2CF4188AC6C8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9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7927"/>
            <a:ext cx="8285018" cy="1143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4000" dirty="0" smtClean="0"/>
              <a:t>Exploiting Spatial Correlation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i="1" dirty="0" err="1" smtClean="0"/>
              <a:t>Yeh</a:t>
            </a:r>
            <a:r>
              <a:rPr lang="en-US" sz="2400" i="1" dirty="0" smtClean="0"/>
              <a:t> and </a:t>
            </a:r>
            <a:r>
              <a:rPr lang="en-US" sz="2400" i="1" dirty="0" err="1" smtClean="0"/>
              <a:t>Patt</a:t>
            </a:r>
            <a:r>
              <a:rPr lang="en-US" sz="2400" i="1" dirty="0" smtClean="0"/>
              <a:t>, 1992</a:t>
            </a:r>
          </a:p>
        </p:txBody>
      </p:sp>
      <p:sp>
        <p:nvSpPr>
          <p:cNvPr id="2114563" name="Rectangle 3"/>
          <p:cNvSpPr>
            <a:spLocks noChangeArrowheads="1"/>
          </p:cNvSpPr>
          <p:nvPr/>
        </p:nvSpPr>
        <p:spPr bwMode="auto">
          <a:xfrm>
            <a:off x="1064491" y="3992543"/>
            <a:ext cx="7545120" cy="18440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b="0" i="1" dirty="0">
                <a:latin typeface="Verdana" pitchFamily="34" charset="0"/>
              </a:rPr>
              <a:t>History register, </a:t>
            </a:r>
            <a:r>
              <a:rPr lang="en-US" b="0" dirty="0">
                <a:latin typeface="Verdana" pitchFamily="34" charset="0"/>
              </a:rPr>
              <a:t>H, records the direction of the last N branches executed by the </a:t>
            </a:r>
            <a:r>
              <a:rPr lang="en-US" b="0" dirty="0" smtClean="0">
                <a:latin typeface="Verdana" pitchFamily="34" charset="0"/>
              </a:rPr>
              <a:t>processor and the predictor uses this information to predict the resolution of the next branch</a:t>
            </a:r>
            <a:endParaRPr lang="en-US" b="0" dirty="0">
              <a:latin typeface="Verdana" pitchFamily="34" charset="0"/>
            </a:endParaRPr>
          </a:p>
          <a:p>
            <a:pPr eaLnBrk="0" hangingPunct="0"/>
            <a:endParaRPr lang="en-US" sz="1400" b="0" dirty="0">
              <a:latin typeface="Verdana" pitchFamily="34" charset="0"/>
            </a:endParaRPr>
          </a:p>
          <a:p>
            <a:pPr eaLnBrk="0" hangingPunct="0"/>
            <a:endParaRPr lang="en-US" b="0" dirty="0">
              <a:latin typeface="Verdana" pitchFamily="34" charset="0"/>
            </a:endParaRPr>
          </a:p>
        </p:txBody>
      </p:sp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2921660" y="1725612"/>
            <a:ext cx="2936875" cy="1320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/>
              <a:t>if (x[i] &lt; 7) then</a:t>
            </a:r>
          </a:p>
          <a:p>
            <a:pPr eaLnBrk="0" hangingPunct="0"/>
            <a:r>
              <a:rPr lang="en-US" sz="2000"/>
              <a:t>	y += 1;</a:t>
            </a:r>
          </a:p>
          <a:p>
            <a:pPr eaLnBrk="0" hangingPunct="0"/>
            <a:r>
              <a:rPr lang="en-US" sz="2000"/>
              <a:t>if (x[i] &lt; 5) then</a:t>
            </a:r>
          </a:p>
          <a:p>
            <a:pPr eaLnBrk="0" hangingPunct="0"/>
            <a:r>
              <a:rPr lang="en-US" sz="2000"/>
              <a:t>	c -= 4;</a:t>
            </a:r>
          </a:p>
        </p:txBody>
      </p:sp>
      <p:sp>
        <p:nvSpPr>
          <p:cNvPr id="19464" name="Rectangle 5"/>
          <p:cNvSpPr>
            <a:spLocks noChangeArrowheads="1"/>
          </p:cNvSpPr>
          <p:nvPr/>
        </p:nvSpPr>
        <p:spPr bwMode="auto">
          <a:xfrm>
            <a:off x="1188481" y="3273425"/>
            <a:ext cx="756363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b="0" dirty="0"/>
              <a:t>If first condition </a:t>
            </a:r>
            <a:r>
              <a:rPr lang="en-US" b="0" dirty="0" smtClean="0"/>
              <a:t>is false</a:t>
            </a:r>
            <a:r>
              <a:rPr lang="en-US" dirty="0"/>
              <a:t> </a:t>
            </a:r>
            <a:r>
              <a:rPr lang="en-US" dirty="0" smtClean="0"/>
              <a:t>then so is</a:t>
            </a:r>
            <a:r>
              <a:rPr lang="en-US" b="0" dirty="0" smtClean="0"/>
              <a:t> </a:t>
            </a:r>
            <a:r>
              <a:rPr lang="en-US" b="0" dirty="0"/>
              <a:t>second </a:t>
            </a:r>
            <a:r>
              <a:rPr lang="en-US" b="0" dirty="0" smtClean="0"/>
              <a:t>condition</a:t>
            </a:r>
            <a:endParaRPr lang="en-US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28,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L16-</a:t>
            </a:r>
            <a:fld id="{BE49CFAA-92BB-45AE-A2AC-2CF4188AC6C8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1863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4563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460" y="333168"/>
            <a:ext cx="7772400" cy="1143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4000" dirty="0" smtClean="0"/>
              <a:t>Two-Level Branch Predictor</a:t>
            </a:r>
            <a:endParaRPr lang="en-US" sz="2000" i="1" dirty="0" smtClean="0"/>
          </a:p>
        </p:txBody>
      </p:sp>
      <p:sp>
        <p:nvSpPr>
          <p:cNvPr id="24582" name="Rectangle 3"/>
          <p:cNvSpPr>
            <a:spLocks noChangeArrowheads="1"/>
          </p:cNvSpPr>
          <p:nvPr/>
        </p:nvSpPr>
        <p:spPr bwMode="auto">
          <a:xfrm>
            <a:off x="676516" y="1509980"/>
            <a:ext cx="7511673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0" dirty="0">
                <a:latin typeface="Verdana" pitchFamily="34" charset="0"/>
              </a:rPr>
              <a:t>Pentium Pro uses the result from the last two branches</a:t>
            </a:r>
          </a:p>
          <a:p>
            <a:pPr eaLnBrk="0" hangingPunct="0"/>
            <a:r>
              <a:rPr lang="en-US" sz="2000" b="0" dirty="0">
                <a:latin typeface="Verdana" pitchFamily="34" charset="0"/>
              </a:rPr>
              <a:t>to select one of the four sets of BHT bits (~95% correct)</a:t>
            </a:r>
          </a:p>
        </p:txBody>
      </p:sp>
      <p:grpSp>
        <p:nvGrpSpPr>
          <p:cNvPr id="24588" name="Group 81"/>
          <p:cNvGrpSpPr>
            <a:grpSpLocks/>
          </p:cNvGrpSpPr>
          <p:nvPr/>
        </p:nvGrpSpPr>
        <p:grpSpPr bwMode="auto">
          <a:xfrm>
            <a:off x="1757525" y="2829275"/>
            <a:ext cx="3280149" cy="994495"/>
            <a:chOff x="624" y="1392"/>
            <a:chExt cx="2316" cy="696"/>
          </a:xfrm>
        </p:grpSpPr>
        <p:sp>
          <p:nvSpPr>
            <p:cNvPr id="24599" name="Rectangle 82"/>
            <p:cNvSpPr>
              <a:spLocks noChangeArrowheads="1"/>
            </p:cNvSpPr>
            <p:nvPr/>
          </p:nvSpPr>
          <p:spPr bwMode="auto">
            <a:xfrm>
              <a:off x="624" y="1392"/>
              <a:ext cx="134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2000" b="0">
                <a:solidFill>
                  <a:srgbClr val="56127A"/>
                </a:solidFill>
                <a:latin typeface="Verdana" pitchFamily="34" charset="0"/>
              </a:endParaRPr>
            </a:p>
          </p:txBody>
        </p:sp>
        <p:sp>
          <p:nvSpPr>
            <p:cNvPr id="24600" name="Rectangle 83"/>
            <p:cNvSpPr>
              <a:spLocks noChangeArrowheads="1"/>
            </p:cNvSpPr>
            <p:nvPr/>
          </p:nvSpPr>
          <p:spPr bwMode="auto">
            <a:xfrm>
              <a:off x="1968" y="1392"/>
              <a:ext cx="432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1" name="Rectangle 84"/>
            <p:cNvSpPr>
              <a:spLocks noChangeArrowheads="1"/>
            </p:cNvSpPr>
            <p:nvPr/>
          </p:nvSpPr>
          <p:spPr bwMode="auto">
            <a:xfrm>
              <a:off x="2400" y="1392"/>
              <a:ext cx="288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2" name="Line 85"/>
            <p:cNvSpPr>
              <a:spLocks noChangeShapeType="1"/>
            </p:cNvSpPr>
            <p:nvPr/>
          </p:nvSpPr>
          <p:spPr bwMode="auto">
            <a:xfrm flipV="1">
              <a:off x="2544" y="1536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3" name="Text Box 86"/>
            <p:cNvSpPr txBox="1">
              <a:spLocks noChangeArrowheads="1"/>
            </p:cNvSpPr>
            <p:nvPr/>
          </p:nvSpPr>
          <p:spPr bwMode="auto">
            <a:xfrm>
              <a:off x="2352" y="1419"/>
              <a:ext cx="246" cy="28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0" dirty="0">
                  <a:latin typeface="Verdana" pitchFamily="34" charset="0"/>
                </a:rPr>
                <a:t>0</a:t>
              </a:r>
            </a:p>
          </p:txBody>
        </p:sp>
        <p:sp>
          <p:nvSpPr>
            <p:cNvPr id="24604" name="Text Box 87"/>
            <p:cNvSpPr txBox="1">
              <a:spLocks noChangeArrowheads="1"/>
            </p:cNvSpPr>
            <p:nvPr/>
          </p:nvSpPr>
          <p:spPr bwMode="auto">
            <a:xfrm>
              <a:off x="2496" y="1419"/>
              <a:ext cx="246" cy="28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0">
                  <a:latin typeface="Verdana" pitchFamily="34" charset="0"/>
                </a:rPr>
                <a:t>0</a:t>
              </a:r>
            </a:p>
          </p:txBody>
        </p:sp>
        <p:grpSp>
          <p:nvGrpSpPr>
            <p:cNvPr id="24605" name="Group 88"/>
            <p:cNvGrpSpPr>
              <a:grpSpLocks/>
            </p:cNvGrpSpPr>
            <p:nvPr/>
          </p:nvGrpSpPr>
          <p:grpSpPr bwMode="auto">
            <a:xfrm>
              <a:off x="1980" y="1680"/>
              <a:ext cx="960" cy="408"/>
              <a:chOff x="1956" y="2184"/>
              <a:chExt cx="960" cy="408"/>
            </a:xfrm>
          </p:grpSpPr>
          <p:sp>
            <p:nvSpPr>
              <p:cNvPr id="24607" name="AutoShape 89"/>
              <p:cNvSpPr>
                <a:spLocks/>
              </p:cNvSpPr>
              <p:nvPr/>
            </p:nvSpPr>
            <p:spPr bwMode="auto">
              <a:xfrm rot="5400000">
                <a:off x="2088" y="2052"/>
                <a:ext cx="144" cy="408"/>
              </a:xfrm>
              <a:prstGeom prst="rightBrace">
                <a:avLst>
                  <a:gd name="adj1" fmla="val 23611"/>
                  <a:gd name="adj2" fmla="val 54167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8" name="Freeform 90"/>
              <p:cNvSpPr>
                <a:spLocks/>
              </p:cNvSpPr>
              <p:nvPr/>
            </p:nvSpPr>
            <p:spPr bwMode="auto">
              <a:xfrm>
                <a:off x="2148" y="2256"/>
                <a:ext cx="768" cy="336"/>
              </a:xfrm>
              <a:custGeom>
                <a:avLst/>
                <a:gdLst>
                  <a:gd name="T0" fmla="*/ 0 w 768"/>
                  <a:gd name="T1" fmla="*/ 0 h 336"/>
                  <a:gd name="T2" fmla="*/ 0 w 768"/>
                  <a:gd name="T3" fmla="*/ 336 h 336"/>
                  <a:gd name="T4" fmla="*/ 768 w 768"/>
                  <a:gd name="T5" fmla="*/ 336 h 336"/>
                  <a:gd name="T6" fmla="*/ 0 60000 65536"/>
                  <a:gd name="T7" fmla="*/ 0 60000 65536"/>
                  <a:gd name="T8" fmla="*/ 0 60000 65536"/>
                  <a:gd name="T9" fmla="*/ 0 w 768"/>
                  <a:gd name="T10" fmla="*/ 0 h 336"/>
                  <a:gd name="T11" fmla="*/ 768 w 768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68" h="336">
                    <a:moveTo>
                      <a:pt x="0" y="0"/>
                    </a:moveTo>
                    <a:lnTo>
                      <a:pt x="0" y="336"/>
                    </a:lnTo>
                    <a:lnTo>
                      <a:pt x="768" y="336"/>
                    </a:ln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9" name="Line 91"/>
              <p:cNvSpPr>
                <a:spLocks noChangeShapeType="1"/>
              </p:cNvSpPr>
              <p:nvPr/>
            </p:nvSpPr>
            <p:spPr bwMode="auto">
              <a:xfrm flipV="1">
                <a:off x="2100" y="2352"/>
                <a:ext cx="144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10" name="Text Box 92"/>
              <p:cNvSpPr txBox="1">
                <a:spLocks noChangeArrowheads="1"/>
              </p:cNvSpPr>
              <p:nvPr/>
            </p:nvSpPr>
            <p:spPr bwMode="auto">
              <a:xfrm>
                <a:off x="2282" y="2260"/>
                <a:ext cx="238" cy="28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000" b="0">
                    <a:latin typeface="Verdana" pitchFamily="34" charset="0"/>
                  </a:rPr>
                  <a:t>k</a:t>
                </a:r>
              </a:p>
            </p:txBody>
          </p:sp>
        </p:grpSp>
        <p:sp>
          <p:nvSpPr>
            <p:cNvPr id="24606" name="Text Box 93"/>
            <p:cNvSpPr txBox="1">
              <a:spLocks noChangeArrowheads="1"/>
            </p:cNvSpPr>
            <p:nvPr/>
          </p:nvSpPr>
          <p:spPr bwMode="auto">
            <a:xfrm>
              <a:off x="636" y="1707"/>
              <a:ext cx="916" cy="28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0" dirty="0">
                  <a:latin typeface="Verdana" pitchFamily="34" charset="0"/>
                </a:rPr>
                <a:t>Fetch PC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675400" y="5327075"/>
            <a:ext cx="1368768" cy="594401"/>
            <a:chOff x="3675400" y="5327075"/>
            <a:chExt cx="1368768" cy="594401"/>
          </a:xfrm>
        </p:grpSpPr>
        <p:sp>
          <p:nvSpPr>
            <p:cNvPr id="24593" name="AutoShape 98"/>
            <p:cNvSpPr>
              <a:spLocks/>
            </p:cNvSpPr>
            <p:nvPr/>
          </p:nvSpPr>
          <p:spPr bwMode="auto">
            <a:xfrm rot="5400000">
              <a:off x="3861446" y="5141029"/>
              <a:ext cx="205758" cy="577850"/>
            </a:xfrm>
            <a:prstGeom prst="rightBrace">
              <a:avLst>
                <a:gd name="adj1" fmla="val 23611"/>
                <a:gd name="adj2" fmla="val 54167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4" name="Freeform 99"/>
            <p:cNvSpPr>
              <a:spLocks/>
            </p:cNvSpPr>
            <p:nvPr/>
          </p:nvSpPr>
          <p:spPr bwMode="auto">
            <a:xfrm>
              <a:off x="3956450" y="5441375"/>
              <a:ext cx="1087718" cy="480101"/>
            </a:xfrm>
            <a:custGeom>
              <a:avLst/>
              <a:gdLst>
                <a:gd name="T0" fmla="*/ 0 w 768"/>
                <a:gd name="T1" fmla="*/ 0 h 336"/>
                <a:gd name="T2" fmla="*/ 0 w 768"/>
                <a:gd name="T3" fmla="*/ 336 h 336"/>
                <a:gd name="T4" fmla="*/ 768 w 768"/>
                <a:gd name="T5" fmla="*/ 336 h 336"/>
                <a:gd name="T6" fmla="*/ 0 60000 65536"/>
                <a:gd name="T7" fmla="*/ 0 60000 65536"/>
                <a:gd name="T8" fmla="*/ 0 60000 65536"/>
                <a:gd name="T9" fmla="*/ 0 w 768"/>
                <a:gd name="T10" fmla="*/ 0 h 336"/>
                <a:gd name="T11" fmla="*/ 768 w 768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8" h="336">
                  <a:moveTo>
                    <a:pt x="0" y="0"/>
                  </a:moveTo>
                  <a:lnTo>
                    <a:pt x="0" y="336"/>
                  </a:lnTo>
                  <a:lnTo>
                    <a:pt x="768" y="336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931222" y="2386412"/>
            <a:ext cx="3735638" cy="4118506"/>
            <a:chOff x="4646222" y="2386412"/>
            <a:chExt cx="3735638" cy="4118506"/>
          </a:xfrm>
        </p:grpSpPr>
        <p:sp>
          <p:nvSpPr>
            <p:cNvPr id="24587" name="Freeform 80"/>
            <p:cNvSpPr>
              <a:spLocks/>
            </p:cNvSpPr>
            <p:nvPr/>
          </p:nvSpPr>
          <p:spPr bwMode="auto">
            <a:xfrm>
              <a:off x="4646222" y="5708438"/>
              <a:ext cx="2855259" cy="411515"/>
            </a:xfrm>
            <a:custGeom>
              <a:avLst/>
              <a:gdLst>
                <a:gd name="T0" fmla="*/ 0 w 2016"/>
                <a:gd name="T1" fmla="*/ 0 h 288"/>
                <a:gd name="T2" fmla="*/ 2016 w 2016"/>
                <a:gd name="T3" fmla="*/ 0 h 288"/>
                <a:gd name="T4" fmla="*/ 1872 w 2016"/>
                <a:gd name="T5" fmla="*/ 288 h 288"/>
                <a:gd name="T6" fmla="*/ 144 w 2016"/>
                <a:gd name="T7" fmla="*/ 288 h 288"/>
                <a:gd name="T8" fmla="*/ 0 w 2016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16"/>
                <a:gd name="T16" fmla="*/ 0 h 288"/>
                <a:gd name="T17" fmla="*/ 2016 w 2016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16" h="288">
                  <a:moveTo>
                    <a:pt x="0" y="0"/>
                  </a:moveTo>
                  <a:lnTo>
                    <a:pt x="2016" y="0"/>
                  </a:lnTo>
                  <a:lnTo>
                    <a:pt x="1872" y="288"/>
                  </a:lnTo>
                  <a:lnTo>
                    <a:pt x="144" y="2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9" name="Line 94"/>
            <p:cNvSpPr>
              <a:spLocks noChangeShapeType="1"/>
            </p:cNvSpPr>
            <p:nvPr/>
          </p:nvSpPr>
          <p:spPr bwMode="auto">
            <a:xfrm>
              <a:off x="6073851" y="6119953"/>
              <a:ext cx="0" cy="27434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7" name="Rectangle 102"/>
            <p:cNvSpPr>
              <a:spLocks noChangeArrowheads="1"/>
            </p:cNvSpPr>
            <p:nvPr/>
          </p:nvSpPr>
          <p:spPr bwMode="auto">
            <a:xfrm>
              <a:off x="6192697" y="6108043"/>
              <a:ext cx="2189163" cy="3968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0" dirty="0">
                  <a:latin typeface="Verdana" pitchFamily="34" charset="0"/>
                </a:rPr>
                <a:t>Taken/¬Taken?</a:t>
              </a:r>
            </a:p>
          </p:txBody>
        </p:sp>
        <p:grpSp>
          <p:nvGrpSpPr>
            <p:cNvPr id="109" name="Group 108"/>
            <p:cNvGrpSpPr/>
            <p:nvPr/>
          </p:nvGrpSpPr>
          <p:grpSpPr>
            <a:xfrm>
              <a:off x="4747293" y="2386412"/>
              <a:ext cx="457200" cy="3333750"/>
              <a:chOff x="6800850" y="1879911"/>
              <a:chExt cx="457200" cy="3333750"/>
            </a:xfrm>
          </p:grpSpPr>
          <p:sp>
            <p:nvSpPr>
              <p:cNvPr id="110" name="Rectangle 109"/>
              <p:cNvSpPr/>
              <p:nvPr/>
            </p:nvSpPr>
            <p:spPr bwMode="auto">
              <a:xfrm>
                <a:off x="6800850" y="1887269"/>
                <a:ext cx="457200" cy="304064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effectLst/>
                  <a:latin typeface="Verdana" pitchFamily="34" charset="0"/>
                </a:endParaRPr>
              </a:p>
            </p:txBody>
          </p:sp>
          <p:grpSp>
            <p:nvGrpSpPr>
              <p:cNvPr id="111" name="Group 39"/>
              <p:cNvGrpSpPr>
                <a:grpSpLocks/>
              </p:cNvGrpSpPr>
              <p:nvPr/>
            </p:nvGrpSpPr>
            <p:grpSpPr bwMode="auto">
              <a:xfrm>
                <a:off x="6800850" y="1879911"/>
                <a:ext cx="457200" cy="3333750"/>
                <a:chOff x="4284" y="1035"/>
                <a:chExt cx="288" cy="2100"/>
              </a:xfrm>
            </p:grpSpPr>
            <p:grpSp>
              <p:nvGrpSpPr>
                <p:cNvPr id="112" name="Group 40"/>
                <p:cNvGrpSpPr>
                  <a:grpSpLocks/>
                </p:cNvGrpSpPr>
                <p:nvPr/>
              </p:nvGrpSpPr>
              <p:grpSpPr bwMode="auto">
                <a:xfrm>
                  <a:off x="4284" y="1035"/>
                  <a:ext cx="288" cy="240"/>
                  <a:chOff x="2352" y="576"/>
                  <a:chExt cx="288" cy="240"/>
                </a:xfrm>
              </p:grpSpPr>
              <p:sp>
                <p:nvSpPr>
                  <p:cNvPr id="128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576"/>
                    <a:ext cx="288" cy="24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9" name="Line 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96" y="720"/>
                    <a:ext cx="0" cy="96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3" name="Group 43"/>
                <p:cNvGrpSpPr>
                  <a:grpSpLocks/>
                </p:cNvGrpSpPr>
                <p:nvPr/>
              </p:nvGrpSpPr>
              <p:grpSpPr bwMode="auto">
                <a:xfrm>
                  <a:off x="4284" y="1275"/>
                  <a:ext cx="288" cy="240"/>
                  <a:chOff x="2352" y="576"/>
                  <a:chExt cx="288" cy="240"/>
                </a:xfrm>
              </p:grpSpPr>
              <p:sp>
                <p:nvSpPr>
                  <p:cNvPr id="126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576"/>
                    <a:ext cx="288" cy="24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7" name="Line 4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96" y="720"/>
                    <a:ext cx="0" cy="96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4" name="Group 46"/>
                <p:cNvGrpSpPr>
                  <a:grpSpLocks/>
                </p:cNvGrpSpPr>
                <p:nvPr/>
              </p:nvGrpSpPr>
              <p:grpSpPr bwMode="auto">
                <a:xfrm>
                  <a:off x="4284" y="1515"/>
                  <a:ext cx="288" cy="240"/>
                  <a:chOff x="2352" y="576"/>
                  <a:chExt cx="288" cy="240"/>
                </a:xfrm>
              </p:grpSpPr>
              <p:sp>
                <p:nvSpPr>
                  <p:cNvPr id="124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576"/>
                    <a:ext cx="288" cy="24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5" name="Line 4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96" y="720"/>
                    <a:ext cx="0" cy="96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5" name="Group 49"/>
                <p:cNvGrpSpPr>
                  <a:grpSpLocks/>
                </p:cNvGrpSpPr>
                <p:nvPr/>
              </p:nvGrpSpPr>
              <p:grpSpPr bwMode="auto">
                <a:xfrm>
                  <a:off x="4284" y="2715"/>
                  <a:ext cx="288" cy="240"/>
                  <a:chOff x="2352" y="576"/>
                  <a:chExt cx="288" cy="240"/>
                </a:xfrm>
              </p:grpSpPr>
              <p:sp>
                <p:nvSpPr>
                  <p:cNvPr id="122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576"/>
                    <a:ext cx="288" cy="24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3" name="Line 5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96" y="720"/>
                    <a:ext cx="0" cy="96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6" name="Line 52"/>
                <p:cNvSpPr>
                  <a:spLocks noChangeShapeType="1"/>
                </p:cNvSpPr>
                <p:nvPr/>
              </p:nvSpPr>
              <p:spPr bwMode="auto">
                <a:xfrm flipH="1">
                  <a:off x="4428" y="2955"/>
                  <a:ext cx="3" cy="18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" name="Line 53"/>
                <p:cNvSpPr>
                  <a:spLocks noChangeShapeType="1"/>
                </p:cNvSpPr>
                <p:nvPr/>
              </p:nvSpPr>
              <p:spPr bwMode="auto">
                <a:xfrm>
                  <a:off x="4284" y="1755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8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4284" y="2471"/>
                  <a:ext cx="0" cy="2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" name="Line 55"/>
                <p:cNvSpPr>
                  <a:spLocks noChangeShapeType="1"/>
                </p:cNvSpPr>
                <p:nvPr/>
              </p:nvSpPr>
              <p:spPr bwMode="auto">
                <a:xfrm flipV="1">
                  <a:off x="4572" y="2595"/>
                  <a:ext cx="0" cy="12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0" name="Line 56"/>
                <p:cNvSpPr>
                  <a:spLocks noChangeShapeType="1"/>
                </p:cNvSpPr>
                <p:nvPr/>
              </p:nvSpPr>
              <p:spPr bwMode="auto">
                <a:xfrm>
                  <a:off x="4572" y="1755"/>
                  <a:ext cx="0" cy="31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1" name="Line 57"/>
                <p:cNvSpPr>
                  <a:spLocks noChangeShapeType="1"/>
                </p:cNvSpPr>
                <p:nvPr/>
              </p:nvSpPr>
              <p:spPr bwMode="auto">
                <a:xfrm>
                  <a:off x="4428" y="1899"/>
                  <a:ext cx="0" cy="6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0" name="Group 129"/>
            <p:cNvGrpSpPr/>
            <p:nvPr/>
          </p:nvGrpSpPr>
          <p:grpSpPr>
            <a:xfrm>
              <a:off x="5469995" y="2386412"/>
              <a:ext cx="457200" cy="3333750"/>
              <a:chOff x="6800850" y="1879911"/>
              <a:chExt cx="457200" cy="3333750"/>
            </a:xfrm>
          </p:grpSpPr>
          <p:sp>
            <p:nvSpPr>
              <p:cNvPr id="131" name="Rectangle 130"/>
              <p:cNvSpPr/>
              <p:nvPr/>
            </p:nvSpPr>
            <p:spPr bwMode="auto">
              <a:xfrm>
                <a:off x="6800850" y="1887269"/>
                <a:ext cx="457200" cy="304064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effectLst/>
                  <a:latin typeface="Verdana" pitchFamily="34" charset="0"/>
                </a:endParaRPr>
              </a:p>
            </p:txBody>
          </p:sp>
          <p:grpSp>
            <p:nvGrpSpPr>
              <p:cNvPr id="132" name="Group 39"/>
              <p:cNvGrpSpPr>
                <a:grpSpLocks/>
              </p:cNvGrpSpPr>
              <p:nvPr/>
            </p:nvGrpSpPr>
            <p:grpSpPr bwMode="auto">
              <a:xfrm>
                <a:off x="6800850" y="1879911"/>
                <a:ext cx="457200" cy="3333750"/>
                <a:chOff x="4284" y="1035"/>
                <a:chExt cx="288" cy="2100"/>
              </a:xfrm>
            </p:grpSpPr>
            <p:grpSp>
              <p:nvGrpSpPr>
                <p:cNvPr id="133" name="Group 40"/>
                <p:cNvGrpSpPr>
                  <a:grpSpLocks/>
                </p:cNvGrpSpPr>
                <p:nvPr/>
              </p:nvGrpSpPr>
              <p:grpSpPr bwMode="auto">
                <a:xfrm>
                  <a:off x="4284" y="1035"/>
                  <a:ext cx="288" cy="240"/>
                  <a:chOff x="2352" y="576"/>
                  <a:chExt cx="288" cy="240"/>
                </a:xfrm>
              </p:grpSpPr>
              <p:sp>
                <p:nvSpPr>
                  <p:cNvPr id="149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576"/>
                    <a:ext cx="288" cy="24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0" name="Line 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96" y="720"/>
                    <a:ext cx="0" cy="96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4" name="Group 43"/>
                <p:cNvGrpSpPr>
                  <a:grpSpLocks/>
                </p:cNvGrpSpPr>
                <p:nvPr/>
              </p:nvGrpSpPr>
              <p:grpSpPr bwMode="auto">
                <a:xfrm>
                  <a:off x="4284" y="1275"/>
                  <a:ext cx="288" cy="240"/>
                  <a:chOff x="2352" y="576"/>
                  <a:chExt cx="288" cy="240"/>
                </a:xfrm>
              </p:grpSpPr>
              <p:sp>
                <p:nvSpPr>
                  <p:cNvPr id="147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576"/>
                    <a:ext cx="288" cy="24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8" name="Line 4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96" y="720"/>
                    <a:ext cx="0" cy="96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5" name="Group 46"/>
                <p:cNvGrpSpPr>
                  <a:grpSpLocks/>
                </p:cNvGrpSpPr>
                <p:nvPr/>
              </p:nvGrpSpPr>
              <p:grpSpPr bwMode="auto">
                <a:xfrm>
                  <a:off x="4284" y="1515"/>
                  <a:ext cx="288" cy="240"/>
                  <a:chOff x="2352" y="576"/>
                  <a:chExt cx="288" cy="240"/>
                </a:xfrm>
              </p:grpSpPr>
              <p:sp>
                <p:nvSpPr>
                  <p:cNvPr id="145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576"/>
                    <a:ext cx="288" cy="24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6" name="Line 4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96" y="720"/>
                    <a:ext cx="0" cy="96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6" name="Group 49"/>
                <p:cNvGrpSpPr>
                  <a:grpSpLocks/>
                </p:cNvGrpSpPr>
                <p:nvPr/>
              </p:nvGrpSpPr>
              <p:grpSpPr bwMode="auto">
                <a:xfrm>
                  <a:off x="4284" y="2715"/>
                  <a:ext cx="288" cy="240"/>
                  <a:chOff x="2352" y="576"/>
                  <a:chExt cx="288" cy="240"/>
                </a:xfrm>
              </p:grpSpPr>
              <p:sp>
                <p:nvSpPr>
                  <p:cNvPr id="143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576"/>
                    <a:ext cx="288" cy="24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" name="Line 5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96" y="720"/>
                    <a:ext cx="0" cy="96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37" name="Line 52"/>
                <p:cNvSpPr>
                  <a:spLocks noChangeShapeType="1"/>
                </p:cNvSpPr>
                <p:nvPr/>
              </p:nvSpPr>
              <p:spPr bwMode="auto">
                <a:xfrm flipH="1">
                  <a:off x="4428" y="2955"/>
                  <a:ext cx="3" cy="18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8" name="Line 53"/>
                <p:cNvSpPr>
                  <a:spLocks noChangeShapeType="1"/>
                </p:cNvSpPr>
                <p:nvPr/>
              </p:nvSpPr>
              <p:spPr bwMode="auto">
                <a:xfrm>
                  <a:off x="4284" y="1755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9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4284" y="2471"/>
                  <a:ext cx="0" cy="2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0" name="Line 55"/>
                <p:cNvSpPr>
                  <a:spLocks noChangeShapeType="1"/>
                </p:cNvSpPr>
                <p:nvPr/>
              </p:nvSpPr>
              <p:spPr bwMode="auto">
                <a:xfrm flipV="1">
                  <a:off x="4572" y="2595"/>
                  <a:ext cx="0" cy="12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1" name="Line 56"/>
                <p:cNvSpPr>
                  <a:spLocks noChangeShapeType="1"/>
                </p:cNvSpPr>
                <p:nvPr/>
              </p:nvSpPr>
              <p:spPr bwMode="auto">
                <a:xfrm>
                  <a:off x="4572" y="1755"/>
                  <a:ext cx="0" cy="31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2" name="Line 57"/>
                <p:cNvSpPr>
                  <a:spLocks noChangeShapeType="1"/>
                </p:cNvSpPr>
                <p:nvPr/>
              </p:nvSpPr>
              <p:spPr bwMode="auto">
                <a:xfrm>
                  <a:off x="4428" y="1899"/>
                  <a:ext cx="0" cy="6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1" name="Group 150"/>
            <p:cNvGrpSpPr/>
            <p:nvPr/>
          </p:nvGrpSpPr>
          <p:grpSpPr>
            <a:xfrm>
              <a:off x="6192697" y="2386412"/>
              <a:ext cx="457200" cy="3333750"/>
              <a:chOff x="6800850" y="1879911"/>
              <a:chExt cx="457200" cy="3333750"/>
            </a:xfrm>
          </p:grpSpPr>
          <p:sp>
            <p:nvSpPr>
              <p:cNvPr id="152" name="Rectangle 151"/>
              <p:cNvSpPr/>
              <p:nvPr/>
            </p:nvSpPr>
            <p:spPr bwMode="auto">
              <a:xfrm>
                <a:off x="6800850" y="1887269"/>
                <a:ext cx="457200" cy="304064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effectLst/>
                  <a:latin typeface="Verdana" pitchFamily="34" charset="0"/>
                </a:endParaRPr>
              </a:p>
            </p:txBody>
          </p:sp>
          <p:grpSp>
            <p:nvGrpSpPr>
              <p:cNvPr id="153" name="Group 39"/>
              <p:cNvGrpSpPr>
                <a:grpSpLocks/>
              </p:cNvGrpSpPr>
              <p:nvPr/>
            </p:nvGrpSpPr>
            <p:grpSpPr bwMode="auto">
              <a:xfrm>
                <a:off x="6800850" y="1879911"/>
                <a:ext cx="457200" cy="3333750"/>
                <a:chOff x="4284" y="1035"/>
                <a:chExt cx="288" cy="2100"/>
              </a:xfrm>
            </p:grpSpPr>
            <p:grpSp>
              <p:nvGrpSpPr>
                <p:cNvPr id="154" name="Group 40"/>
                <p:cNvGrpSpPr>
                  <a:grpSpLocks/>
                </p:cNvGrpSpPr>
                <p:nvPr/>
              </p:nvGrpSpPr>
              <p:grpSpPr bwMode="auto">
                <a:xfrm>
                  <a:off x="4284" y="1035"/>
                  <a:ext cx="288" cy="240"/>
                  <a:chOff x="2352" y="576"/>
                  <a:chExt cx="288" cy="240"/>
                </a:xfrm>
              </p:grpSpPr>
              <p:sp>
                <p:nvSpPr>
                  <p:cNvPr id="170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576"/>
                    <a:ext cx="288" cy="24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1" name="Line 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96" y="720"/>
                    <a:ext cx="0" cy="96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5" name="Group 43"/>
                <p:cNvGrpSpPr>
                  <a:grpSpLocks/>
                </p:cNvGrpSpPr>
                <p:nvPr/>
              </p:nvGrpSpPr>
              <p:grpSpPr bwMode="auto">
                <a:xfrm>
                  <a:off x="4284" y="1275"/>
                  <a:ext cx="288" cy="240"/>
                  <a:chOff x="2352" y="576"/>
                  <a:chExt cx="288" cy="240"/>
                </a:xfrm>
              </p:grpSpPr>
              <p:sp>
                <p:nvSpPr>
                  <p:cNvPr id="168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576"/>
                    <a:ext cx="288" cy="24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9" name="Line 4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96" y="720"/>
                    <a:ext cx="0" cy="96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6" name="Group 46"/>
                <p:cNvGrpSpPr>
                  <a:grpSpLocks/>
                </p:cNvGrpSpPr>
                <p:nvPr/>
              </p:nvGrpSpPr>
              <p:grpSpPr bwMode="auto">
                <a:xfrm>
                  <a:off x="4284" y="1515"/>
                  <a:ext cx="288" cy="240"/>
                  <a:chOff x="2352" y="576"/>
                  <a:chExt cx="288" cy="240"/>
                </a:xfrm>
              </p:grpSpPr>
              <p:sp>
                <p:nvSpPr>
                  <p:cNvPr id="166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576"/>
                    <a:ext cx="288" cy="24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7" name="Line 4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96" y="720"/>
                    <a:ext cx="0" cy="96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7" name="Group 49"/>
                <p:cNvGrpSpPr>
                  <a:grpSpLocks/>
                </p:cNvGrpSpPr>
                <p:nvPr/>
              </p:nvGrpSpPr>
              <p:grpSpPr bwMode="auto">
                <a:xfrm>
                  <a:off x="4284" y="2715"/>
                  <a:ext cx="288" cy="240"/>
                  <a:chOff x="2352" y="576"/>
                  <a:chExt cx="288" cy="240"/>
                </a:xfrm>
              </p:grpSpPr>
              <p:sp>
                <p:nvSpPr>
                  <p:cNvPr id="164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576"/>
                    <a:ext cx="288" cy="24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5" name="Line 5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96" y="720"/>
                    <a:ext cx="0" cy="96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58" name="Line 52"/>
                <p:cNvSpPr>
                  <a:spLocks noChangeShapeType="1"/>
                </p:cNvSpPr>
                <p:nvPr/>
              </p:nvSpPr>
              <p:spPr bwMode="auto">
                <a:xfrm flipH="1">
                  <a:off x="4428" y="2955"/>
                  <a:ext cx="3" cy="18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9" name="Line 53"/>
                <p:cNvSpPr>
                  <a:spLocks noChangeShapeType="1"/>
                </p:cNvSpPr>
                <p:nvPr/>
              </p:nvSpPr>
              <p:spPr bwMode="auto">
                <a:xfrm>
                  <a:off x="4284" y="1755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0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4284" y="2471"/>
                  <a:ext cx="0" cy="2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1" name="Line 55"/>
                <p:cNvSpPr>
                  <a:spLocks noChangeShapeType="1"/>
                </p:cNvSpPr>
                <p:nvPr/>
              </p:nvSpPr>
              <p:spPr bwMode="auto">
                <a:xfrm flipV="1">
                  <a:off x="4572" y="2595"/>
                  <a:ext cx="0" cy="12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2" name="Line 56"/>
                <p:cNvSpPr>
                  <a:spLocks noChangeShapeType="1"/>
                </p:cNvSpPr>
                <p:nvPr/>
              </p:nvSpPr>
              <p:spPr bwMode="auto">
                <a:xfrm>
                  <a:off x="4572" y="1755"/>
                  <a:ext cx="0" cy="31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3" name="Line 57"/>
                <p:cNvSpPr>
                  <a:spLocks noChangeShapeType="1"/>
                </p:cNvSpPr>
                <p:nvPr/>
              </p:nvSpPr>
              <p:spPr bwMode="auto">
                <a:xfrm>
                  <a:off x="4428" y="1899"/>
                  <a:ext cx="0" cy="6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72" name="Group 171"/>
            <p:cNvGrpSpPr/>
            <p:nvPr/>
          </p:nvGrpSpPr>
          <p:grpSpPr>
            <a:xfrm>
              <a:off x="6915399" y="2386412"/>
              <a:ext cx="457200" cy="3333750"/>
              <a:chOff x="6800850" y="1879911"/>
              <a:chExt cx="457200" cy="3333750"/>
            </a:xfrm>
          </p:grpSpPr>
          <p:sp>
            <p:nvSpPr>
              <p:cNvPr id="173" name="Rectangle 172"/>
              <p:cNvSpPr/>
              <p:nvPr/>
            </p:nvSpPr>
            <p:spPr bwMode="auto">
              <a:xfrm>
                <a:off x="6800850" y="1887269"/>
                <a:ext cx="457200" cy="304064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effectLst/>
                  <a:latin typeface="Verdana" pitchFamily="34" charset="0"/>
                </a:endParaRPr>
              </a:p>
            </p:txBody>
          </p:sp>
          <p:grpSp>
            <p:nvGrpSpPr>
              <p:cNvPr id="174" name="Group 39"/>
              <p:cNvGrpSpPr>
                <a:grpSpLocks/>
              </p:cNvGrpSpPr>
              <p:nvPr/>
            </p:nvGrpSpPr>
            <p:grpSpPr bwMode="auto">
              <a:xfrm>
                <a:off x="6800850" y="1879911"/>
                <a:ext cx="457200" cy="3333750"/>
                <a:chOff x="4284" y="1035"/>
                <a:chExt cx="288" cy="2100"/>
              </a:xfrm>
            </p:grpSpPr>
            <p:grpSp>
              <p:nvGrpSpPr>
                <p:cNvPr id="175" name="Group 40"/>
                <p:cNvGrpSpPr>
                  <a:grpSpLocks/>
                </p:cNvGrpSpPr>
                <p:nvPr/>
              </p:nvGrpSpPr>
              <p:grpSpPr bwMode="auto">
                <a:xfrm>
                  <a:off x="4284" y="1035"/>
                  <a:ext cx="288" cy="240"/>
                  <a:chOff x="2352" y="576"/>
                  <a:chExt cx="288" cy="240"/>
                </a:xfrm>
              </p:grpSpPr>
              <p:sp>
                <p:nvSpPr>
                  <p:cNvPr id="191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576"/>
                    <a:ext cx="288" cy="24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2" name="Line 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96" y="720"/>
                    <a:ext cx="0" cy="96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76" name="Group 43"/>
                <p:cNvGrpSpPr>
                  <a:grpSpLocks/>
                </p:cNvGrpSpPr>
                <p:nvPr/>
              </p:nvGrpSpPr>
              <p:grpSpPr bwMode="auto">
                <a:xfrm>
                  <a:off x="4284" y="1275"/>
                  <a:ext cx="288" cy="240"/>
                  <a:chOff x="2352" y="576"/>
                  <a:chExt cx="288" cy="240"/>
                </a:xfrm>
              </p:grpSpPr>
              <p:sp>
                <p:nvSpPr>
                  <p:cNvPr id="189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576"/>
                    <a:ext cx="288" cy="24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0" name="Line 4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96" y="720"/>
                    <a:ext cx="0" cy="96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77" name="Group 46"/>
                <p:cNvGrpSpPr>
                  <a:grpSpLocks/>
                </p:cNvGrpSpPr>
                <p:nvPr/>
              </p:nvGrpSpPr>
              <p:grpSpPr bwMode="auto">
                <a:xfrm>
                  <a:off x="4284" y="1515"/>
                  <a:ext cx="288" cy="240"/>
                  <a:chOff x="2352" y="576"/>
                  <a:chExt cx="288" cy="240"/>
                </a:xfrm>
              </p:grpSpPr>
              <p:sp>
                <p:nvSpPr>
                  <p:cNvPr id="187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576"/>
                    <a:ext cx="288" cy="24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8" name="Line 4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96" y="720"/>
                    <a:ext cx="0" cy="96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78" name="Group 49"/>
                <p:cNvGrpSpPr>
                  <a:grpSpLocks/>
                </p:cNvGrpSpPr>
                <p:nvPr/>
              </p:nvGrpSpPr>
              <p:grpSpPr bwMode="auto">
                <a:xfrm>
                  <a:off x="4284" y="2715"/>
                  <a:ext cx="288" cy="240"/>
                  <a:chOff x="2352" y="576"/>
                  <a:chExt cx="288" cy="240"/>
                </a:xfrm>
              </p:grpSpPr>
              <p:sp>
                <p:nvSpPr>
                  <p:cNvPr id="185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576"/>
                    <a:ext cx="288" cy="24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6" name="Line 5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96" y="720"/>
                    <a:ext cx="0" cy="96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79" name="Line 52"/>
                <p:cNvSpPr>
                  <a:spLocks noChangeShapeType="1"/>
                </p:cNvSpPr>
                <p:nvPr/>
              </p:nvSpPr>
              <p:spPr bwMode="auto">
                <a:xfrm flipH="1">
                  <a:off x="4428" y="2955"/>
                  <a:ext cx="3" cy="18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0" name="Line 53"/>
                <p:cNvSpPr>
                  <a:spLocks noChangeShapeType="1"/>
                </p:cNvSpPr>
                <p:nvPr/>
              </p:nvSpPr>
              <p:spPr bwMode="auto">
                <a:xfrm>
                  <a:off x="4284" y="1755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1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4284" y="2471"/>
                  <a:ext cx="0" cy="2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2" name="Line 55"/>
                <p:cNvSpPr>
                  <a:spLocks noChangeShapeType="1"/>
                </p:cNvSpPr>
                <p:nvPr/>
              </p:nvSpPr>
              <p:spPr bwMode="auto">
                <a:xfrm flipV="1">
                  <a:off x="4572" y="2595"/>
                  <a:ext cx="0" cy="12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3" name="Line 56"/>
                <p:cNvSpPr>
                  <a:spLocks noChangeShapeType="1"/>
                </p:cNvSpPr>
                <p:nvPr/>
              </p:nvSpPr>
              <p:spPr bwMode="auto">
                <a:xfrm>
                  <a:off x="4572" y="1755"/>
                  <a:ext cx="0" cy="31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" name="Line 57"/>
                <p:cNvSpPr>
                  <a:spLocks noChangeShapeType="1"/>
                </p:cNvSpPr>
                <p:nvPr/>
              </p:nvSpPr>
              <p:spPr bwMode="auto">
                <a:xfrm>
                  <a:off x="4428" y="1899"/>
                  <a:ext cx="0" cy="6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8" name="Group 7"/>
          <p:cNvGrpSpPr/>
          <p:nvPr/>
        </p:nvGrpSpPr>
        <p:grpSpPr>
          <a:xfrm>
            <a:off x="566971" y="4094130"/>
            <a:ext cx="3801933" cy="1777725"/>
            <a:chOff x="566971" y="4094130"/>
            <a:chExt cx="3801933" cy="1777725"/>
          </a:xfrm>
        </p:grpSpPr>
        <p:sp>
          <p:nvSpPr>
            <p:cNvPr id="24590" name="Rectangle 95"/>
            <p:cNvSpPr>
              <a:spLocks noChangeArrowheads="1"/>
            </p:cNvSpPr>
            <p:nvPr/>
          </p:nvSpPr>
          <p:spPr bwMode="auto">
            <a:xfrm>
              <a:off x="3606438" y="4988625"/>
              <a:ext cx="271929" cy="274343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1" name="Rectangle 96"/>
            <p:cNvSpPr>
              <a:spLocks noChangeArrowheads="1"/>
            </p:cNvSpPr>
            <p:nvPr/>
          </p:nvSpPr>
          <p:spPr bwMode="auto">
            <a:xfrm>
              <a:off x="4096975" y="4988625"/>
              <a:ext cx="271929" cy="274343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2" name="Line 97"/>
            <p:cNvSpPr>
              <a:spLocks noChangeShapeType="1"/>
            </p:cNvSpPr>
            <p:nvPr/>
          </p:nvSpPr>
          <p:spPr bwMode="auto">
            <a:xfrm>
              <a:off x="2498813" y="5147375"/>
              <a:ext cx="110471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5" name="Text Box 100"/>
            <p:cNvSpPr txBox="1">
              <a:spLocks noChangeArrowheads="1"/>
            </p:cNvSpPr>
            <p:nvPr/>
          </p:nvSpPr>
          <p:spPr bwMode="auto">
            <a:xfrm>
              <a:off x="566971" y="5163969"/>
              <a:ext cx="3108429" cy="7078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US" sz="2000" b="0" dirty="0">
                  <a:latin typeface="Verdana" pitchFamily="34" charset="0"/>
                </a:rPr>
                <a:t>Shift in Taken/¬Taken results of each branch</a:t>
              </a:r>
            </a:p>
          </p:txBody>
        </p:sp>
        <p:sp>
          <p:nvSpPr>
            <p:cNvPr id="24596" name="Text Box 101"/>
            <p:cNvSpPr txBox="1">
              <a:spLocks noChangeArrowheads="1"/>
            </p:cNvSpPr>
            <p:nvPr/>
          </p:nvSpPr>
          <p:spPr bwMode="auto">
            <a:xfrm>
              <a:off x="877900" y="4094130"/>
              <a:ext cx="2923241" cy="7078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US" sz="2000" b="0" dirty="0">
                  <a:latin typeface="Verdana" pitchFamily="34" charset="0"/>
                </a:rPr>
                <a:t>2-bit global branch history shift register</a:t>
              </a:r>
            </a:p>
          </p:txBody>
        </p:sp>
        <p:sp>
          <p:nvSpPr>
            <p:cNvPr id="24598" name="Line 103"/>
            <p:cNvSpPr>
              <a:spLocks noChangeShapeType="1"/>
            </p:cNvSpPr>
            <p:nvPr/>
          </p:nvSpPr>
          <p:spPr bwMode="auto">
            <a:xfrm>
              <a:off x="3935050" y="5141025"/>
              <a:ext cx="16570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 bwMode="auto">
            <a:xfrm>
              <a:off x="3527796" y="4666062"/>
              <a:ext cx="273345" cy="196850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97" name="Text Box 37"/>
          <p:cNvSpPr txBox="1">
            <a:spLocks noChangeArrowheads="1"/>
          </p:cNvSpPr>
          <p:nvPr/>
        </p:nvSpPr>
        <p:spPr bwMode="auto">
          <a:xfrm>
            <a:off x="7726724" y="2871918"/>
            <a:ext cx="1305847" cy="132343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i="1" dirty="0" smtClean="0"/>
              <a:t>Four</a:t>
            </a:r>
          </a:p>
          <a:p>
            <a:pPr eaLnBrk="0" hangingPunct="0"/>
            <a:r>
              <a:rPr lang="en-US" i="1" dirty="0" smtClean="0"/>
              <a:t>2</a:t>
            </a:r>
            <a:r>
              <a:rPr lang="en-US" i="1" baseline="30000" dirty="0" smtClean="0"/>
              <a:t>k</a:t>
            </a:r>
            <a:r>
              <a:rPr lang="en-US" i="1" dirty="0" smtClean="0"/>
              <a:t>, 2-bit</a:t>
            </a:r>
          </a:p>
          <a:p>
            <a:pPr eaLnBrk="0" hangingPunct="0"/>
            <a:r>
              <a:rPr lang="en-US" i="1" dirty="0" smtClean="0"/>
              <a:t>Entry </a:t>
            </a:r>
          </a:p>
          <a:p>
            <a:pPr eaLnBrk="0" hangingPunct="0"/>
            <a:r>
              <a:rPr lang="en-US" i="1" dirty="0" smtClean="0"/>
              <a:t>BHT</a:t>
            </a:r>
            <a:endParaRPr lang="en-US" i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28,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L16-</a:t>
            </a:r>
            <a:fld id="{BE49CFAA-92BB-45AE-A2AC-2CF4188AC6C8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7858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Uses of Jump Register (JR)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72491"/>
            <a:ext cx="7772400" cy="4114800"/>
          </a:xfrm>
          <a:noFill/>
        </p:spPr>
        <p:txBody>
          <a:bodyPr/>
          <a:lstStyle/>
          <a:p>
            <a:pPr marL="285750" indent="-285750" eaLnBrk="1" hangingPunct="1"/>
            <a:r>
              <a:rPr lang="en-US" sz="2400" dirty="0" smtClean="0"/>
              <a:t>Switch statements (jump to address of matching case)</a:t>
            </a:r>
          </a:p>
          <a:p>
            <a:pPr marL="0" indent="0" eaLnBrk="1" hangingPunct="1">
              <a:buNone/>
            </a:pPr>
            <a:endParaRPr lang="en-US" sz="2400" dirty="0" smtClean="0"/>
          </a:p>
          <a:p>
            <a:pPr marL="285750" indent="-285750" eaLnBrk="1" hangingPunct="1"/>
            <a:r>
              <a:rPr lang="en-US" sz="2400" dirty="0" smtClean="0"/>
              <a:t>Dynamic function call (jump to run-time function address)</a:t>
            </a:r>
          </a:p>
          <a:p>
            <a:pPr marL="285750" indent="-285750" eaLnBrk="1" hangingPunct="1"/>
            <a:endParaRPr lang="en-US" sz="2400" dirty="0" smtClean="0"/>
          </a:p>
          <a:p>
            <a:pPr marL="0" indent="0" eaLnBrk="1" hangingPunct="1">
              <a:buNone/>
            </a:pPr>
            <a:endParaRPr lang="en-US" sz="2400" dirty="0" smtClean="0"/>
          </a:p>
          <a:p>
            <a:pPr marL="285750" indent="-285750" eaLnBrk="1" hangingPunct="1"/>
            <a:r>
              <a:rPr lang="en-US" sz="2400" dirty="0" smtClean="0"/>
              <a:t>Subroutine returns (jump to return address)</a:t>
            </a:r>
          </a:p>
        </p:txBody>
      </p:sp>
      <p:sp>
        <p:nvSpPr>
          <p:cNvPr id="2124804" name="Text Box 4"/>
          <p:cNvSpPr txBox="1">
            <a:spLocks noChangeArrowheads="1"/>
          </p:cNvSpPr>
          <p:nvPr/>
        </p:nvSpPr>
        <p:spPr bwMode="auto">
          <a:xfrm>
            <a:off x="609600" y="6033497"/>
            <a:ext cx="822960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0" dirty="0">
                <a:latin typeface="Verdana" pitchFamily="34" charset="0"/>
              </a:rPr>
              <a:t>How well does BTB </a:t>
            </a:r>
            <a:r>
              <a:rPr lang="en-US" sz="2000" b="0" dirty="0" smtClean="0">
                <a:latin typeface="Verdana" pitchFamily="34" charset="0"/>
              </a:rPr>
              <a:t>or BHT work </a:t>
            </a:r>
            <a:r>
              <a:rPr lang="en-US" sz="2000" b="0" dirty="0">
                <a:latin typeface="Verdana" pitchFamily="34" charset="0"/>
              </a:rPr>
              <a:t>for each of these cases?</a:t>
            </a:r>
          </a:p>
        </p:txBody>
      </p:sp>
      <p:sp>
        <p:nvSpPr>
          <p:cNvPr id="2124805" name="Text Box 5"/>
          <p:cNvSpPr txBox="1">
            <a:spLocks noChangeArrowheads="1"/>
          </p:cNvSpPr>
          <p:nvPr/>
        </p:nvSpPr>
        <p:spPr bwMode="auto">
          <a:xfrm>
            <a:off x="1290450" y="2413165"/>
            <a:ext cx="739140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0" dirty="0">
                <a:solidFill>
                  <a:srgbClr val="FF0000"/>
                </a:solidFill>
                <a:latin typeface="Comic Sans MS" panose="030F0702030302020204" pitchFamily="66" charset="0"/>
              </a:rPr>
              <a:t>BTB works well if </a:t>
            </a:r>
            <a:r>
              <a:rPr lang="en-US" sz="2000" b="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same </a:t>
            </a:r>
            <a:r>
              <a:rPr lang="en-US" sz="2000" b="0" dirty="0">
                <a:solidFill>
                  <a:srgbClr val="FF0000"/>
                </a:solidFill>
                <a:latin typeface="Comic Sans MS" panose="030F0702030302020204" pitchFamily="66" charset="0"/>
              </a:rPr>
              <a:t>case </a:t>
            </a:r>
            <a:r>
              <a:rPr lang="en-US" sz="2000" b="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is used </a:t>
            </a:r>
            <a:r>
              <a:rPr lang="en-US" sz="2000" b="0" dirty="0">
                <a:solidFill>
                  <a:srgbClr val="FF0000"/>
                </a:solidFill>
                <a:latin typeface="Comic Sans MS" panose="030F0702030302020204" pitchFamily="66" charset="0"/>
              </a:rPr>
              <a:t>repeatedly</a:t>
            </a:r>
          </a:p>
        </p:txBody>
      </p:sp>
      <p:sp>
        <p:nvSpPr>
          <p:cNvPr id="2124806" name="Text Box 6"/>
          <p:cNvSpPr txBox="1">
            <a:spLocks noChangeArrowheads="1"/>
          </p:cNvSpPr>
          <p:nvPr/>
        </p:nvSpPr>
        <p:spPr bwMode="auto">
          <a:xfrm>
            <a:off x="1290450" y="3597091"/>
            <a:ext cx="7391400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0" dirty="0">
                <a:solidFill>
                  <a:srgbClr val="FF0000"/>
                </a:solidFill>
                <a:latin typeface="Comic Sans MS" panose="030F0702030302020204" pitchFamily="66" charset="0"/>
              </a:rPr>
              <a:t>BTB works well if </a:t>
            </a:r>
            <a:r>
              <a:rPr lang="en-US" sz="2000" b="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same function is </a:t>
            </a:r>
            <a:r>
              <a:rPr lang="en-US" sz="2000" b="0" dirty="0">
                <a:solidFill>
                  <a:srgbClr val="FF0000"/>
                </a:solidFill>
                <a:latin typeface="Comic Sans MS" panose="030F0702030302020204" pitchFamily="66" charset="0"/>
              </a:rPr>
              <a:t>usually called, (e.g., in C++ programming, when objects have same type in virtual function call)</a:t>
            </a:r>
          </a:p>
        </p:txBody>
      </p:sp>
      <p:sp>
        <p:nvSpPr>
          <p:cNvPr id="2124807" name="Text Box 7"/>
          <p:cNvSpPr txBox="1">
            <a:spLocks noChangeArrowheads="1"/>
          </p:cNvSpPr>
          <p:nvPr/>
        </p:nvSpPr>
        <p:spPr bwMode="auto">
          <a:xfrm>
            <a:off x="1290450" y="4957786"/>
            <a:ext cx="762000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0" dirty="0">
                <a:solidFill>
                  <a:srgbClr val="FF0000"/>
                </a:solidFill>
                <a:latin typeface="Comic Sans MS" panose="030F0702030302020204" pitchFamily="66" charset="0"/>
              </a:rPr>
              <a:t>BTB works well if </a:t>
            </a:r>
            <a:r>
              <a:rPr lang="en-US" sz="2000" b="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return is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usually to </a:t>
            </a:r>
            <a:r>
              <a:rPr lang="en-US" sz="2000" b="0" dirty="0">
                <a:solidFill>
                  <a:srgbClr val="FF0000"/>
                </a:solidFill>
                <a:latin typeface="Comic Sans MS" panose="030F0702030302020204" pitchFamily="66" charset="0"/>
              </a:rPr>
              <a:t>the same place</a:t>
            </a:r>
          </a:p>
        </p:txBody>
      </p:sp>
      <p:sp>
        <p:nvSpPr>
          <p:cNvPr id="2124808" name="Text Box 8"/>
          <p:cNvSpPr txBox="1">
            <a:spLocks noChangeArrowheads="1"/>
          </p:cNvSpPr>
          <p:nvPr/>
        </p:nvSpPr>
        <p:spPr bwMode="auto">
          <a:xfrm>
            <a:off x="1290450" y="5354661"/>
            <a:ext cx="6772258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  <a:cs typeface="Arial" charset="0"/>
                <a:sym typeface="Symbol" pitchFamily="18" charset="2"/>
              </a:rPr>
              <a:t>However, often</a:t>
            </a:r>
            <a:r>
              <a:rPr lang="en-US" sz="2000" b="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0" dirty="0">
                <a:solidFill>
                  <a:srgbClr val="FF0000"/>
                </a:solidFill>
                <a:latin typeface="Comic Sans MS" panose="030F0702030302020204" pitchFamily="66" charset="0"/>
              </a:rPr>
              <a:t>one </a:t>
            </a:r>
            <a:r>
              <a:rPr lang="en-US" sz="2000" b="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function is </a:t>
            </a:r>
            <a:r>
              <a:rPr lang="en-US" sz="2000" b="0" dirty="0">
                <a:solidFill>
                  <a:srgbClr val="FF0000"/>
                </a:solidFill>
                <a:latin typeface="Comic Sans MS" panose="030F0702030302020204" pitchFamily="66" charset="0"/>
              </a:rPr>
              <a:t>called from many distinct call sites!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28,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L16-</a:t>
            </a:r>
            <a:fld id="{BE49CFAA-92BB-45AE-A2AC-2CF4188AC6C8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191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24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24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4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24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24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4804" grpId="0" autoUpdateAnimBg="0"/>
      <p:bldP spid="2124805" grpId="0" autoUpdateAnimBg="0"/>
      <p:bldP spid="2124806" grpId="0" autoUpdateAnimBg="0"/>
      <p:bldP spid="2124807" grpId="0" autoUpdateAnimBg="0"/>
      <p:bldP spid="2124808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Subroutine Return Stack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idx="1"/>
          </p:nvPr>
        </p:nvSpPr>
        <p:spPr>
          <a:xfrm>
            <a:off x="750125" y="1628031"/>
            <a:ext cx="5092535" cy="1204686"/>
          </a:xfrm>
          <a:noFill/>
        </p:spPr>
        <p:txBody>
          <a:bodyPr/>
          <a:lstStyle/>
          <a:p>
            <a:pPr eaLnBrk="1" hangingPunct="1">
              <a:buBlip>
                <a:blip r:embed="rId2"/>
              </a:buBlip>
            </a:pPr>
            <a:r>
              <a:rPr lang="en-US" sz="2000" dirty="0" smtClean="0"/>
              <a:t>A small structure to accelerate JR for subroutine returns is typically much more accurate than BTBs</a:t>
            </a:r>
          </a:p>
        </p:txBody>
      </p:sp>
      <p:sp>
        <p:nvSpPr>
          <p:cNvPr id="2125828" name="Rectangle 4"/>
          <p:cNvSpPr>
            <a:spLocks noChangeArrowheads="1"/>
          </p:cNvSpPr>
          <p:nvPr/>
        </p:nvSpPr>
        <p:spPr bwMode="auto">
          <a:xfrm>
            <a:off x="3873325" y="5437925"/>
            <a:ext cx="18288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pc of </a:t>
            </a:r>
            <a:r>
              <a:rPr lang="en-US" dirty="0" err="1" smtClean="0"/>
              <a:t>fb</a:t>
            </a:r>
            <a:r>
              <a:rPr lang="en-US" dirty="0"/>
              <a:t> </a:t>
            </a:r>
            <a:r>
              <a:rPr lang="en-US" dirty="0" smtClean="0"/>
              <a:t>call</a:t>
            </a:r>
            <a:endParaRPr lang="en-US" dirty="0"/>
          </a:p>
        </p:txBody>
      </p:sp>
      <p:sp>
        <p:nvSpPr>
          <p:cNvPr id="2125829" name="Rectangle 5"/>
          <p:cNvSpPr>
            <a:spLocks noChangeArrowheads="1"/>
          </p:cNvSpPr>
          <p:nvPr/>
        </p:nvSpPr>
        <p:spPr bwMode="auto">
          <a:xfrm>
            <a:off x="3873325" y="4980725"/>
            <a:ext cx="18288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dirty="0"/>
              <a:t>pc of </a:t>
            </a:r>
            <a:r>
              <a:rPr lang="en-US" dirty="0" smtClean="0"/>
              <a:t>fc </a:t>
            </a:r>
            <a:r>
              <a:rPr lang="en-US" dirty="0"/>
              <a:t>call</a:t>
            </a:r>
          </a:p>
        </p:txBody>
      </p:sp>
      <p:sp>
        <p:nvSpPr>
          <p:cNvPr id="2125836" name="Text Box 12"/>
          <p:cNvSpPr txBox="1">
            <a:spLocks noChangeArrowheads="1"/>
          </p:cNvSpPr>
          <p:nvPr/>
        </p:nvSpPr>
        <p:spPr bwMode="auto">
          <a:xfrm>
            <a:off x="6365302" y="1628030"/>
            <a:ext cx="1953419" cy="132343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 err="1"/>
              <a:t>fa</a:t>
            </a:r>
            <a:r>
              <a:rPr lang="en-US" dirty="0"/>
              <a:t>() { </a:t>
            </a:r>
            <a:r>
              <a:rPr lang="en-US" dirty="0" err="1"/>
              <a:t>fb</a:t>
            </a:r>
            <a:r>
              <a:rPr lang="en-US" dirty="0"/>
              <a:t>(); }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 err="1"/>
              <a:t>fb</a:t>
            </a:r>
            <a:r>
              <a:rPr lang="en-US" dirty="0"/>
              <a:t>() { fc(); }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/>
              <a:t>fc() { </a:t>
            </a:r>
            <a:r>
              <a:rPr lang="en-US" dirty="0" err="1"/>
              <a:t>fd</a:t>
            </a:r>
            <a:r>
              <a:rPr lang="en-US" dirty="0"/>
              <a:t>(); }</a:t>
            </a:r>
          </a:p>
        </p:txBody>
      </p:sp>
      <p:sp>
        <p:nvSpPr>
          <p:cNvPr id="2125837" name="Rectangle 13"/>
          <p:cNvSpPr>
            <a:spLocks noChangeArrowheads="1"/>
          </p:cNvSpPr>
          <p:nvPr/>
        </p:nvSpPr>
        <p:spPr bwMode="auto">
          <a:xfrm>
            <a:off x="3873325" y="4523525"/>
            <a:ext cx="18288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dirty="0"/>
              <a:t>pc of </a:t>
            </a:r>
            <a:r>
              <a:rPr lang="en-US" dirty="0" err="1" smtClean="0"/>
              <a:t>fd</a:t>
            </a:r>
            <a:r>
              <a:rPr lang="en-US" dirty="0" smtClean="0"/>
              <a:t> </a:t>
            </a:r>
            <a:r>
              <a:rPr lang="en-US" dirty="0"/>
              <a:t>call</a:t>
            </a: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3873325" y="4066325"/>
            <a:ext cx="4727575" cy="1828800"/>
            <a:chOff x="2208" y="2928"/>
            <a:chExt cx="2978" cy="1152"/>
          </a:xfrm>
        </p:grpSpPr>
        <p:grpSp>
          <p:nvGrpSpPr>
            <p:cNvPr id="36878" name="Group 15"/>
            <p:cNvGrpSpPr>
              <a:grpSpLocks/>
            </p:cNvGrpSpPr>
            <p:nvPr/>
          </p:nvGrpSpPr>
          <p:grpSpPr bwMode="auto">
            <a:xfrm>
              <a:off x="3504" y="2928"/>
              <a:ext cx="1682" cy="1152"/>
              <a:chOff x="3504" y="2928"/>
              <a:chExt cx="1682" cy="1152"/>
            </a:xfrm>
          </p:grpSpPr>
          <p:sp>
            <p:nvSpPr>
              <p:cNvPr id="36884" name="Line 16"/>
              <p:cNvSpPr>
                <a:spLocks noChangeShapeType="1"/>
              </p:cNvSpPr>
              <p:nvPr/>
            </p:nvSpPr>
            <p:spPr bwMode="auto">
              <a:xfrm flipH="1">
                <a:off x="3504" y="2928"/>
                <a:ext cx="0" cy="11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5" name="Text Box 17"/>
              <p:cNvSpPr txBox="1">
                <a:spLocks noChangeArrowheads="1"/>
              </p:cNvSpPr>
              <p:nvPr/>
            </p:nvSpPr>
            <p:spPr bwMode="auto">
              <a:xfrm>
                <a:off x="3600" y="3309"/>
                <a:ext cx="1586" cy="44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000" b="0" i="1">
                    <a:latin typeface="Verdana" pitchFamily="34" charset="0"/>
                  </a:rPr>
                  <a:t>k entries</a:t>
                </a:r>
              </a:p>
              <a:p>
                <a:pPr eaLnBrk="0" hangingPunct="0"/>
                <a:r>
                  <a:rPr lang="en-US" sz="2000" b="0" i="1">
                    <a:latin typeface="Verdana" pitchFamily="34" charset="0"/>
                  </a:rPr>
                  <a:t>(typically k=8-16)</a:t>
                </a:r>
              </a:p>
            </p:txBody>
          </p:sp>
        </p:grpSp>
        <p:grpSp>
          <p:nvGrpSpPr>
            <p:cNvPr id="36879" name="Group 18"/>
            <p:cNvGrpSpPr>
              <a:grpSpLocks/>
            </p:cNvGrpSpPr>
            <p:nvPr/>
          </p:nvGrpSpPr>
          <p:grpSpPr bwMode="auto">
            <a:xfrm>
              <a:off x="2208" y="2928"/>
              <a:ext cx="1152" cy="1152"/>
              <a:chOff x="2208" y="2928"/>
              <a:chExt cx="1152" cy="1152"/>
            </a:xfrm>
          </p:grpSpPr>
          <p:sp>
            <p:nvSpPr>
              <p:cNvPr id="36880" name="Line 19"/>
              <p:cNvSpPr>
                <a:spLocks noChangeShapeType="1"/>
              </p:cNvSpPr>
              <p:nvPr/>
            </p:nvSpPr>
            <p:spPr bwMode="auto">
              <a:xfrm>
                <a:off x="2208" y="3792"/>
                <a:ext cx="1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81" name="Line 20"/>
              <p:cNvSpPr>
                <a:spLocks noChangeShapeType="1"/>
              </p:cNvSpPr>
              <p:nvPr/>
            </p:nvSpPr>
            <p:spPr bwMode="auto">
              <a:xfrm>
                <a:off x="2208" y="3504"/>
                <a:ext cx="1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82" name="Line 21"/>
              <p:cNvSpPr>
                <a:spLocks noChangeShapeType="1"/>
              </p:cNvSpPr>
              <p:nvPr/>
            </p:nvSpPr>
            <p:spPr bwMode="auto">
              <a:xfrm>
                <a:off x="2208" y="3216"/>
                <a:ext cx="1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83" name="Rectangle 22"/>
              <p:cNvSpPr>
                <a:spLocks noChangeArrowheads="1"/>
              </p:cNvSpPr>
              <p:nvPr/>
            </p:nvSpPr>
            <p:spPr bwMode="auto">
              <a:xfrm>
                <a:off x="2208" y="2928"/>
                <a:ext cx="1152" cy="115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" name="Group 7"/>
          <p:cNvGrpSpPr/>
          <p:nvPr/>
        </p:nvGrpSpPr>
        <p:grpSpPr>
          <a:xfrm>
            <a:off x="5260769" y="3075725"/>
            <a:ext cx="3277195" cy="1006475"/>
            <a:chOff x="5260769" y="3075725"/>
            <a:chExt cx="3277195" cy="1006475"/>
          </a:xfrm>
        </p:grpSpPr>
        <p:sp>
          <p:nvSpPr>
            <p:cNvPr id="36887" name="Text Box 11"/>
            <p:cNvSpPr txBox="1">
              <a:spLocks noChangeArrowheads="1"/>
            </p:cNvSpPr>
            <p:nvPr/>
          </p:nvSpPr>
          <p:spPr bwMode="auto">
            <a:xfrm>
              <a:off x="5869376" y="3075725"/>
              <a:ext cx="2668588" cy="10064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US" sz="2000" b="0" i="1" dirty="0">
                  <a:latin typeface="Verdana" pitchFamily="34" charset="0"/>
                </a:rPr>
                <a:t>Pop return address when subroutine return decoded </a:t>
              </a:r>
            </a:p>
          </p:txBody>
        </p:sp>
        <p:sp>
          <p:nvSpPr>
            <p:cNvPr id="6" name="Freeform 5"/>
            <p:cNvSpPr/>
            <p:nvPr/>
          </p:nvSpPr>
          <p:spPr bwMode="auto">
            <a:xfrm>
              <a:off x="5260769" y="3325091"/>
              <a:ext cx="581891" cy="617517"/>
            </a:xfrm>
            <a:custGeom>
              <a:avLst/>
              <a:gdLst>
                <a:gd name="connsiteX0" fmla="*/ 0 w 581891"/>
                <a:gd name="connsiteY0" fmla="*/ 617517 h 617517"/>
                <a:gd name="connsiteX1" fmla="*/ 118753 w 581891"/>
                <a:gd name="connsiteY1" fmla="*/ 190005 h 617517"/>
                <a:gd name="connsiteX2" fmla="*/ 581891 w 581891"/>
                <a:gd name="connsiteY2" fmla="*/ 0 h 617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1891" h="617517">
                  <a:moveTo>
                    <a:pt x="0" y="617517"/>
                  </a:moveTo>
                  <a:cubicBezTo>
                    <a:pt x="10885" y="455220"/>
                    <a:pt x="21771" y="292924"/>
                    <a:pt x="118753" y="190005"/>
                  </a:cubicBezTo>
                  <a:cubicBezTo>
                    <a:pt x="215735" y="87086"/>
                    <a:pt x="398813" y="43543"/>
                    <a:pt x="581891" y="0"/>
                  </a:cubicBez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064800" y="3075725"/>
            <a:ext cx="3121242" cy="1016001"/>
            <a:chOff x="1064800" y="3075725"/>
            <a:chExt cx="3121242" cy="1016001"/>
          </a:xfrm>
        </p:grpSpPr>
        <p:sp>
          <p:nvSpPr>
            <p:cNvPr id="36889" name="Text Box 8"/>
            <p:cNvSpPr txBox="1">
              <a:spLocks noChangeArrowheads="1"/>
            </p:cNvSpPr>
            <p:nvPr/>
          </p:nvSpPr>
          <p:spPr bwMode="auto">
            <a:xfrm>
              <a:off x="1064800" y="3075725"/>
              <a:ext cx="2895600" cy="101600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US" sz="2000" b="0" i="1" dirty="0">
                  <a:latin typeface="Verdana" pitchFamily="34" charset="0"/>
                </a:rPr>
                <a:t>Push call address when function call executed</a:t>
              </a:r>
            </a:p>
          </p:txBody>
        </p:sp>
        <p:sp>
          <p:nvSpPr>
            <p:cNvPr id="28" name="Freeform 27"/>
            <p:cNvSpPr/>
            <p:nvPr/>
          </p:nvSpPr>
          <p:spPr bwMode="auto">
            <a:xfrm rot="5400000">
              <a:off x="3586338" y="3342904"/>
              <a:ext cx="581891" cy="617517"/>
            </a:xfrm>
            <a:custGeom>
              <a:avLst/>
              <a:gdLst>
                <a:gd name="connsiteX0" fmla="*/ 0 w 581891"/>
                <a:gd name="connsiteY0" fmla="*/ 617517 h 617517"/>
                <a:gd name="connsiteX1" fmla="*/ 118753 w 581891"/>
                <a:gd name="connsiteY1" fmla="*/ 190005 h 617517"/>
                <a:gd name="connsiteX2" fmla="*/ 581891 w 581891"/>
                <a:gd name="connsiteY2" fmla="*/ 0 h 617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1891" h="617517">
                  <a:moveTo>
                    <a:pt x="0" y="617517"/>
                  </a:moveTo>
                  <a:cubicBezTo>
                    <a:pt x="10885" y="455220"/>
                    <a:pt x="21771" y="292924"/>
                    <a:pt x="118753" y="190005"/>
                  </a:cubicBezTo>
                  <a:cubicBezTo>
                    <a:pt x="215735" y="87086"/>
                    <a:pt x="398813" y="43543"/>
                    <a:pt x="581891" y="0"/>
                  </a:cubicBez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28,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L16-</a:t>
            </a:r>
            <a:fld id="{BE49CFAA-92BB-45AE-A2AC-2CF4188AC6C8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362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5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5828" grpId="0" animBg="1" autoUpdateAnimBg="0"/>
      <p:bldP spid="2125829" grpId="0" animBg="1" autoUpdateAnimBg="0"/>
      <p:bldP spid="2125836" grpId="0"/>
      <p:bldP spid="2125837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723" y="352302"/>
            <a:ext cx="8368145" cy="1143000"/>
          </a:xfrm>
        </p:spPr>
        <p:txBody>
          <a:bodyPr/>
          <a:lstStyle/>
          <a:p>
            <a:r>
              <a:rPr lang="en-US" dirty="0" smtClean="0"/>
              <a:t>Multiple Predictors:</a:t>
            </a:r>
            <a:r>
              <a:rPr lang="en-US" dirty="0"/>
              <a:t> </a:t>
            </a:r>
            <a:r>
              <a:rPr lang="en-US" dirty="0" smtClean="0"/>
              <a:t>BTB + BHT + Ret Predictors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370" y="5159730"/>
            <a:ext cx="8392480" cy="1549828"/>
          </a:xfrm>
          <a:ln>
            <a:noFill/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dirty="0"/>
              <a:t>One of the PowerPCs has all the three predictors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Performance analysis is quite difficult – depends upon the sizes of various tables and program behavior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Correctness: The system must work even if every prediction is wrong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79401" y="4272025"/>
            <a:ext cx="162877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800" dirty="0"/>
              <a:t>Need </a:t>
            </a:r>
          </a:p>
          <a:p>
            <a:pPr algn="ctr">
              <a:spcBef>
                <a:spcPts val="0"/>
              </a:spcBef>
            </a:pPr>
            <a:r>
              <a:rPr lang="en-US" sz="1800" dirty="0" smtClean="0"/>
              <a:t>next PC </a:t>
            </a:r>
            <a:r>
              <a:rPr lang="en-US" sz="1800" dirty="0"/>
              <a:t>immediately</a:t>
            </a:r>
          </a:p>
        </p:txBody>
      </p:sp>
      <p:sp>
        <p:nvSpPr>
          <p:cNvPr id="8" name="Text Box 26"/>
          <p:cNvSpPr txBox="1">
            <a:spLocks noChangeArrowheads="1"/>
          </p:cNvSpPr>
          <p:nvPr/>
        </p:nvSpPr>
        <p:spPr bwMode="auto">
          <a:xfrm>
            <a:off x="1902571" y="4000750"/>
            <a:ext cx="1682939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800" dirty="0" err="1"/>
              <a:t>Instr</a:t>
            </a:r>
            <a:r>
              <a:rPr lang="en-US" sz="1800" dirty="0"/>
              <a:t> type, </a:t>
            </a:r>
            <a:br>
              <a:rPr lang="en-US" sz="1800" dirty="0"/>
            </a:br>
            <a:r>
              <a:rPr lang="en-US" sz="1800" dirty="0"/>
              <a:t>PC relative targets available</a:t>
            </a:r>
            <a:endParaRPr lang="en-US" sz="1800" dirty="0">
              <a:solidFill>
                <a:srgbClr val="FF5050"/>
              </a:solidFill>
            </a:endParaRP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3516806" y="4000750"/>
            <a:ext cx="2057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800" dirty="0"/>
              <a:t>Simple conditions, register targets available</a:t>
            </a:r>
            <a:endParaRPr lang="en-US" sz="1800" dirty="0">
              <a:solidFill>
                <a:srgbClr val="FF5050"/>
              </a:solidFill>
            </a:endParaRPr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5695725" y="4000750"/>
            <a:ext cx="163055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/>
              <a:t>Complex conditions available</a:t>
            </a:r>
            <a:endParaRPr lang="en-US" sz="1800" dirty="0">
              <a:solidFill>
                <a:srgbClr val="FF5050"/>
              </a:solidFill>
            </a:endParaRPr>
          </a:p>
        </p:txBody>
      </p:sp>
      <p:sp>
        <p:nvSpPr>
          <p:cNvPr id="11" name="Rectangle 30"/>
          <p:cNvSpPr>
            <a:spLocks noChangeArrowheads="1"/>
          </p:cNvSpPr>
          <p:nvPr/>
        </p:nvSpPr>
        <p:spPr bwMode="auto">
          <a:xfrm>
            <a:off x="1196181" y="1756310"/>
            <a:ext cx="1265238" cy="5943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FF0000"/>
                </a:solidFill>
              </a:rPr>
              <a:t>Next </a:t>
            </a:r>
            <a:r>
              <a:rPr lang="en-US" sz="1800" dirty="0" err="1">
                <a:solidFill>
                  <a:srgbClr val="FF0000"/>
                </a:solidFill>
              </a:rPr>
              <a:t>Addr</a:t>
            </a:r>
            <a:endParaRPr lang="en-US" sz="1800" dirty="0">
              <a:solidFill>
                <a:srgbClr val="FF0000"/>
              </a:solidFill>
            </a:endParaRPr>
          </a:p>
          <a:p>
            <a:pPr algn="ctr"/>
            <a:r>
              <a:rPr lang="en-US" sz="1800" dirty="0" err="1">
                <a:solidFill>
                  <a:srgbClr val="FF0000"/>
                </a:solidFill>
              </a:rPr>
              <a:t>Pred</a:t>
            </a:r>
            <a:endParaRPr lang="en-US" sz="1800" dirty="0">
              <a:solidFill>
                <a:srgbClr val="FF0000"/>
              </a:solidFill>
            </a:endParaRPr>
          </a:p>
        </p:txBody>
      </p:sp>
      <p:cxnSp>
        <p:nvCxnSpPr>
          <p:cNvPr id="12" name="AutoShape 31"/>
          <p:cNvCxnSpPr>
            <a:cxnSpLocks noChangeShapeType="1"/>
            <a:stCxn id="16" idx="3"/>
            <a:endCxn id="11" idx="2"/>
          </p:cNvCxnSpPr>
          <p:nvPr/>
        </p:nvCxnSpPr>
        <p:spPr bwMode="auto">
          <a:xfrm flipV="1">
            <a:off x="1308100" y="2350610"/>
            <a:ext cx="520700" cy="12373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" name="AutoShape 32"/>
          <p:cNvCxnSpPr>
            <a:cxnSpLocks noChangeShapeType="1"/>
          </p:cNvCxnSpPr>
          <p:nvPr/>
        </p:nvCxnSpPr>
        <p:spPr bwMode="auto">
          <a:xfrm rot="16200000" flipH="1" flipV="1">
            <a:off x="561975" y="2181761"/>
            <a:ext cx="1676401" cy="825500"/>
          </a:xfrm>
          <a:prstGeom prst="bentConnector4">
            <a:avLst>
              <a:gd name="adj1" fmla="val -13636"/>
              <a:gd name="adj2" fmla="val 127692"/>
            </a:avLst>
          </a:prstGeom>
          <a:noFill/>
          <a:ln w="19050">
            <a:solidFill>
              <a:srgbClr val="FF5050"/>
            </a:solidFill>
            <a:miter lim="800000"/>
            <a:headEnd/>
            <a:tailEnd type="triangle" w="lg" len="lg"/>
          </a:ln>
        </p:spPr>
      </p:cxnSp>
      <p:sp>
        <p:nvSpPr>
          <p:cNvPr id="14" name="Text Box 40"/>
          <p:cNvSpPr txBox="1">
            <a:spLocks noChangeArrowheads="1"/>
          </p:cNvSpPr>
          <p:nvPr/>
        </p:nvSpPr>
        <p:spPr bwMode="auto">
          <a:xfrm>
            <a:off x="776582" y="2293500"/>
            <a:ext cx="80444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dirty="0" smtClean="0">
                <a:solidFill>
                  <a:srgbClr val="FF5050"/>
                </a:solidFill>
              </a:rPr>
              <a:t>tight</a:t>
            </a:r>
          </a:p>
          <a:p>
            <a:pPr algn="ctr">
              <a:spcBef>
                <a:spcPts val="0"/>
              </a:spcBef>
            </a:pPr>
            <a:r>
              <a:rPr lang="en-US" sz="1600" dirty="0" smtClean="0">
                <a:solidFill>
                  <a:srgbClr val="FF5050"/>
                </a:solidFill>
              </a:rPr>
              <a:t>loop</a:t>
            </a:r>
            <a:endParaRPr lang="en-US" sz="16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1003300" y="2826000"/>
            <a:ext cx="8083550" cy="1524000"/>
            <a:chOff x="1003300" y="2921000"/>
            <a:chExt cx="8083550" cy="1524000"/>
          </a:xfrm>
        </p:grpSpPr>
        <p:sp>
          <p:nvSpPr>
            <p:cNvPr id="16" name="Rectangle 3"/>
            <p:cNvSpPr>
              <a:spLocks noChangeArrowheads="1"/>
            </p:cNvSpPr>
            <p:nvPr/>
          </p:nvSpPr>
          <p:spPr bwMode="auto">
            <a:xfrm>
              <a:off x="1003300" y="2921000"/>
              <a:ext cx="304800" cy="1524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P</a:t>
              </a:r>
              <a:br>
                <a:rPr lang="en-US"/>
              </a:br>
              <a:r>
                <a:rPr lang="en-US"/>
                <a:t>C</a:t>
              </a:r>
            </a:p>
          </p:txBody>
        </p:sp>
        <p:grpSp>
          <p:nvGrpSpPr>
            <p:cNvPr id="17" name="Group 6"/>
            <p:cNvGrpSpPr>
              <a:grpSpLocks/>
            </p:cNvGrpSpPr>
            <p:nvPr/>
          </p:nvGrpSpPr>
          <p:grpSpPr bwMode="auto">
            <a:xfrm>
              <a:off x="1450975" y="3644900"/>
              <a:ext cx="508000" cy="76200"/>
              <a:chOff x="896" y="1632"/>
              <a:chExt cx="320" cy="48"/>
            </a:xfrm>
          </p:grpSpPr>
          <p:sp>
            <p:nvSpPr>
              <p:cNvPr id="34" name="Oval 7"/>
              <p:cNvSpPr>
                <a:spLocks noChangeArrowheads="1"/>
              </p:cNvSpPr>
              <p:nvPr/>
            </p:nvSpPr>
            <p:spPr bwMode="auto">
              <a:xfrm>
                <a:off x="896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Oval 8"/>
              <p:cNvSpPr>
                <a:spLocks noChangeArrowheads="1"/>
              </p:cNvSpPr>
              <p:nvPr/>
            </p:nvSpPr>
            <p:spPr bwMode="auto">
              <a:xfrm>
                <a:off x="1024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Oval 9"/>
              <p:cNvSpPr>
                <a:spLocks noChangeArrowheads="1"/>
              </p:cNvSpPr>
              <p:nvPr/>
            </p:nvSpPr>
            <p:spPr bwMode="auto">
              <a:xfrm>
                <a:off x="1152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" name="Rectangle 10"/>
            <p:cNvSpPr>
              <a:spLocks noChangeArrowheads="1"/>
            </p:cNvSpPr>
            <p:nvPr/>
          </p:nvSpPr>
          <p:spPr bwMode="auto">
            <a:xfrm>
              <a:off x="2105025" y="3302000"/>
              <a:ext cx="1143000" cy="762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Decode</a:t>
              </a:r>
            </a:p>
          </p:txBody>
        </p:sp>
        <p:sp>
          <p:nvSpPr>
            <p:cNvPr id="19" name="Rectangle 12"/>
            <p:cNvSpPr>
              <a:spLocks noChangeArrowheads="1"/>
            </p:cNvSpPr>
            <p:nvPr/>
          </p:nvSpPr>
          <p:spPr bwMode="auto">
            <a:xfrm>
              <a:off x="3886200" y="3302000"/>
              <a:ext cx="1295400" cy="762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Reg</a:t>
              </a:r>
              <a:br>
                <a:rPr lang="en-US"/>
              </a:br>
              <a:r>
                <a:rPr lang="en-US"/>
                <a:t>Read</a:t>
              </a:r>
            </a:p>
          </p:txBody>
        </p:sp>
        <p:grpSp>
          <p:nvGrpSpPr>
            <p:cNvPr id="20" name="Group 13"/>
            <p:cNvGrpSpPr>
              <a:grpSpLocks/>
            </p:cNvGrpSpPr>
            <p:nvPr/>
          </p:nvGrpSpPr>
          <p:grpSpPr bwMode="auto">
            <a:xfrm>
              <a:off x="3308350" y="3644900"/>
              <a:ext cx="508000" cy="76200"/>
              <a:chOff x="896" y="1632"/>
              <a:chExt cx="320" cy="48"/>
            </a:xfrm>
          </p:grpSpPr>
          <p:sp>
            <p:nvSpPr>
              <p:cNvPr id="31" name="Oval 14"/>
              <p:cNvSpPr>
                <a:spLocks noChangeArrowheads="1"/>
              </p:cNvSpPr>
              <p:nvPr/>
            </p:nvSpPr>
            <p:spPr bwMode="auto">
              <a:xfrm>
                <a:off x="896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Oval 15"/>
              <p:cNvSpPr>
                <a:spLocks noChangeArrowheads="1"/>
              </p:cNvSpPr>
              <p:nvPr/>
            </p:nvSpPr>
            <p:spPr bwMode="auto">
              <a:xfrm>
                <a:off x="1024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Oval 16"/>
              <p:cNvSpPr>
                <a:spLocks noChangeArrowheads="1"/>
              </p:cNvSpPr>
              <p:nvPr/>
            </p:nvSpPr>
            <p:spPr bwMode="auto">
              <a:xfrm>
                <a:off x="1152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5829300" y="3302000"/>
              <a:ext cx="1295400" cy="762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Execute</a:t>
              </a:r>
            </a:p>
          </p:txBody>
        </p:sp>
        <p:grpSp>
          <p:nvGrpSpPr>
            <p:cNvPr id="22" name="Group 19"/>
            <p:cNvGrpSpPr>
              <a:grpSpLocks/>
            </p:cNvGrpSpPr>
            <p:nvPr/>
          </p:nvGrpSpPr>
          <p:grpSpPr bwMode="auto">
            <a:xfrm>
              <a:off x="5251450" y="3644900"/>
              <a:ext cx="508000" cy="76200"/>
              <a:chOff x="896" y="1632"/>
              <a:chExt cx="320" cy="48"/>
            </a:xfrm>
          </p:grpSpPr>
          <p:sp>
            <p:nvSpPr>
              <p:cNvPr id="28" name="Oval 20"/>
              <p:cNvSpPr>
                <a:spLocks noChangeArrowheads="1"/>
              </p:cNvSpPr>
              <p:nvPr/>
            </p:nvSpPr>
            <p:spPr bwMode="auto">
              <a:xfrm>
                <a:off x="896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Oval 21"/>
              <p:cNvSpPr>
                <a:spLocks noChangeArrowheads="1"/>
              </p:cNvSpPr>
              <p:nvPr/>
            </p:nvSpPr>
            <p:spPr bwMode="auto">
              <a:xfrm>
                <a:off x="1024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Oval 22"/>
              <p:cNvSpPr>
                <a:spLocks noChangeArrowheads="1"/>
              </p:cNvSpPr>
              <p:nvPr/>
            </p:nvSpPr>
            <p:spPr bwMode="auto">
              <a:xfrm>
                <a:off x="1152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7791450" y="3279775"/>
              <a:ext cx="1295400" cy="762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Write</a:t>
              </a:r>
            </a:p>
            <a:p>
              <a:pPr algn="ctr"/>
              <a:r>
                <a:rPr lang="en-US" dirty="0" smtClean="0"/>
                <a:t>Back</a:t>
              </a:r>
              <a:endParaRPr lang="en-US" dirty="0"/>
            </a:p>
          </p:txBody>
        </p:sp>
        <p:grpSp>
          <p:nvGrpSpPr>
            <p:cNvPr id="24" name="Group 19"/>
            <p:cNvGrpSpPr>
              <a:grpSpLocks/>
            </p:cNvGrpSpPr>
            <p:nvPr/>
          </p:nvGrpSpPr>
          <p:grpSpPr bwMode="auto">
            <a:xfrm>
              <a:off x="7194550" y="3622675"/>
              <a:ext cx="508000" cy="76200"/>
              <a:chOff x="896" y="1632"/>
              <a:chExt cx="320" cy="48"/>
            </a:xfrm>
          </p:grpSpPr>
          <p:sp>
            <p:nvSpPr>
              <p:cNvPr id="25" name="Oval 20"/>
              <p:cNvSpPr>
                <a:spLocks noChangeArrowheads="1"/>
              </p:cNvSpPr>
              <p:nvPr/>
            </p:nvSpPr>
            <p:spPr bwMode="auto">
              <a:xfrm>
                <a:off x="896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Oval 21"/>
              <p:cNvSpPr>
                <a:spLocks noChangeArrowheads="1"/>
              </p:cNvSpPr>
              <p:nvPr/>
            </p:nvSpPr>
            <p:spPr bwMode="auto">
              <a:xfrm>
                <a:off x="1024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Oval 22"/>
              <p:cNvSpPr>
                <a:spLocks noChangeArrowheads="1"/>
              </p:cNvSpPr>
              <p:nvPr/>
            </p:nvSpPr>
            <p:spPr bwMode="auto">
              <a:xfrm>
                <a:off x="1152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7" name="Group 36"/>
          <p:cNvGrpSpPr/>
          <p:nvPr/>
        </p:nvGrpSpPr>
        <p:grpSpPr>
          <a:xfrm>
            <a:off x="7499350" y="1517293"/>
            <a:ext cx="1171574" cy="1915419"/>
            <a:chOff x="7499350" y="1612293"/>
            <a:chExt cx="1171574" cy="1915419"/>
          </a:xfrm>
        </p:grpSpPr>
        <p:sp>
          <p:nvSpPr>
            <p:cNvPr id="38" name="TextBox 37"/>
            <p:cNvSpPr txBox="1"/>
            <p:nvPr/>
          </p:nvSpPr>
          <p:spPr>
            <a:xfrm>
              <a:off x="7600950" y="1612293"/>
              <a:ext cx="1069974" cy="107721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sz="1600" dirty="0" err="1" smtClean="0">
                  <a:solidFill>
                    <a:srgbClr val="40458C"/>
                  </a:solidFill>
                </a:rPr>
                <a:t>mispred</a:t>
              </a:r>
              <a:r>
                <a:rPr lang="en-US" sz="1600" dirty="0" smtClean="0">
                  <a:solidFill>
                    <a:srgbClr val="40458C"/>
                  </a:solidFill>
                </a:rPr>
                <a:t> </a:t>
              </a:r>
              <a:r>
                <a:rPr lang="en-US" sz="1600" dirty="0" err="1" smtClean="0">
                  <a:solidFill>
                    <a:srgbClr val="40458C"/>
                  </a:solidFill>
                </a:rPr>
                <a:t>insts</a:t>
              </a:r>
              <a:r>
                <a:rPr lang="en-US" sz="1600" dirty="0" smtClean="0">
                  <a:solidFill>
                    <a:srgbClr val="40458C"/>
                  </a:solidFill>
                </a:rPr>
                <a:t> must be filtered </a:t>
              </a:r>
              <a:endParaRPr lang="en-US" sz="1600" dirty="0">
                <a:solidFill>
                  <a:srgbClr val="40458C"/>
                </a:solidFill>
              </a:endParaRPr>
            </a:p>
          </p:txBody>
        </p:sp>
        <p:cxnSp>
          <p:nvCxnSpPr>
            <p:cNvPr id="39" name="Straight Arrow Connector 38"/>
            <p:cNvCxnSpPr>
              <a:stCxn id="38" idx="2"/>
            </p:cNvCxnSpPr>
            <p:nvPr/>
          </p:nvCxnSpPr>
          <p:spPr bwMode="auto">
            <a:xfrm flipH="1">
              <a:off x="7499350" y="2689511"/>
              <a:ext cx="636587" cy="838201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40" name="Group 39"/>
          <p:cNvGrpSpPr/>
          <p:nvPr/>
        </p:nvGrpSpPr>
        <p:grpSpPr>
          <a:xfrm>
            <a:off x="2105025" y="2252570"/>
            <a:ext cx="1069974" cy="917575"/>
            <a:chOff x="2105025" y="2362200"/>
            <a:chExt cx="1069974" cy="917575"/>
          </a:xfrm>
        </p:grpSpPr>
        <p:sp>
          <p:nvSpPr>
            <p:cNvPr id="41" name="TextBox 40"/>
            <p:cNvSpPr txBox="1"/>
            <p:nvPr/>
          </p:nvSpPr>
          <p:spPr>
            <a:xfrm>
              <a:off x="2105025" y="2624866"/>
              <a:ext cx="1069974" cy="584775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sz="1600" dirty="0" smtClean="0">
                  <a:solidFill>
                    <a:srgbClr val="FF0000"/>
                  </a:solidFill>
                </a:rPr>
                <a:t>Br  </a:t>
              </a:r>
              <a:r>
                <a:rPr lang="en-US" sz="1600" dirty="0" err="1" smtClean="0">
                  <a:solidFill>
                    <a:srgbClr val="FF0000"/>
                  </a:solidFill>
                </a:rPr>
                <a:t>Dir</a:t>
              </a:r>
              <a:r>
                <a:rPr lang="en-US" sz="1600" dirty="0" smtClean="0">
                  <a:solidFill>
                    <a:srgbClr val="FF0000"/>
                  </a:solidFill>
                </a:rPr>
                <a:t> </a:t>
              </a:r>
              <a:r>
                <a:rPr lang="en-US" sz="1600" dirty="0" err="1" smtClean="0">
                  <a:solidFill>
                    <a:srgbClr val="FF0000"/>
                  </a:solidFill>
                </a:rPr>
                <a:t>Pred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42" name="Freeform 41"/>
            <p:cNvSpPr/>
            <p:nvPr/>
          </p:nvSpPr>
          <p:spPr>
            <a:xfrm>
              <a:off x="2457450" y="2362200"/>
              <a:ext cx="219075" cy="247362"/>
            </a:xfrm>
            <a:custGeom>
              <a:avLst/>
              <a:gdLst>
                <a:gd name="connsiteX0" fmla="*/ 0 w 161925"/>
                <a:gd name="connsiteY0" fmla="*/ 0 h 247650"/>
                <a:gd name="connsiteX1" fmla="*/ 161925 w 161925"/>
                <a:gd name="connsiteY1" fmla="*/ 0 h 247650"/>
                <a:gd name="connsiteX2" fmla="*/ 142875 w 161925"/>
                <a:gd name="connsiteY2" fmla="*/ 247650 h 247650"/>
                <a:gd name="connsiteX0" fmla="*/ 0 w 161925"/>
                <a:gd name="connsiteY0" fmla="*/ 0 h 247650"/>
                <a:gd name="connsiteX1" fmla="*/ 161925 w 161925"/>
                <a:gd name="connsiteY1" fmla="*/ 0 h 247650"/>
                <a:gd name="connsiteX2" fmla="*/ 161442 w 161925"/>
                <a:gd name="connsiteY2" fmla="*/ 24765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925" h="247650">
                  <a:moveTo>
                    <a:pt x="0" y="0"/>
                  </a:moveTo>
                  <a:lnTo>
                    <a:pt x="161925" y="0"/>
                  </a:lnTo>
                  <a:lnTo>
                    <a:pt x="161442" y="247650"/>
                  </a:lnTo>
                </a:path>
              </a:pathLst>
            </a:custGeom>
            <a:ln>
              <a:solidFill>
                <a:srgbClr val="FF0000"/>
              </a:solidFill>
              <a:headEnd type="triangl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43" name="Straight Connector 42"/>
            <p:cNvCxnSpPr/>
            <p:nvPr/>
          </p:nvCxnSpPr>
          <p:spPr bwMode="auto">
            <a:xfrm>
              <a:off x="2666721" y="3194336"/>
              <a:ext cx="0" cy="85439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4" name="Group 43"/>
          <p:cNvGrpSpPr/>
          <p:nvPr/>
        </p:nvGrpSpPr>
        <p:grpSpPr>
          <a:xfrm>
            <a:off x="2457450" y="2143519"/>
            <a:ext cx="2589150" cy="1043773"/>
            <a:chOff x="2457450" y="2238519"/>
            <a:chExt cx="2589150" cy="1043773"/>
          </a:xfrm>
        </p:grpSpPr>
        <p:sp>
          <p:nvSpPr>
            <p:cNvPr id="45" name="TextBox 44"/>
            <p:cNvSpPr txBox="1"/>
            <p:nvPr/>
          </p:nvSpPr>
          <p:spPr>
            <a:xfrm>
              <a:off x="3909950" y="2609561"/>
              <a:ext cx="1136650" cy="584775"/>
            </a:xfrm>
            <a:prstGeom prst="rect">
              <a:avLst/>
            </a:prstGeom>
            <a:solidFill>
              <a:schemeClr val="accent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sz="1600" dirty="0" smtClean="0">
                  <a:solidFill>
                    <a:srgbClr val="FF0000"/>
                  </a:solidFill>
                </a:rPr>
                <a:t>Ret </a:t>
              </a:r>
              <a:r>
                <a:rPr lang="en-US" sz="1600" dirty="0" err="1" smtClean="0">
                  <a:solidFill>
                    <a:srgbClr val="FF0000"/>
                  </a:solidFill>
                </a:rPr>
                <a:t>Addr</a:t>
              </a:r>
              <a:r>
                <a:rPr lang="en-US" sz="1600" dirty="0" smtClean="0">
                  <a:solidFill>
                    <a:srgbClr val="FF0000"/>
                  </a:solidFill>
                </a:rPr>
                <a:t> stack JR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2457450" y="2238519"/>
              <a:ext cx="2034381" cy="371042"/>
            </a:xfrm>
            <a:custGeom>
              <a:avLst/>
              <a:gdLst>
                <a:gd name="connsiteX0" fmla="*/ 0 w 161925"/>
                <a:gd name="connsiteY0" fmla="*/ 0 h 247650"/>
                <a:gd name="connsiteX1" fmla="*/ 161925 w 161925"/>
                <a:gd name="connsiteY1" fmla="*/ 0 h 247650"/>
                <a:gd name="connsiteX2" fmla="*/ 142875 w 161925"/>
                <a:gd name="connsiteY2" fmla="*/ 247650 h 247650"/>
                <a:gd name="connsiteX0" fmla="*/ 0 w 161925"/>
                <a:gd name="connsiteY0" fmla="*/ 0 h 247650"/>
                <a:gd name="connsiteX1" fmla="*/ 161925 w 161925"/>
                <a:gd name="connsiteY1" fmla="*/ 0 h 247650"/>
                <a:gd name="connsiteX2" fmla="*/ 161442 w 161925"/>
                <a:gd name="connsiteY2" fmla="*/ 24765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925" h="247650">
                  <a:moveTo>
                    <a:pt x="0" y="0"/>
                  </a:moveTo>
                  <a:lnTo>
                    <a:pt x="161925" y="0"/>
                  </a:lnTo>
                  <a:lnTo>
                    <a:pt x="161442" y="247650"/>
                  </a:lnTo>
                </a:path>
              </a:pathLst>
            </a:custGeom>
            <a:ln>
              <a:solidFill>
                <a:srgbClr val="FF0000"/>
              </a:solidFill>
              <a:headEnd type="triangl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 bwMode="auto">
            <a:xfrm>
              <a:off x="4487863" y="3196853"/>
              <a:ext cx="0" cy="85439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8" name="Group 47"/>
          <p:cNvGrpSpPr/>
          <p:nvPr/>
        </p:nvGrpSpPr>
        <p:grpSpPr>
          <a:xfrm>
            <a:off x="2457450" y="1999019"/>
            <a:ext cx="4479924" cy="1185755"/>
            <a:chOff x="2457450" y="2094019"/>
            <a:chExt cx="4479924" cy="1185755"/>
          </a:xfrm>
        </p:grpSpPr>
        <p:sp>
          <p:nvSpPr>
            <p:cNvPr id="49" name="TextBox 48"/>
            <p:cNvSpPr txBox="1"/>
            <p:nvPr/>
          </p:nvSpPr>
          <p:spPr>
            <a:xfrm>
              <a:off x="5867400" y="2609561"/>
              <a:ext cx="1069974" cy="584775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sz="1600" dirty="0" smtClean="0">
                  <a:solidFill>
                    <a:srgbClr val="40458C"/>
                  </a:solidFill>
                </a:rPr>
                <a:t>correct   </a:t>
              </a:r>
              <a:r>
                <a:rPr lang="en-US" sz="1600" dirty="0" err="1" smtClean="0">
                  <a:solidFill>
                    <a:srgbClr val="40458C"/>
                  </a:solidFill>
                </a:rPr>
                <a:t>mispred</a:t>
              </a:r>
              <a:endParaRPr lang="en-US" sz="1600" dirty="0">
                <a:solidFill>
                  <a:srgbClr val="40458C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457450" y="2094019"/>
              <a:ext cx="3929494" cy="515542"/>
            </a:xfrm>
            <a:custGeom>
              <a:avLst/>
              <a:gdLst>
                <a:gd name="connsiteX0" fmla="*/ 0 w 161925"/>
                <a:gd name="connsiteY0" fmla="*/ 0 h 247650"/>
                <a:gd name="connsiteX1" fmla="*/ 161925 w 161925"/>
                <a:gd name="connsiteY1" fmla="*/ 0 h 247650"/>
                <a:gd name="connsiteX2" fmla="*/ 142875 w 161925"/>
                <a:gd name="connsiteY2" fmla="*/ 247650 h 247650"/>
                <a:gd name="connsiteX0" fmla="*/ 0 w 161925"/>
                <a:gd name="connsiteY0" fmla="*/ 0 h 247650"/>
                <a:gd name="connsiteX1" fmla="*/ 161925 w 161925"/>
                <a:gd name="connsiteY1" fmla="*/ 0 h 247650"/>
                <a:gd name="connsiteX2" fmla="*/ 161442 w 161925"/>
                <a:gd name="connsiteY2" fmla="*/ 24765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925" h="247650">
                  <a:moveTo>
                    <a:pt x="0" y="0"/>
                  </a:moveTo>
                  <a:lnTo>
                    <a:pt x="161925" y="0"/>
                  </a:lnTo>
                  <a:lnTo>
                    <a:pt x="161442" y="247650"/>
                  </a:lnTo>
                </a:path>
              </a:pathLst>
            </a:custGeom>
            <a:ln>
              <a:solidFill>
                <a:srgbClr val="FF0000"/>
              </a:solidFill>
              <a:headEnd type="triangl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51" name="Straight Connector 50"/>
            <p:cNvCxnSpPr/>
            <p:nvPr/>
          </p:nvCxnSpPr>
          <p:spPr bwMode="auto">
            <a:xfrm>
              <a:off x="6402387" y="3194335"/>
              <a:ext cx="0" cy="85439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28,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L16-</a:t>
            </a:r>
            <a:fld id="{BE49CFAA-92BB-45AE-A2AC-2CF4188AC6C8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161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723" y="352302"/>
            <a:ext cx="8368145" cy="1143000"/>
          </a:xfrm>
        </p:spPr>
        <p:txBody>
          <a:bodyPr/>
          <a:lstStyle/>
          <a:p>
            <a:r>
              <a:rPr lang="en-US" dirty="0" smtClean="0"/>
              <a:t>Multiple Predictors:</a:t>
            </a:r>
            <a:r>
              <a:rPr lang="en-US" dirty="0"/>
              <a:t> </a:t>
            </a:r>
            <a:r>
              <a:rPr lang="en-US" dirty="0" smtClean="0"/>
              <a:t>BTB + Branch Direction Predictors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6178" y="5291469"/>
            <a:ext cx="7772400" cy="1318882"/>
          </a:xfrm>
          <a:ln>
            <a:solidFill>
              <a:srgbClr val="FF0000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dirty="0" smtClean="0"/>
              <a:t>Suppose we maintain a table of how a particular Br has resolved before. At the decode stage we can consult this table to check if the incoming (pc, </a:t>
            </a:r>
            <a:r>
              <a:rPr lang="en-US" sz="2000" dirty="0" err="1" smtClean="0"/>
              <a:t>ppc</a:t>
            </a:r>
            <a:r>
              <a:rPr lang="en-US" sz="2000" dirty="0" smtClean="0"/>
              <a:t>) pair matches our prediction. If not redirect the pc</a:t>
            </a:r>
            <a:endParaRPr lang="en-US" sz="200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79401" y="4367025"/>
            <a:ext cx="162877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800" dirty="0"/>
              <a:t>Need </a:t>
            </a:r>
          </a:p>
          <a:p>
            <a:pPr algn="ctr">
              <a:spcBef>
                <a:spcPts val="0"/>
              </a:spcBef>
            </a:pPr>
            <a:r>
              <a:rPr lang="en-US" sz="1800" dirty="0" smtClean="0"/>
              <a:t>next PC </a:t>
            </a:r>
            <a:r>
              <a:rPr lang="en-US" sz="1800" dirty="0"/>
              <a:t>immediately</a:t>
            </a:r>
          </a:p>
        </p:txBody>
      </p:sp>
      <p:sp>
        <p:nvSpPr>
          <p:cNvPr id="8" name="Text Box 26"/>
          <p:cNvSpPr txBox="1">
            <a:spLocks noChangeArrowheads="1"/>
          </p:cNvSpPr>
          <p:nvPr/>
        </p:nvSpPr>
        <p:spPr bwMode="auto">
          <a:xfrm>
            <a:off x="1902571" y="4095750"/>
            <a:ext cx="1682939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800" dirty="0" err="1"/>
              <a:t>Instr</a:t>
            </a:r>
            <a:r>
              <a:rPr lang="en-US" sz="1800" dirty="0"/>
              <a:t> type, </a:t>
            </a:r>
            <a:br>
              <a:rPr lang="en-US" sz="1800" dirty="0"/>
            </a:br>
            <a:r>
              <a:rPr lang="en-US" sz="1800" dirty="0"/>
              <a:t>PC relative targets available</a:t>
            </a:r>
            <a:endParaRPr lang="en-US" sz="1800" dirty="0">
              <a:solidFill>
                <a:srgbClr val="FF5050"/>
              </a:solidFill>
            </a:endParaRP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3516806" y="4095750"/>
            <a:ext cx="2057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800" dirty="0"/>
              <a:t>Simple conditions, register targets available</a:t>
            </a:r>
            <a:endParaRPr lang="en-US" sz="1800" dirty="0">
              <a:solidFill>
                <a:srgbClr val="FF5050"/>
              </a:solidFill>
            </a:endParaRPr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5695725" y="4095750"/>
            <a:ext cx="163055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/>
              <a:t>Complex conditions available</a:t>
            </a:r>
            <a:endParaRPr lang="en-US" sz="1800" dirty="0">
              <a:solidFill>
                <a:srgbClr val="FF5050"/>
              </a:solidFill>
            </a:endParaRPr>
          </a:p>
        </p:txBody>
      </p:sp>
      <p:sp>
        <p:nvSpPr>
          <p:cNvPr id="11" name="Rectangle 30"/>
          <p:cNvSpPr>
            <a:spLocks noChangeArrowheads="1"/>
          </p:cNvSpPr>
          <p:nvPr/>
        </p:nvSpPr>
        <p:spPr bwMode="auto">
          <a:xfrm>
            <a:off x="1196181" y="1851310"/>
            <a:ext cx="1265238" cy="5943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dirty="0"/>
              <a:t>Next </a:t>
            </a:r>
            <a:r>
              <a:rPr lang="en-US" sz="1800" dirty="0" err="1"/>
              <a:t>Addr</a:t>
            </a:r>
            <a:endParaRPr lang="en-US" sz="1800" dirty="0"/>
          </a:p>
          <a:p>
            <a:pPr algn="ctr"/>
            <a:r>
              <a:rPr lang="en-US" sz="1800" dirty="0" err="1"/>
              <a:t>Pred</a:t>
            </a:r>
            <a:endParaRPr lang="en-US" sz="1800" dirty="0"/>
          </a:p>
        </p:txBody>
      </p:sp>
      <p:cxnSp>
        <p:nvCxnSpPr>
          <p:cNvPr id="12" name="AutoShape 31"/>
          <p:cNvCxnSpPr>
            <a:cxnSpLocks noChangeShapeType="1"/>
            <a:stCxn id="16" idx="3"/>
            <a:endCxn id="11" idx="2"/>
          </p:cNvCxnSpPr>
          <p:nvPr/>
        </p:nvCxnSpPr>
        <p:spPr bwMode="auto">
          <a:xfrm flipV="1">
            <a:off x="1308100" y="2445610"/>
            <a:ext cx="520700" cy="12373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" name="AutoShape 32"/>
          <p:cNvCxnSpPr>
            <a:cxnSpLocks noChangeShapeType="1"/>
          </p:cNvCxnSpPr>
          <p:nvPr/>
        </p:nvCxnSpPr>
        <p:spPr bwMode="auto">
          <a:xfrm rot="16200000" flipH="1" flipV="1">
            <a:off x="561975" y="2276761"/>
            <a:ext cx="1676401" cy="825500"/>
          </a:xfrm>
          <a:prstGeom prst="bentConnector4">
            <a:avLst>
              <a:gd name="adj1" fmla="val -13636"/>
              <a:gd name="adj2" fmla="val 127692"/>
            </a:avLst>
          </a:prstGeom>
          <a:noFill/>
          <a:ln w="19050">
            <a:solidFill>
              <a:srgbClr val="FF5050"/>
            </a:solidFill>
            <a:miter lim="800000"/>
            <a:headEnd/>
            <a:tailEnd type="triangle" w="lg" len="lg"/>
          </a:ln>
        </p:spPr>
      </p:cxnSp>
      <p:sp>
        <p:nvSpPr>
          <p:cNvPr id="14" name="Text Box 40"/>
          <p:cNvSpPr txBox="1">
            <a:spLocks noChangeArrowheads="1"/>
          </p:cNvSpPr>
          <p:nvPr/>
        </p:nvSpPr>
        <p:spPr bwMode="auto">
          <a:xfrm>
            <a:off x="776582" y="2388500"/>
            <a:ext cx="80444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dirty="0" smtClean="0">
                <a:solidFill>
                  <a:srgbClr val="FF5050"/>
                </a:solidFill>
              </a:rPr>
              <a:t>tight</a:t>
            </a:r>
          </a:p>
          <a:p>
            <a:pPr algn="ctr">
              <a:spcBef>
                <a:spcPts val="0"/>
              </a:spcBef>
            </a:pPr>
            <a:r>
              <a:rPr lang="en-US" sz="1600" dirty="0" smtClean="0">
                <a:solidFill>
                  <a:srgbClr val="FF5050"/>
                </a:solidFill>
              </a:rPr>
              <a:t>loop</a:t>
            </a:r>
            <a:endParaRPr lang="en-US" sz="16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1003300" y="2921000"/>
            <a:ext cx="8083550" cy="1524000"/>
            <a:chOff x="1003300" y="2921000"/>
            <a:chExt cx="8083550" cy="1524000"/>
          </a:xfrm>
        </p:grpSpPr>
        <p:sp>
          <p:nvSpPr>
            <p:cNvPr id="16" name="Rectangle 3"/>
            <p:cNvSpPr>
              <a:spLocks noChangeArrowheads="1"/>
            </p:cNvSpPr>
            <p:nvPr/>
          </p:nvSpPr>
          <p:spPr bwMode="auto">
            <a:xfrm>
              <a:off x="1003300" y="2921000"/>
              <a:ext cx="304800" cy="1524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P</a:t>
              </a:r>
              <a:br>
                <a:rPr lang="en-US"/>
              </a:br>
              <a:r>
                <a:rPr lang="en-US"/>
                <a:t>C</a:t>
              </a:r>
            </a:p>
          </p:txBody>
        </p:sp>
        <p:grpSp>
          <p:nvGrpSpPr>
            <p:cNvPr id="17" name="Group 6"/>
            <p:cNvGrpSpPr>
              <a:grpSpLocks/>
            </p:cNvGrpSpPr>
            <p:nvPr/>
          </p:nvGrpSpPr>
          <p:grpSpPr bwMode="auto">
            <a:xfrm>
              <a:off x="1450975" y="3644900"/>
              <a:ext cx="508000" cy="76200"/>
              <a:chOff x="896" y="1632"/>
              <a:chExt cx="320" cy="48"/>
            </a:xfrm>
          </p:grpSpPr>
          <p:sp>
            <p:nvSpPr>
              <p:cNvPr id="34" name="Oval 7"/>
              <p:cNvSpPr>
                <a:spLocks noChangeArrowheads="1"/>
              </p:cNvSpPr>
              <p:nvPr/>
            </p:nvSpPr>
            <p:spPr bwMode="auto">
              <a:xfrm>
                <a:off x="896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Oval 8"/>
              <p:cNvSpPr>
                <a:spLocks noChangeArrowheads="1"/>
              </p:cNvSpPr>
              <p:nvPr/>
            </p:nvSpPr>
            <p:spPr bwMode="auto">
              <a:xfrm>
                <a:off x="1024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Oval 9"/>
              <p:cNvSpPr>
                <a:spLocks noChangeArrowheads="1"/>
              </p:cNvSpPr>
              <p:nvPr/>
            </p:nvSpPr>
            <p:spPr bwMode="auto">
              <a:xfrm>
                <a:off x="1152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" name="Rectangle 10"/>
            <p:cNvSpPr>
              <a:spLocks noChangeArrowheads="1"/>
            </p:cNvSpPr>
            <p:nvPr/>
          </p:nvSpPr>
          <p:spPr bwMode="auto">
            <a:xfrm>
              <a:off x="2105025" y="3302000"/>
              <a:ext cx="1143000" cy="762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Decode</a:t>
              </a:r>
            </a:p>
          </p:txBody>
        </p:sp>
        <p:sp>
          <p:nvSpPr>
            <p:cNvPr id="19" name="Rectangle 12"/>
            <p:cNvSpPr>
              <a:spLocks noChangeArrowheads="1"/>
            </p:cNvSpPr>
            <p:nvPr/>
          </p:nvSpPr>
          <p:spPr bwMode="auto">
            <a:xfrm>
              <a:off x="3886200" y="3302000"/>
              <a:ext cx="1295400" cy="762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Reg</a:t>
              </a:r>
              <a:br>
                <a:rPr lang="en-US"/>
              </a:br>
              <a:r>
                <a:rPr lang="en-US"/>
                <a:t>Read</a:t>
              </a:r>
            </a:p>
          </p:txBody>
        </p:sp>
        <p:grpSp>
          <p:nvGrpSpPr>
            <p:cNvPr id="20" name="Group 13"/>
            <p:cNvGrpSpPr>
              <a:grpSpLocks/>
            </p:cNvGrpSpPr>
            <p:nvPr/>
          </p:nvGrpSpPr>
          <p:grpSpPr bwMode="auto">
            <a:xfrm>
              <a:off x="3308350" y="3644900"/>
              <a:ext cx="508000" cy="76200"/>
              <a:chOff x="896" y="1632"/>
              <a:chExt cx="320" cy="48"/>
            </a:xfrm>
          </p:grpSpPr>
          <p:sp>
            <p:nvSpPr>
              <p:cNvPr id="31" name="Oval 14"/>
              <p:cNvSpPr>
                <a:spLocks noChangeArrowheads="1"/>
              </p:cNvSpPr>
              <p:nvPr/>
            </p:nvSpPr>
            <p:spPr bwMode="auto">
              <a:xfrm>
                <a:off x="896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Oval 15"/>
              <p:cNvSpPr>
                <a:spLocks noChangeArrowheads="1"/>
              </p:cNvSpPr>
              <p:nvPr/>
            </p:nvSpPr>
            <p:spPr bwMode="auto">
              <a:xfrm>
                <a:off x="1024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Oval 16"/>
              <p:cNvSpPr>
                <a:spLocks noChangeArrowheads="1"/>
              </p:cNvSpPr>
              <p:nvPr/>
            </p:nvSpPr>
            <p:spPr bwMode="auto">
              <a:xfrm>
                <a:off x="1152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5829300" y="3302000"/>
              <a:ext cx="1295400" cy="762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Execute</a:t>
              </a:r>
            </a:p>
          </p:txBody>
        </p:sp>
        <p:grpSp>
          <p:nvGrpSpPr>
            <p:cNvPr id="22" name="Group 19"/>
            <p:cNvGrpSpPr>
              <a:grpSpLocks/>
            </p:cNvGrpSpPr>
            <p:nvPr/>
          </p:nvGrpSpPr>
          <p:grpSpPr bwMode="auto">
            <a:xfrm>
              <a:off x="5251450" y="3644900"/>
              <a:ext cx="508000" cy="76200"/>
              <a:chOff x="896" y="1632"/>
              <a:chExt cx="320" cy="48"/>
            </a:xfrm>
          </p:grpSpPr>
          <p:sp>
            <p:nvSpPr>
              <p:cNvPr id="28" name="Oval 20"/>
              <p:cNvSpPr>
                <a:spLocks noChangeArrowheads="1"/>
              </p:cNvSpPr>
              <p:nvPr/>
            </p:nvSpPr>
            <p:spPr bwMode="auto">
              <a:xfrm>
                <a:off x="896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Oval 21"/>
              <p:cNvSpPr>
                <a:spLocks noChangeArrowheads="1"/>
              </p:cNvSpPr>
              <p:nvPr/>
            </p:nvSpPr>
            <p:spPr bwMode="auto">
              <a:xfrm>
                <a:off x="1024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Oval 22"/>
              <p:cNvSpPr>
                <a:spLocks noChangeArrowheads="1"/>
              </p:cNvSpPr>
              <p:nvPr/>
            </p:nvSpPr>
            <p:spPr bwMode="auto">
              <a:xfrm>
                <a:off x="1152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7791450" y="3279775"/>
              <a:ext cx="1295400" cy="762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Write</a:t>
              </a:r>
            </a:p>
            <a:p>
              <a:pPr algn="ctr"/>
              <a:r>
                <a:rPr lang="en-US" dirty="0" smtClean="0"/>
                <a:t>Back</a:t>
              </a:r>
              <a:endParaRPr lang="en-US" dirty="0"/>
            </a:p>
          </p:txBody>
        </p:sp>
        <p:grpSp>
          <p:nvGrpSpPr>
            <p:cNvPr id="24" name="Group 19"/>
            <p:cNvGrpSpPr>
              <a:grpSpLocks/>
            </p:cNvGrpSpPr>
            <p:nvPr/>
          </p:nvGrpSpPr>
          <p:grpSpPr bwMode="auto">
            <a:xfrm>
              <a:off x="7194550" y="3622675"/>
              <a:ext cx="508000" cy="76200"/>
              <a:chOff x="896" y="1632"/>
              <a:chExt cx="320" cy="48"/>
            </a:xfrm>
          </p:grpSpPr>
          <p:sp>
            <p:nvSpPr>
              <p:cNvPr id="25" name="Oval 20"/>
              <p:cNvSpPr>
                <a:spLocks noChangeArrowheads="1"/>
              </p:cNvSpPr>
              <p:nvPr/>
            </p:nvSpPr>
            <p:spPr bwMode="auto">
              <a:xfrm>
                <a:off x="896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Oval 21"/>
              <p:cNvSpPr>
                <a:spLocks noChangeArrowheads="1"/>
              </p:cNvSpPr>
              <p:nvPr/>
            </p:nvSpPr>
            <p:spPr bwMode="auto">
              <a:xfrm>
                <a:off x="1024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Oval 22"/>
              <p:cNvSpPr>
                <a:spLocks noChangeArrowheads="1"/>
              </p:cNvSpPr>
              <p:nvPr/>
            </p:nvSpPr>
            <p:spPr bwMode="auto">
              <a:xfrm>
                <a:off x="1152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7" name="Group 36"/>
          <p:cNvGrpSpPr/>
          <p:nvPr/>
        </p:nvGrpSpPr>
        <p:grpSpPr>
          <a:xfrm>
            <a:off x="7499350" y="1612293"/>
            <a:ext cx="1171574" cy="1915419"/>
            <a:chOff x="7499350" y="1612293"/>
            <a:chExt cx="1171574" cy="1915419"/>
          </a:xfrm>
        </p:grpSpPr>
        <p:sp>
          <p:nvSpPr>
            <p:cNvPr id="38" name="TextBox 37"/>
            <p:cNvSpPr txBox="1"/>
            <p:nvPr/>
          </p:nvSpPr>
          <p:spPr>
            <a:xfrm>
              <a:off x="7600950" y="1612293"/>
              <a:ext cx="1069974" cy="107721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sz="1600" dirty="0" err="1" smtClean="0">
                  <a:solidFill>
                    <a:srgbClr val="40458C"/>
                  </a:solidFill>
                </a:rPr>
                <a:t>mispred</a:t>
              </a:r>
              <a:r>
                <a:rPr lang="en-US" sz="1600" dirty="0" smtClean="0">
                  <a:solidFill>
                    <a:srgbClr val="40458C"/>
                  </a:solidFill>
                </a:rPr>
                <a:t> </a:t>
              </a:r>
              <a:r>
                <a:rPr lang="en-US" sz="1600" dirty="0" err="1" smtClean="0">
                  <a:solidFill>
                    <a:srgbClr val="40458C"/>
                  </a:solidFill>
                </a:rPr>
                <a:t>insts</a:t>
              </a:r>
              <a:r>
                <a:rPr lang="en-US" sz="1600" dirty="0" smtClean="0">
                  <a:solidFill>
                    <a:srgbClr val="40458C"/>
                  </a:solidFill>
                </a:rPr>
                <a:t> must be filtered </a:t>
              </a:r>
              <a:endParaRPr lang="en-US" sz="1600" dirty="0">
                <a:solidFill>
                  <a:srgbClr val="40458C"/>
                </a:solidFill>
              </a:endParaRPr>
            </a:p>
          </p:txBody>
        </p:sp>
        <p:cxnSp>
          <p:nvCxnSpPr>
            <p:cNvPr id="39" name="Straight Arrow Connector 38"/>
            <p:cNvCxnSpPr>
              <a:stCxn id="38" idx="2"/>
            </p:cNvCxnSpPr>
            <p:nvPr/>
          </p:nvCxnSpPr>
          <p:spPr bwMode="auto">
            <a:xfrm flipH="1">
              <a:off x="7499350" y="2689511"/>
              <a:ext cx="636587" cy="838201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40" name="Group 39"/>
          <p:cNvGrpSpPr/>
          <p:nvPr/>
        </p:nvGrpSpPr>
        <p:grpSpPr>
          <a:xfrm>
            <a:off x="2105025" y="2347570"/>
            <a:ext cx="1069974" cy="917575"/>
            <a:chOff x="2105025" y="2362200"/>
            <a:chExt cx="1069974" cy="917575"/>
          </a:xfrm>
        </p:grpSpPr>
        <p:sp>
          <p:nvSpPr>
            <p:cNvPr id="41" name="TextBox 40"/>
            <p:cNvSpPr txBox="1"/>
            <p:nvPr/>
          </p:nvSpPr>
          <p:spPr>
            <a:xfrm>
              <a:off x="2105025" y="2624866"/>
              <a:ext cx="1069974" cy="584775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sz="1600" dirty="0" smtClean="0">
                  <a:solidFill>
                    <a:srgbClr val="FF0000"/>
                  </a:solidFill>
                </a:rPr>
                <a:t>Br  </a:t>
              </a:r>
              <a:r>
                <a:rPr lang="en-US" sz="1600" dirty="0" err="1" smtClean="0">
                  <a:solidFill>
                    <a:srgbClr val="FF0000"/>
                  </a:solidFill>
                </a:rPr>
                <a:t>Dir</a:t>
              </a:r>
              <a:r>
                <a:rPr lang="en-US" sz="1600" dirty="0" smtClean="0">
                  <a:solidFill>
                    <a:srgbClr val="FF0000"/>
                  </a:solidFill>
                </a:rPr>
                <a:t> </a:t>
              </a:r>
              <a:r>
                <a:rPr lang="en-US" sz="1600" dirty="0" err="1" smtClean="0">
                  <a:solidFill>
                    <a:srgbClr val="FF0000"/>
                  </a:solidFill>
                </a:rPr>
                <a:t>Pred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42" name="Freeform 41"/>
            <p:cNvSpPr/>
            <p:nvPr/>
          </p:nvSpPr>
          <p:spPr>
            <a:xfrm>
              <a:off x="2457450" y="2362200"/>
              <a:ext cx="219075" cy="247362"/>
            </a:xfrm>
            <a:custGeom>
              <a:avLst/>
              <a:gdLst>
                <a:gd name="connsiteX0" fmla="*/ 0 w 161925"/>
                <a:gd name="connsiteY0" fmla="*/ 0 h 247650"/>
                <a:gd name="connsiteX1" fmla="*/ 161925 w 161925"/>
                <a:gd name="connsiteY1" fmla="*/ 0 h 247650"/>
                <a:gd name="connsiteX2" fmla="*/ 142875 w 161925"/>
                <a:gd name="connsiteY2" fmla="*/ 247650 h 247650"/>
                <a:gd name="connsiteX0" fmla="*/ 0 w 161925"/>
                <a:gd name="connsiteY0" fmla="*/ 0 h 247650"/>
                <a:gd name="connsiteX1" fmla="*/ 161925 w 161925"/>
                <a:gd name="connsiteY1" fmla="*/ 0 h 247650"/>
                <a:gd name="connsiteX2" fmla="*/ 161442 w 161925"/>
                <a:gd name="connsiteY2" fmla="*/ 24765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925" h="247650">
                  <a:moveTo>
                    <a:pt x="0" y="0"/>
                  </a:moveTo>
                  <a:lnTo>
                    <a:pt x="161925" y="0"/>
                  </a:lnTo>
                  <a:lnTo>
                    <a:pt x="161442" y="247650"/>
                  </a:lnTo>
                </a:path>
              </a:pathLst>
            </a:custGeom>
            <a:ln>
              <a:solidFill>
                <a:srgbClr val="FF0000"/>
              </a:solidFill>
              <a:headEnd type="triangl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43" name="Straight Connector 42"/>
            <p:cNvCxnSpPr/>
            <p:nvPr/>
          </p:nvCxnSpPr>
          <p:spPr bwMode="auto">
            <a:xfrm>
              <a:off x="2666721" y="3194336"/>
              <a:ext cx="0" cy="85439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4" name="Group 43"/>
          <p:cNvGrpSpPr/>
          <p:nvPr/>
        </p:nvGrpSpPr>
        <p:grpSpPr>
          <a:xfrm>
            <a:off x="2457450" y="2238519"/>
            <a:ext cx="2565400" cy="1043773"/>
            <a:chOff x="2457450" y="2238519"/>
            <a:chExt cx="2565400" cy="1043773"/>
          </a:xfrm>
        </p:grpSpPr>
        <p:sp>
          <p:nvSpPr>
            <p:cNvPr id="45" name="TextBox 44"/>
            <p:cNvSpPr txBox="1"/>
            <p:nvPr/>
          </p:nvSpPr>
          <p:spPr>
            <a:xfrm>
              <a:off x="3952876" y="2609561"/>
              <a:ext cx="1069974" cy="584775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sz="1600" dirty="0" smtClean="0">
                  <a:solidFill>
                    <a:srgbClr val="40458C"/>
                  </a:solidFill>
                </a:rPr>
                <a:t>correct   </a:t>
              </a:r>
              <a:r>
                <a:rPr lang="en-US" sz="1600" dirty="0" err="1" smtClean="0">
                  <a:solidFill>
                    <a:srgbClr val="40458C"/>
                  </a:solidFill>
                </a:rPr>
                <a:t>mispred</a:t>
              </a:r>
              <a:endParaRPr lang="en-US" sz="1600" dirty="0">
                <a:solidFill>
                  <a:srgbClr val="40458C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2457450" y="2238519"/>
              <a:ext cx="2034381" cy="371042"/>
            </a:xfrm>
            <a:custGeom>
              <a:avLst/>
              <a:gdLst>
                <a:gd name="connsiteX0" fmla="*/ 0 w 161925"/>
                <a:gd name="connsiteY0" fmla="*/ 0 h 247650"/>
                <a:gd name="connsiteX1" fmla="*/ 161925 w 161925"/>
                <a:gd name="connsiteY1" fmla="*/ 0 h 247650"/>
                <a:gd name="connsiteX2" fmla="*/ 142875 w 161925"/>
                <a:gd name="connsiteY2" fmla="*/ 247650 h 247650"/>
                <a:gd name="connsiteX0" fmla="*/ 0 w 161925"/>
                <a:gd name="connsiteY0" fmla="*/ 0 h 247650"/>
                <a:gd name="connsiteX1" fmla="*/ 161925 w 161925"/>
                <a:gd name="connsiteY1" fmla="*/ 0 h 247650"/>
                <a:gd name="connsiteX2" fmla="*/ 161442 w 161925"/>
                <a:gd name="connsiteY2" fmla="*/ 24765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925" h="247650">
                  <a:moveTo>
                    <a:pt x="0" y="0"/>
                  </a:moveTo>
                  <a:lnTo>
                    <a:pt x="161925" y="0"/>
                  </a:lnTo>
                  <a:lnTo>
                    <a:pt x="161442" y="247650"/>
                  </a:lnTo>
                </a:path>
              </a:pathLst>
            </a:custGeom>
            <a:ln>
              <a:solidFill>
                <a:srgbClr val="FF0000"/>
              </a:solidFill>
              <a:headEnd type="triangl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 bwMode="auto">
            <a:xfrm>
              <a:off x="4487863" y="3196853"/>
              <a:ext cx="0" cy="85439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8" name="Group 47"/>
          <p:cNvGrpSpPr/>
          <p:nvPr/>
        </p:nvGrpSpPr>
        <p:grpSpPr>
          <a:xfrm>
            <a:off x="2457450" y="2094019"/>
            <a:ext cx="4479924" cy="1185755"/>
            <a:chOff x="2457450" y="2094019"/>
            <a:chExt cx="4479924" cy="1185755"/>
          </a:xfrm>
        </p:grpSpPr>
        <p:sp>
          <p:nvSpPr>
            <p:cNvPr id="49" name="TextBox 48"/>
            <p:cNvSpPr txBox="1"/>
            <p:nvPr/>
          </p:nvSpPr>
          <p:spPr>
            <a:xfrm>
              <a:off x="5867400" y="2609561"/>
              <a:ext cx="1069974" cy="584775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sz="1600" dirty="0" smtClean="0">
                  <a:solidFill>
                    <a:srgbClr val="40458C"/>
                  </a:solidFill>
                </a:rPr>
                <a:t>correct   </a:t>
              </a:r>
              <a:r>
                <a:rPr lang="en-US" sz="1600" dirty="0" err="1" smtClean="0">
                  <a:solidFill>
                    <a:srgbClr val="40458C"/>
                  </a:solidFill>
                </a:rPr>
                <a:t>mispred</a:t>
              </a:r>
              <a:endParaRPr lang="en-US" sz="1600" dirty="0">
                <a:solidFill>
                  <a:srgbClr val="40458C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457450" y="2094019"/>
              <a:ext cx="3929494" cy="515542"/>
            </a:xfrm>
            <a:custGeom>
              <a:avLst/>
              <a:gdLst>
                <a:gd name="connsiteX0" fmla="*/ 0 w 161925"/>
                <a:gd name="connsiteY0" fmla="*/ 0 h 247650"/>
                <a:gd name="connsiteX1" fmla="*/ 161925 w 161925"/>
                <a:gd name="connsiteY1" fmla="*/ 0 h 247650"/>
                <a:gd name="connsiteX2" fmla="*/ 142875 w 161925"/>
                <a:gd name="connsiteY2" fmla="*/ 247650 h 247650"/>
                <a:gd name="connsiteX0" fmla="*/ 0 w 161925"/>
                <a:gd name="connsiteY0" fmla="*/ 0 h 247650"/>
                <a:gd name="connsiteX1" fmla="*/ 161925 w 161925"/>
                <a:gd name="connsiteY1" fmla="*/ 0 h 247650"/>
                <a:gd name="connsiteX2" fmla="*/ 161442 w 161925"/>
                <a:gd name="connsiteY2" fmla="*/ 24765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925" h="247650">
                  <a:moveTo>
                    <a:pt x="0" y="0"/>
                  </a:moveTo>
                  <a:lnTo>
                    <a:pt x="161925" y="0"/>
                  </a:lnTo>
                  <a:lnTo>
                    <a:pt x="161442" y="247650"/>
                  </a:lnTo>
                </a:path>
              </a:pathLst>
            </a:custGeom>
            <a:ln>
              <a:solidFill>
                <a:srgbClr val="FF0000"/>
              </a:solidFill>
              <a:headEnd type="triangl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51" name="Straight Connector 50"/>
            <p:cNvCxnSpPr/>
            <p:nvPr/>
          </p:nvCxnSpPr>
          <p:spPr bwMode="auto">
            <a:xfrm>
              <a:off x="6402387" y="3194335"/>
              <a:ext cx="0" cy="85439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28,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L16-</a:t>
            </a:r>
            <a:fld id="{BE49CFAA-92BB-45AE-A2AC-2CF4188AC6C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51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638175" y="509588"/>
            <a:ext cx="8208942" cy="976312"/>
          </a:xfrm>
        </p:spPr>
        <p:txBody>
          <a:bodyPr lIns="90488" tIns="44450" rIns="90488" bIns="44450"/>
          <a:lstStyle/>
          <a:p>
            <a:r>
              <a:rPr lang="en-US" dirty="0" smtClean="0"/>
              <a:t>Branch Prediction Bits</a:t>
            </a:r>
            <a:br>
              <a:rPr lang="en-US" dirty="0" smtClean="0"/>
            </a:br>
            <a:r>
              <a:rPr lang="en-US" sz="2400" dirty="0"/>
              <a:t>R</a:t>
            </a:r>
            <a:r>
              <a:rPr lang="en-US" sz="2400" dirty="0" smtClean="0"/>
              <a:t>emember how the branch was resolved previously</a:t>
            </a:r>
            <a:endParaRPr lang="en-US" dirty="0" smtClean="0"/>
          </a:p>
        </p:txBody>
      </p:sp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688975" y="1608138"/>
            <a:ext cx="5513388" cy="828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2400"/>
              <a:t> Assume 2 BP bits per instruction</a:t>
            </a:r>
          </a:p>
          <a:p>
            <a:pPr eaLnBrk="0" hangingPunct="0">
              <a:buFontTx/>
              <a:buChar char="•"/>
            </a:pPr>
            <a:r>
              <a:rPr lang="en-US" sz="2400"/>
              <a:t> Use saturating counter</a:t>
            </a:r>
          </a:p>
        </p:txBody>
      </p:sp>
      <p:graphicFrame>
        <p:nvGraphicFramePr>
          <p:cNvPr id="2151531" name="Group 107"/>
          <p:cNvGraphicFramePr>
            <a:graphicFrameLocks noGrp="1"/>
          </p:cNvGraphicFramePr>
          <p:nvPr/>
        </p:nvGraphicFramePr>
        <p:xfrm>
          <a:off x="1371600" y="2689225"/>
          <a:ext cx="6705600" cy="2820989"/>
        </p:xfrm>
        <a:graphic>
          <a:graphicData uri="http://schemas.openxmlformats.org/drawingml/2006/table">
            <a:tbl>
              <a:tblPr/>
              <a:tblGrid>
                <a:gridCol w="620713"/>
                <a:gridCol w="581025"/>
                <a:gridCol w="754062"/>
                <a:gridCol w="714375"/>
                <a:gridCol w="4035425"/>
              </a:tblGrid>
              <a:tr h="703263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Verdana" pitchFamily="34" charset="0"/>
                        </a:rPr>
                        <a:t>On ¬taken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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7272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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Verdana" pitchFamily="34" charset="0"/>
                        </a:rPr>
                        <a:t> On taken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A6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Verdana" pitchFamily="34" charset="0"/>
                        </a:rPr>
                        <a:t>Strongly taken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A67C"/>
                    </a:solidFill>
                  </a:tcPr>
                </a:tc>
              </a:tr>
              <a:tr h="7016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Verdana" pitchFamily="34" charset="0"/>
                        </a:rPr>
                        <a:t>Weakly taken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A67C"/>
                    </a:solidFill>
                  </a:tcPr>
                </a:tc>
              </a:tr>
              <a:tr h="7127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Verdana" pitchFamily="34" charset="0"/>
                        </a:rPr>
                        <a:t>Weakly ¬taken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7272"/>
                    </a:solidFill>
                  </a:tcPr>
                </a:tc>
              </a:tr>
              <a:tr h="7032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Verdana" pitchFamily="34" charset="0"/>
                        </a:rPr>
                        <a:t>Strongly ¬taken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7272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76126" y="5664189"/>
            <a:ext cx="67364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Direction prediction changes only after two successive bad predictions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28,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L16-</a:t>
            </a:r>
            <a:fld id="{BE49CFAA-92BB-45AE-A2AC-2CF4188AC6C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5813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Two-bit versus one-bit Branch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Consider the branch instruction needed to implement a loop</a:t>
            </a:r>
          </a:p>
          <a:p>
            <a:pPr lvl="1"/>
            <a:r>
              <a:rPr lang="en-US" sz="2000" dirty="0" smtClean="0"/>
              <a:t>with one bit, the prediction will always be set incorrectly on loop exit</a:t>
            </a:r>
          </a:p>
          <a:p>
            <a:pPr lvl="1"/>
            <a:r>
              <a:rPr lang="en-US" sz="2000" dirty="0" smtClean="0"/>
              <a:t>with two bits the prediction will not change on loop exit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594885" y="4533397"/>
            <a:ext cx="6849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 little bit of hysteresis is good in changing predictions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28,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L16-</a:t>
            </a:r>
            <a:fld id="{BE49CFAA-92BB-45AE-A2AC-2CF4188AC6C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36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361950"/>
            <a:ext cx="7956550" cy="1136650"/>
          </a:xfrm>
        </p:spPr>
        <p:txBody>
          <a:bodyPr/>
          <a:lstStyle/>
          <a:p>
            <a:r>
              <a:rPr lang="en-US" smtClean="0"/>
              <a:t>Branch History Table (BHT)</a:t>
            </a:r>
          </a:p>
        </p:txBody>
      </p:sp>
      <p:sp>
        <p:nvSpPr>
          <p:cNvPr id="2115587" name="Text Box 3"/>
          <p:cNvSpPr txBox="1">
            <a:spLocks noChangeArrowheads="1"/>
          </p:cNvSpPr>
          <p:nvPr/>
        </p:nvSpPr>
        <p:spPr bwMode="auto">
          <a:xfrm>
            <a:off x="649288" y="5386527"/>
            <a:ext cx="6151562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dirty="0">
                <a:solidFill>
                  <a:srgbClr val="56127A"/>
                </a:solidFill>
              </a:rPr>
              <a:t>4K-entry BHT, 2 bits/entry, ~80-90% correct </a:t>
            </a:r>
            <a:r>
              <a:rPr lang="en-US" dirty="0" smtClean="0">
                <a:solidFill>
                  <a:srgbClr val="56127A"/>
                </a:solidFill>
              </a:rPr>
              <a:t>direction predictions</a:t>
            </a:r>
            <a:endParaRPr lang="en-US" dirty="0">
              <a:solidFill>
                <a:srgbClr val="56127A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032117" y="1740206"/>
            <a:ext cx="2319768" cy="285583"/>
            <a:chOff x="3028951" y="1624745"/>
            <a:chExt cx="2319768" cy="285583"/>
          </a:xfrm>
        </p:grpSpPr>
        <p:sp>
          <p:nvSpPr>
            <p:cNvPr id="15414" name="Rectangle 5"/>
            <p:cNvSpPr>
              <a:spLocks noChangeArrowheads="1"/>
            </p:cNvSpPr>
            <p:nvPr/>
          </p:nvSpPr>
          <p:spPr bwMode="auto">
            <a:xfrm>
              <a:off x="3028951" y="1646241"/>
              <a:ext cx="1919780" cy="2640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200"/>
            </a:p>
          </p:txBody>
        </p:sp>
        <p:grpSp>
          <p:nvGrpSpPr>
            <p:cNvPr id="15415" name="Group 6"/>
            <p:cNvGrpSpPr>
              <a:grpSpLocks/>
            </p:cNvGrpSpPr>
            <p:nvPr/>
          </p:nvGrpSpPr>
          <p:grpSpPr bwMode="auto">
            <a:xfrm>
              <a:off x="4961791" y="1646241"/>
              <a:ext cx="313434" cy="264087"/>
              <a:chOff x="3456" y="960"/>
              <a:chExt cx="288" cy="240"/>
            </a:xfrm>
          </p:grpSpPr>
          <p:sp>
            <p:nvSpPr>
              <p:cNvPr id="15419" name="Rectangle 7"/>
              <p:cNvSpPr>
                <a:spLocks noChangeArrowheads="1"/>
              </p:cNvSpPr>
              <p:nvPr/>
            </p:nvSpPr>
            <p:spPr bwMode="auto">
              <a:xfrm>
                <a:off x="3456" y="960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200"/>
              </a:p>
            </p:txBody>
          </p:sp>
          <p:sp>
            <p:nvSpPr>
              <p:cNvPr id="15420" name="Line 8"/>
              <p:cNvSpPr>
                <a:spLocks noChangeShapeType="1"/>
              </p:cNvSpPr>
              <p:nvPr/>
            </p:nvSpPr>
            <p:spPr bwMode="auto">
              <a:xfrm flipV="1">
                <a:off x="3600" y="1104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/>
              </a:p>
            </p:txBody>
          </p:sp>
        </p:grpSp>
        <p:sp>
          <p:nvSpPr>
            <p:cNvPr id="15416" name="Text Box 9"/>
            <p:cNvSpPr txBox="1">
              <a:spLocks noChangeArrowheads="1"/>
            </p:cNvSpPr>
            <p:nvPr/>
          </p:nvSpPr>
          <p:spPr bwMode="auto">
            <a:xfrm>
              <a:off x="4909551" y="1624745"/>
              <a:ext cx="282450" cy="2769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/>
                <a:t>0</a:t>
              </a:r>
            </a:p>
          </p:txBody>
        </p:sp>
        <p:sp>
          <p:nvSpPr>
            <p:cNvPr id="15417" name="Text Box 10"/>
            <p:cNvSpPr txBox="1">
              <a:spLocks noChangeArrowheads="1"/>
            </p:cNvSpPr>
            <p:nvPr/>
          </p:nvSpPr>
          <p:spPr bwMode="auto">
            <a:xfrm>
              <a:off x="5066269" y="1624745"/>
              <a:ext cx="282450" cy="2769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dirty="0"/>
                <a:t>0</a:t>
              </a:r>
            </a:p>
          </p:txBody>
        </p:sp>
      </p:grpSp>
      <p:sp>
        <p:nvSpPr>
          <p:cNvPr id="15418" name="Text Box 11"/>
          <p:cNvSpPr txBox="1">
            <a:spLocks noChangeArrowheads="1"/>
          </p:cNvSpPr>
          <p:nvPr/>
        </p:nvSpPr>
        <p:spPr bwMode="auto">
          <a:xfrm>
            <a:off x="4593431" y="1445292"/>
            <a:ext cx="119616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/>
              <a:t>Fetch PC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818779" y="2025789"/>
            <a:ext cx="1113575" cy="1478995"/>
            <a:chOff x="818779" y="2025789"/>
            <a:chExt cx="1113575" cy="1478995"/>
          </a:xfrm>
        </p:grpSpPr>
        <p:sp>
          <p:nvSpPr>
            <p:cNvPr id="15408" name="Text Box 15"/>
            <p:cNvSpPr txBox="1">
              <a:spLocks noChangeArrowheads="1"/>
            </p:cNvSpPr>
            <p:nvPr/>
          </p:nvSpPr>
          <p:spPr bwMode="auto">
            <a:xfrm>
              <a:off x="818779" y="3135452"/>
              <a:ext cx="1113575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dirty="0"/>
                <a:t>Branch?</a:t>
              </a:r>
            </a:p>
          </p:txBody>
        </p:sp>
        <p:sp>
          <p:nvSpPr>
            <p:cNvPr id="15409" name="Line 16"/>
            <p:cNvSpPr>
              <a:spLocks noChangeShapeType="1"/>
            </p:cNvSpPr>
            <p:nvPr/>
          </p:nvSpPr>
          <p:spPr bwMode="auto">
            <a:xfrm>
              <a:off x="1529979" y="2025789"/>
              <a:ext cx="0" cy="1066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969568" y="1740206"/>
            <a:ext cx="2405457" cy="285583"/>
            <a:chOff x="647700" y="4127500"/>
            <a:chExt cx="3352800" cy="419100"/>
          </a:xfrm>
        </p:grpSpPr>
        <p:sp>
          <p:nvSpPr>
            <p:cNvPr id="15400" name="Rectangle 24"/>
            <p:cNvSpPr>
              <a:spLocks noChangeArrowheads="1"/>
            </p:cNvSpPr>
            <p:nvPr/>
          </p:nvSpPr>
          <p:spPr bwMode="auto">
            <a:xfrm>
              <a:off x="647700" y="4127500"/>
              <a:ext cx="1447800" cy="4191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/>
                <a:t>Opcode</a:t>
              </a:r>
              <a:endParaRPr lang="en-US" sz="1400" dirty="0"/>
            </a:p>
          </p:txBody>
        </p:sp>
        <p:sp>
          <p:nvSpPr>
            <p:cNvPr id="15401" name="Rectangle 25"/>
            <p:cNvSpPr>
              <a:spLocks noChangeArrowheads="1"/>
            </p:cNvSpPr>
            <p:nvPr/>
          </p:nvSpPr>
          <p:spPr bwMode="auto">
            <a:xfrm>
              <a:off x="2476500" y="4127500"/>
              <a:ext cx="1524000" cy="4191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/>
                <a:t>offset</a:t>
              </a:r>
            </a:p>
          </p:txBody>
        </p:sp>
        <p:sp>
          <p:nvSpPr>
            <p:cNvPr id="15403" name="Rectangle 27"/>
            <p:cNvSpPr>
              <a:spLocks noChangeArrowheads="1"/>
            </p:cNvSpPr>
            <p:nvPr/>
          </p:nvSpPr>
          <p:spPr bwMode="auto">
            <a:xfrm>
              <a:off x="2095500" y="4127500"/>
              <a:ext cx="381000" cy="4191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</p:grpSp>
      <p:sp>
        <p:nvSpPr>
          <p:cNvPr id="15405" name="Text Box 29"/>
          <p:cNvSpPr txBox="1">
            <a:spLocks noChangeArrowheads="1"/>
          </p:cNvSpPr>
          <p:nvPr/>
        </p:nvSpPr>
        <p:spPr bwMode="auto">
          <a:xfrm>
            <a:off x="1441272" y="1426508"/>
            <a:ext cx="144462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/>
              <a:t>Instruction</a:t>
            </a:r>
          </a:p>
        </p:txBody>
      </p:sp>
      <p:grpSp>
        <p:nvGrpSpPr>
          <p:cNvPr id="15370" name="Group 31"/>
          <p:cNvGrpSpPr>
            <a:grpSpLocks/>
          </p:cNvGrpSpPr>
          <p:nvPr/>
        </p:nvGrpSpPr>
        <p:grpSpPr bwMode="auto">
          <a:xfrm>
            <a:off x="5310187" y="2224399"/>
            <a:ext cx="1398588" cy="646113"/>
            <a:chOff x="3345" y="1252"/>
            <a:chExt cx="881" cy="407"/>
          </a:xfrm>
        </p:grpSpPr>
        <p:sp>
          <p:nvSpPr>
            <p:cNvPr id="15394" name="AutoShape 32"/>
            <p:cNvSpPr>
              <a:spLocks/>
            </p:cNvSpPr>
            <p:nvPr/>
          </p:nvSpPr>
          <p:spPr bwMode="auto">
            <a:xfrm rot="5400000">
              <a:off x="3475" y="1122"/>
              <a:ext cx="144" cy="404"/>
            </a:xfrm>
            <a:prstGeom prst="rightBrace">
              <a:avLst>
                <a:gd name="adj1" fmla="val 23611"/>
                <a:gd name="adj2" fmla="val 54167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5" name="Freeform 33"/>
            <p:cNvSpPr>
              <a:spLocks/>
            </p:cNvSpPr>
            <p:nvPr/>
          </p:nvSpPr>
          <p:spPr bwMode="auto">
            <a:xfrm>
              <a:off x="3537" y="1396"/>
              <a:ext cx="689" cy="263"/>
            </a:xfrm>
            <a:custGeom>
              <a:avLst/>
              <a:gdLst>
                <a:gd name="T0" fmla="*/ 0 w 768"/>
                <a:gd name="T1" fmla="*/ 0 h 336"/>
                <a:gd name="T2" fmla="*/ 0 w 768"/>
                <a:gd name="T3" fmla="*/ 336 h 336"/>
                <a:gd name="T4" fmla="*/ 768 w 768"/>
                <a:gd name="T5" fmla="*/ 336 h 336"/>
                <a:gd name="T6" fmla="*/ 0 60000 65536"/>
                <a:gd name="T7" fmla="*/ 0 60000 65536"/>
                <a:gd name="T8" fmla="*/ 0 60000 65536"/>
                <a:gd name="T9" fmla="*/ 0 w 768"/>
                <a:gd name="T10" fmla="*/ 0 h 336"/>
                <a:gd name="T11" fmla="*/ 768 w 768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8" h="336">
                  <a:moveTo>
                    <a:pt x="0" y="0"/>
                  </a:moveTo>
                  <a:lnTo>
                    <a:pt x="0" y="336"/>
                  </a:lnTo>
                  <a:lnTo>
                    <a:pt x="768" y="336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Line 34"/>
            <p:cNvSpPr>
              <a:spLocks noChangeShapeType="1"/>
            </p:cNvSpPr>
            <p:nvPr/>
          </p:nvSpPr>
          <p:spPr bwMode="auto">
            <a:xfrm flipV="1">
              <a:off x="3472" y="1428"/>
              <a:ext cx="144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7" name="Text Box 35"/>
            <p:cNvSpPr txBox="1">
              <a:spLocks noChangeArrowheads="1"/>
            </p:cNvSpPr>
            <p:nvPr/>
          </p:nvSpPr>
          <p:spPr bwMode="auto">
            <a:xfrm>
              <a:off x="3602" y="1327"/>
              <a:ext cx="202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dirty="0"/>
                <a:t>k</a:t>
              </a:r>
            </a:p>
          </p:txBody>
        </p:sp>
      </p:grpSp>
      <p:sp>
        <p:nvSpPr>
          <p:cNvPr id="15371" name="Text Box 36"/>
          <p:cNvSpPr txBox="1">
            <a:spLocks noChangeArrowheads="1"/>
          </p:cNvSpPr>
          <p:nvPr/>
        </p:nvSpPr>
        <p:spPr bwMode="auto">
          <a:xfrm>
            <a:off x="5383212" y="2876861"/>
            <a:ext cx="1476375" cy="369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i="1" dirty="0"/>
              <a:t>BHT Index</a:t>
            </a:r>
          </a:p>
        </p:txBody>
      </p:sp>
      <p:sp>
        <p:nvSpPr>
          <p:cNvPr id="15372" name="Text Box 37"/>
          <p:cNvSpPr txBox="1">
            <a:spLocks noChangeArrowheads="1"/>
          </p:cNvSpPr>
          <p:nvPr/>
        </p:nvSpPr>
        <p:spPr bwMode="auto">
          <a:xfrm>
            <a:off x="7277100" y="2379974"/>
            <a:ext cx="1681163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/>
              <a:t>2</a:t>
            </a:r>
            <a:r>
              <a:rPr lang="en-US" i="1" baseline="30000" dirty="0"/>
              <a:t>k</a:t>
            </a:r>
            <a:r>
              <a:rPr lang="en-US" i="1" dirty="0"/>
              <a:t>-entry</a:t>
            </a:r>
          </a:p>
          <a:p>
            <a:pPr eaLnBrk="0" hangingPunct="0"/>
            <a:r>
              <a:rPr lang="en-US" i="1" dirty="0"/>
              <a:t>BHT,</a:t>
            </a:r>
          </a:p>
          <a:p>
            <a:pPr eaLnBrk="0" hangingPunct="0"/>
            <a:r>
              <a:rPr lang="en-US" i="1" dirty="0"/>
              <a:t>2 bits/entry</a:t>
            </a:r>
          </a:p>
        </p:txBody>
      </p:sp>
      <p:sp>
        <p:nvSpPr>
          <p:cNvPr id="15373" name="Text Box 38"/>
          <p:cNvSpPr txBox="1">
            <a:spLocks noChangeArrowheads="1"/>
          </p:cNvSpPr>
          <p:nvPr/>
        </p:nvSpPr>
        <p:spPr bwMode="auto">
          <a:xfrm>
            <a:off x="7029450" y="5027924"/>
            <a:ext cx="1947863" cy="369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dirty="0"/>
              <a:t>Taken/¬Taken?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800850" y="1879911"/>
            <a:ext cx="457200" cy="3333750"/>
            <a:chOff x="6800850" y="1879911"/>
            <a:chExt cx="457200" cy="3333750"/>
          </a:xfrm>
        </p:grpSpPr>
        <p:sp>
          <p:nvSpPr>
            <p:cNvPr id="13" name="Rectangle 12"/>
            <p:cNvSpPr/>
            <p:nvPr/>
          </p:nvSpPr>
          <p:spPr bwMode="auto">
            <a:xfrm>
              <a:off x="6800850" y="1887269"/>
              <a:ext cx="457200" cy="3040642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effectLst/>
                <a:latin typeface="Verdana" pitchFamily="34" charset="0"/>
              </a:endParaRPr>
            </a:p>
          </p:txBody>
        </p:sp>
        <p:grpSp>
          <p:nvGrpSpPr>
            <p:cNvPr id="15374" name="Group 39"/>
            <p:cNvGrpSpPr>
              <a:grpSpLocks/>
            </p:cNvGrpSpPr>
            <p:nvPr/>
          </p:nvGrpSpPr>
          <p:grpSpPr bwMode="auto">
            <a:xfrm>
              <a:off x="6800850" y="1879911"/>
              <a:ext cx="457200" cy="3333750"/>
              <a:chOff x="4284" y="1035"/>
              <a:chExt cx="288" cy="2100"/>
            </a:xfrm>
          </p:grpSpPr>
          <p:grpSp>
            <p:nvGrpSpPr>
              <p:cNvPr id="15376" name="Group 40"/>
              <p:cNvGrpSpPr>
                <a:grpSpLocks/>
              </p:cNvGrpSpPr>
              <p:nvPr/>
            </p:nvGrpSpPr>
            <p:grpSpPr bwMode="auto">
              <a:xfrm>
                <a:off x="4284" y="1035"/>
                <a:ext cx="288" cy="240"/>
                <a:chOff x="2352" y="576"/>
                <a:chExt cx="288" cy="240"/>
              </a:xfrm>
            </p:grpSpPr>
            <p:sp>
              <p:nvSpPr>
                <p:cNvPr id="15392" name="Rectangle 41"/>
                <p:cNvSpPr>
                  <a:spLocks noChangeArrowheads="1"/>
                </p:cNvSpPr>
                <p:nvPr/>
              </p:nvSpPr>
              <p:spPr bwMode="auto">
                <a:xfrm>
                  <a:off x="2352" y="576"/>
                  <a:ext cx="288" cy="24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93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2496" y="720"/>
                  <a:ext cx="0" cy="9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377" name="Group 43"/>
              <p:cNvGrpSpPr>
                <a:grpSpLocks/>
              </p:cNvGrpSpPr>
              <p:nvPr/>
            </p:nvGrpSpPr>
            <p:grpSpPr bwMode="auto">
              <a:xfrm>
                <a:off x="4284" y="1275"/>
                <a:ext cx="288" cy="240"/>
                <a:chOff x="2352" y="576"/>
                <a:chExt cx="288" cy="240"/>
              </a:xfrm>
            </p:grpSpPr>
            <p:sp>
              <p:nvSpPr>
                <p:cNvPr id="15390" name="Rectangle 44"/>
                <p:cNvSpPr>
                  <a:spLocks noChangeArrowheads="1"/>
                </p:cNvSpPr>
                <p:nvPr/>
              </p:nvSpPr>
              <p:spPr bwMode="auto">
                <a:xfrm>
                  <a:off x="2352" y="576"/>
                  <a:ext cx="288" cy="24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91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2496" y="720"/>
                  <a:ext cx="0" cy="9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378" name="Group 46"/>
              <p:cNvGrpSpPr>
                <a:grpSpLocks/>
              </p:cNvGrpSpPr>
              <p:nvPr/>
            </p:nvGrpSpPr>
            <p:grpSpPr bwMode="auto">
              <a:xfrm>
                <a:off x="4284" y="1515"/>
                <a:ext cx="288" cy="240"/>
                <a:chOff x="2352" y="576"/>
                <a:chExt cx="288" cy="240"/>
              </a:xfrm>
            </p:grpSpPr>
            <p:sp>
              <p:nvSpPr>
                <p:cNvPr id="15388" name="Rectangle 47"/>
                <p:cNvSpPr>
                  <a:spLocks noChangeArrowheads="1"/>
                </p:cNvSpPr>
                <p:nvPr/>
              </p:nvSpPr>
              <p:spPr bwMode="auto">
                <a:xfrm>
                  <a:off x="2352" y="576"/>
                  <a:ext cx="288" cy="24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89" name="Line 48"/>
                <p:cNvSpPr>
                  <a:spLocks noChangeShapeType="1"/>
                </p:cNvSpPr>
                <p:nvPr/>
              </p:nvSpPr>
              <p:spPr bwMode="auto">
                <a:xfrm flipV="1">
                  <a:off x="2496" y="720"/>
                  <a:ext cx="0" cy="9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379" name="Group 49"/>
              <p:cNvGrpSpPr>
                <a:grpSpLocks/>
              </p:cNvGrpSpPr>
              <p:nvPr/>
            </p:nvGrpSpPr>
            <p:grpSpPr bwMode="auto">
              <a:xfrm>
                <a:off x="4284" y="2715"/>
                <a:ext cx="288" cy="240"/>
                <a:chOff x="2352" y="576"/>
                <a:chExt cx="288" cy="240"/>
              </a:xfrm>
            </p:grpSpPr>
            <p:sp>
              <p:nvSpPr>
                <p:cNvPr id="15386" name="Rectangle 50"/>
                <p:cNvSpPr>
                  <a:spLocks noChangeArrowheads="1"/>
                </p:cNvSpPr>
                <p:nvPr/>
              </p:nvSpPr>
              <p:spPr bwMode="auto">
                <a:xfrm>
                  <a:off x="2352" y="576"/>
                  <a:ext cx="288" cy="24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87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2496" y="720"/>
                  <a:ext cx="0" cy="9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5380" name="Line 52"/>
              <p:cNvSpPr>
                <a:spLocks noChangeShapeType="1"/>
              </p:cNvSpPr>
              <p:nvPr/>
            </p:nvSpPr>
            <p:spPr bwMode="auto">
              <a:xfrm flipH="1">
                <a:off x="4428" y="2955"/>
                <a:ext cx="3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1" name="Line 53"/>
              <p:cNvSpPr>
                <a:spLocks noChangeShapeType="1"/>
              </p:cNvSpPr>
              <p:nvPr/>
            </p:nvSpPr>
            <p:spPr bwMode="auto">
              <a:xfrm>
                <a:off x="4284" y="1755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2" name="Line 54"/>
              <p:cNvSpPr>
                <a:spLocks noChangeShapeType="1"/>
              </p:cNvSpPr>
              <p:nvPr/>
            </p:nvSpPr>
            <p:spPr bwMode="auto">
              <a:xfrm flipV="1">
                <a:off x="4284" y="2471"/>
                <a:ext cx="0" cy="2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3" name="Line 55"/>
              <p:cNvSpPr>
                <a:spLocks noChangeShapeType="1"/>
              </p:cNvSpPr>
              <p:nvPr/>
            </p:nvSpPr>
            <p:spPr bwMode="auto">
              <a:xfrm flipV="1">
                <a:off x="4572" y="2595"/>
                <a:ext cx="0" cy="1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4" name="Line 56"/>
              <p:cNvSpPr>
                <a:spLocks noChangeShapeType="1"/>
              </p:cNvSpPr>
              <p:nvPr/>
            </p:nvSpPr>
            <p:spPr bwMode="auto">
              <a:xfrm>
                <a:off x="4572" y="1755"/>
                <a:ext cx="0" cy="3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5" name="Line 57"/>
              <p:cNvSpPr>
                <a:spLocks noChangeShapeType="1"/>
              </p:cNvSpPr>
              <p:nvPr/>
            </p:nvSpPr>
            <p:spPr bwMode="auto">
              <a:xfrm>
                <a:off x="4428" y="1899"/>
                <a:ext cx="0" cy="6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7" name="Group 16"/>
          <p:cNvGrpSpPr/>
          <p:nvPr/>
        </p:nvGrpSpPr>
        <p:grpSpPr>
          <a:xfrm>
            <a:off x="2511425" y="2025789"/>
            <a:ext cx="3453531" cy="1518682"/>
            <a:chOff x="2511425" y="2025789"/>
            <a:chExt cx="3453531" cy="1518682"/>
          </a:xfrm>
        </p:grpSpPr>
        <p:sp>
          <p:nvSpPr>
            <p:cNvPr id="15406" name="Line 13"/>
            <p:cNvSpPr>
              <a:spLocks noChangeShapeType="1"/>
            </p:cNvSpPr>
            <p:nvPr/>
          </p:nvSpPr>
          <p:spPr bwMode="auto">
            <a:xfrm>
              <a:off x="3578225" y="3044548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0" name="Freeform 17"/>
            <p:cNvSpPr>
              <a:spLocks/>
            </p:cNvSpPr>
            <p:nvPr/>
          </p:nvSpPr>
          <p:spPr bwMode="auto">
            <a:xfrm>
              <a:off x="2511425" y="2511148"/>
              <a:ext cx="2057400" cy="533400"/>
            </a:xfrm>
            <a:custGeom>
              <a:avLst/>
              <a:gdLst>
                <a:gd name="T0" fmla="*/ 0 w 1296"/>
                <a:gd name="T1" fmla="*/ 0 h 336"/>
                <a:gd name="T2" fmla="*/ 624 w 1296"/>
                <a:gd name="T3" fmla="*/ 0 h 336"/>
                <a:gd name="T4" fmla="*/ 672 w 1296"/>
                <a:gd name="T5" fmla="*/ 96 h 336"/>
                <a:gd name="T6" fmla="*/ 720 w 1296"/>
                <a:gd name="T7" fmla="*/ 0 h 336"/>
                <a:gd name="T8" fmla="*/ 1296 w 1296"/>
                <a:gd name="T9" fmla="*/ 0 h 336"/>
                <a:gd name="T10" fmla="*/ 1152 w 1296"/>
                <a:gd name="T11" fmla="*/ 336 h 336"/>
                <a:gd name="T12" fmla="*/ 144 w 1296"/>
                <a:gd name="T13" fmla="*/ 336 h 336"/>
                <a:gd name="T14" fmla="*/ 0 w 1296"/>
                <a:gd name="T15" fmla="*/ 0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96"/>
                <a:gd name="T25" fmla="*/ 0 h 336"/>
                <a:gd name="T26" fmla="*/ 1296 w 1296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96" h="336">
                  <a:moveTo>
                    <a:pt x="0" y="0"/>
                  </a:moveTo>
                  <a:lnTo>
                    <a:pt x="624" y="0"/>
                  </a:lnTo>
                  <a:lnTo>
                    <a:pt x="672" y="96"/>
                  </a:lnTo>
                  <a:lnTo>
                    <a:pt x="720" y="0"/>
                  </a:lnTo>
                  <a:lnTo>
                    <a:pt x="1296" y="0"/>
                  </a:lnTo>
                  <a:lnTo>
                    <a:pt x="1152" y="336"/>
                  </a:lnTo>
                  <a:lnTo>
                    <a:pt x="144" y="3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1" name="Line 18"/>
            <p:cNvSpPr>
              <a:spLocks noChangeShapeType="1"/>
            </p:cNvSpPr>
            <p:nvPr/>
          </p:nvSpPr>
          <p:spPr bwMode="auto">
            <a:xfrm>
              <a:off x="2892425" y="2025789"/>
              <a:ext cx="0" cy="48535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2" name="Text Box 19"/>
            <p:cNvSpPr txBox="1">
              <a:spLocks noChangeArrowheads="1"/>
            </p:cNvSpPr>
            <p:nvPr/>
          </p:nvSpPr>
          <p:spPr bwMode="auto">
            <a:xfrm>
              <a:off x="3107609" y="3175139"/>
              <a:ext cx="1292533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dirty="0"/>
                <a:t>Target PC</a:t>
              </a:r>
            </a:p>
          </p:txBody>
        </p:sp>
        <p:sp>
          <p:nvSpPr>
            <p:cNvPr id="15413" name="Text Box 20"/>
            <p:cNvSpPr txBox="1">
              <a:spLocks noChangeArrowheads="1"/>
            </p:cNvSpPr>
            <p:nvPr/>
          </p:nvSpPr>
          <p:spPr bwMode="auto">
            <a:xfrm>
              <a:off x="3368675" y="2669898"/>
              <a:ext cx="392113" cy="3968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+</a:t>
              </a:r>
            </a:p>
          </p:txBody>
        </p:sp>
        <p:sp>
          <p:nvSpPr>
            <p:cNvPr id="15404" name="AutoShape 28"/>
            <p:cNvSpPr>
              <a:spLocks/>
            </p:cNvSpPr>
            <p:nvPr/>
          </p:nvSpPr>
          <p:spPr bwMode="auto">
            <a:xfrm rot="5400000">
              <a:off x="4884990" y="1230751"/>
              <a:ext cx="240512" cy="1919421"/>
            </a:xfrm>
            <a:prstGeom prst="rightBrace">
              <a:avLst>
                <a:gd name="adj1" fmla="val 67281"/>
                <a:gd name="adj2" fmla="val 5053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191610" y="2296974"/>
              <a:ext cx="804673" cy="212140"/>
            </a:xfrm>
            <a:custGeom>
              <a:avLst/>
              <a:gdLst>
                <a:gd name="connsiteX0" fmla="*/ 826618 w 833933"/>
                <a:gd name="connsiteY0" fmla="*/ 0 h 204825"/>
                <a:gd name="connsiteX1" fmla="*/ 833933 w 833933"/>
                <a:gd name="connsiteY1" fmla="*/ 117043 h 204825"/>
                <a:gd name="connsiteX2" fmla="*/ 7315 w 833933"/>
                <a:gd name="connsiteY2" fmla="*/ 65837 h 204825"/>
                <a:gd name="connsiteX3" fmla="*/ 0 w 833933"/>
                <a:gd name="connsiteY3" fmla="*/ 204825 h 204825"/>
                <a:gd name="connsiteX0" fmla="*/ 826618 w 841248"/>
                <a:gd name="connsiteY0" fmla="*/ 0 h 204825"/>
                <a:gd name="connsiteX1" fmla="*/ 841248 w 841248"/>
                <a:gd name="connsiteY1" fmla="*/ 87782 h 204825"/>
                <a:gd name="connsiteX2" fmla="*/ 7315 w 841248"/>
                <a:gd name="connsiteY2" fmla="*/ 65837 h 204825"/>
                <a:gd name="connsiteX3" fmla="*/ 0 w 841248"/>
                <a:gd name="connsiteY3" fmla="*/ 204825 h 204825"/>
                <a:gd name="connsiteX0" fmla="*/ 826618 w 841248"/>
                <a:gd name="connsiteY0" fmla="*/ 0 h 204825"/>
                <a:gd name="connsiteX1" fmla="*/ 841248 w 841248"/>
                <a:gd name="connsiteY1" fmla="*/ 87782 h 204825"/>
                <a:gd name="connsiteX2" fmla="*/ 21945 w 841248"/>
                <a:gd name="connsiteY2" fmla="*/ 87783 h 204825"/>
                <a:gd name="connsiteX3" fmla="*/ 0 w 841248"/>
                <a:gd name="connsiteY3" fmla="*/ 204825 h 204825"/>
                <a:gd name="connsiteX0" fmla="*/ 804673 w 819303"/>
                <a:gd name="connsiteY0" fmla="*/ 0 h 212140"/>
                <a:gd name="connsiteX1" fmla="*/ 819303 w 819303"/>
                <a:gd name="connsiteY1" fmla="*/ 87782 h 212140"/>
                <a:gd name="connsiteX2" fmla="*/ 0 w 819303"/>
                <a:gd name="connsiteY2" fmla="*/ 87783 h 212140"/>
                <a:gd name="connsiteX3" fmla="*/ 0 w 819303"/>
                <a:gd name="connsiteY3" fmla="*/ 212140 h 212140"/>
                <a:gd name="connsiteX0" fmla="*/ 804673 w 804673"/>
                <a:gd name="connsiteY0" fmla="*/ 0 h 212140"/>
                <a:gd name="connsiteX1" fmla="*/ 804672 w 804673"/>
                <a:gd name="connsiteY1" fmla="*/ 95097 h 212140"/>
                <a:gd name="connsiteX2" fmla="*/ 0 w 804673"/>
                <a:gd name="connsiteY2" fmla="*/ 87783 h 212140"/>
                <a:gd name="connsiteX3" fmla="*/ 0 w 804673"/>
                <a:gd name="connsiteY3" fmla="*/ 212140 h 212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4673" h="212140">
                  <a:moveTo>
                    <a:pt x="804673" y="0"/>
                  </a:moveTo>
                  <a:cubicBezTo>
                    <a:pt x="804673" y="31699"/>
                    <a:pt x="804672" y="63398"/>
                    <a:pt x="804672" y="95097"/>
                  </a:cubicBezTo>
                  <a:lnTo>
                    <a:pt x="0" y="87783"/>
                  </a:lnTo>
                  <a:lnTo>
                    <a:pt x="0" y="212140"/>
                  </a:lnTo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effectLst/>
                <a:latin typeface="Verdana" pitchFamily="34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85475" y="1527529"/>
            <a:ext cx="867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from Fetch</a:t>
            </a:r>
            <a:endParaRPr lang="en-US" sz="1800" dirty="0"/>
          </a:p>
        </p:txBody>
      </p:sp>
      <p:sp>
        <p:nvSpPr>
          <p:cNvPr id="14" name="TextBox 13"/>
          <p:cNvSpPr txBox="1"/>
          <p:nvPr/>
        </p:nvSpPr>
        <p:spPr>
          <a:xfrm>
            <a:off x="645598" y="3765852"/>
            <a:ext cx="583826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decoding the instruction if it turns out to be a branch, then we can consult BHT using the pc; if this prediction is different from the incoming </a:t>
            </a:r>
            <a:r>
              <a:rPr lang="en-US" dirty="0" err="1" smtClean="0"/>
              <a:t>ppc</a:t>
            </a:r>
            <a:r>
              <a:rPr lang="en-US" dirty="0" smtClean="0"/>
              <a:t> we can redirect Fetch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28,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L16-</a:t>
            </a:r>
            <a:fld id="{BE49CFAA-92BB-45AE-A2AC-2CF4188AC6C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67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15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15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5587" grpId="0" autoUpdateAnimBg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Where does BHT fit in the processor pipeline?</a:t>
            </a:r>
          </a:p>
        </p:txBody>
      </p:sp>
      <p:sp>
        <p:nvSpPr>
          <p:cNvPr id="3" name="Subtitle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700583" y="1585129"/>
            <a:ext cx="7772400" cy="4114800"/>
          </a:xfrm>
        </p:spPr>
        <p:txBody>
          <a:bodyPr/>
          <a:lstStyle/>
          <a:p>
            <a:r>
              <a:rPr lang="en-US" sz="2400" dirty="0" smtClean="0"/>
              <a:t>BHT can only be used after instruction decode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We still need the next instruction address predictor (e.g., BTB) at the fetch stage</a:t>
            </a:r>
          </a:p>
          <a:p>
            <a:pPr lvl="1"/>
            <a:endParaRPr lang="en-US" sz="2000" dirty="0" smtClean="0"/>
          </a:p>
          <a:p>
            <a:r>
              <a:rPr lang="en-US" sz="2400" i="1" dirty="0" smtClean="0"/>
              <a:t>Predictor training</a:t>
            </a:r>
            <a:r>
              <a:rPr lang="en-US" sz="2400" i="1" dirty="0"/>
              <a:t>: </a:t>
            </a:r>
            <a:r>
              <a:rPr lang="en-US" sz="2400" dirty="0"/>
              <a:t>On a pc </a:t>
            </a:r>
            <a:r>
              <a:rPr lang="en-US" sz="2400" dirty="0" err="1"/>
              <a:t>misprediction</a:t>
            </a:r>
            <a:r>
              <a:rPr lang="en-US" sz="2400" dirty="0"/>
              <a:t>, information about redirecting the pc has to be passed to the fetch stage. However for training </a:t>
            </a:r>
            <a:r>
              <a:rPr lang="en-US" sz="2400" dirty="0" smtClean="0"/>
              <a:t>branch  </a:t>
            </a:r>
            <a:r>
              <a:rPr lang="en-US" sz="2400" dirty="0"/>
              <a:t>predictors information has to be passed even when there is no </a:t>
            </a:r>
            <a:r>
              <a:rPr lang="en-US" sz="2400" dirty="0" err="1" smtClean="0"/>
              <a:t>misprediction</a:t>
            </a:r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28,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L16-</a:t>
            </a:r>
            <a:fld id="{BE49CFAA-92BB-45AE-A2AC-2CF4188AC6C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693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8598"/>
            <a:ext cx="8225642" cy="1143000"/>
          </a:xfrm>
        </p:spPr>
        <p:txBody>
          <a:bodyPr/>
          <a:lstStyle/>
          <a:p>
            <a:r>
              <a:rPr lang="en-US" sz="4000" dirty="0"/>
              <a:t>2-Stage-DH pipeline</a:t>
            </a:r>
            <a:br>
              <a:rPr lang="en-US" sz="4000" dirty="0"/>
            </a:br>
            <a:r>
              <a:rPr lang="en-US" sz="4000" dirty="0" err="1"/>
              <a:t>doExecute</a:t>
            </a:r>
            <a:r>
              <a:rPr lang="en-US" sz="4000" dirty="0"/>
              <a:t> </a:t>
            </a:r>
            <a:r>
              <a:rPr lang="en-US" sz="4000" dirty="0" smtClean="0"/>
              <a:t>rule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460" y="1501139"/>
            <a:ext cx="8511540" cy="508041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doExecute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x = d2e.first;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x.dInst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pc   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.pc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.ppc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epoch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.epoch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rVal1 = x.rVal1;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rVal2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x.rVal2;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(epoch ==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begin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exec(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rVal1, rVal2, pc,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eInst.iType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eInst.data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&lt;-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dMem.req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op:Ld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addr:eInst.addr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:?});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eInst.iType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== 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d &lt;-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dMem.req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op:St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addr:eInst.addr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data:eInst.data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isValid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eInst.dst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rf.wr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validRegValue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eInst.dst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eInst.data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eInst.mispredict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>
                <a:latin typeface="Courier New"/>
                <a:ea typeface="Calibri"/>
              </a:rPr>
              <a:t>redirect.enq</a:t>
            </a:r>
            <a:r>
              <a:rPr lang="en-US" sz="1600" dirty="0">
                <a:latin typeface="Courier New"/>
                <a:ea typeface="Calibri"/>
              </a:rPr>
              <a:t>(</a:t>
            </a:r>
            <a:r>
              <a:rPr lang="en-US" sz="1600" dirty="0" err="1">
                <a:latin typeface="Courier New"/>
                <a:ea typeface="Calibri"/>
              </a:rPr>
              <a:t>RedirectInfo</a:t>
            </a:r>
            <a:r>
              <a:rPr lang="en-US" sz="1600" dirty="0">
                <a:latin typeface="Courier New"/>
                <a:ea typeface="Calibri"/>
              </a:rPr>
              <a:t>{pc: pc, </a:t>
            </a:r>
            <a:r>
              <a:rPr lang="en-US" sz="1600" dirty="0" err="1">
                <a:latin typeface="Courier New"/>
                <a:ea typeface="Calibri"/>
              </a:rPr>
              <a:t>nextPc</a:t>
            </a:r>
            <a:r>
              <a:rPr lang="en-US" sz="1600" dirty="0">
                <a:latin typeface="Courier New"/>
                <a:ea typeface="Calibri"/>
              </a:rPr>
              <a:t>: </a:t>
            </a:r>
            <a:r>
              <a:rPr lang="en-US" sz="1600" dirty="0" err="1">
                <a:latin typeface="Courier New"/>
                <a:ea typeface="Calibri"/>
              </a:rPr>
              <a:t>eInst.addr</a:t>
            </a:r>
            <a:r>
              <a:rPr lang="en-US" sz="1600" dirty="0">
                <a:latin typeface="Courier New"/>
                <a:ea typeface="Calibri"/>
              </a:rPr>
              <a:t>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/>
                <a:ea typeface="Calibri"/>
              </a:rPr>
              <a:t>                    </a:t>
            </a:r>
            <a:r>
              <a:rPr lang="en-US" sz="1600" dirty="0" smtClean="0">
                <a:latin typeface="Courier New"/>
                <a:ea typeface="Calibri"/>
              </a:rPr>
              <a:t>taken</a:t>
            </a:r>
            <a:r>
              <a:rPr lang="en-US" sz="1600" dirty="0">
                <a:latin typeface="Courier New"/>
                <a:ea typeface="Calibri"/>
              </a:rPr>
              <a:t>: </a:t>
            </a:r>
            <a:r>
              <a:rPr lang="en-US" sz="1600" dirty="0" err="1" smtClean="0">
                <a:latin typeface="Courier New"/>
                <a:ea typeface="Calibri"/>
              </a:rPr>
              <a:t>eInst.brTaken</a:t>
            </a:r>
            <a:r>
              <a:rPr lang="en-US" sz="1600" dirty="0" smtClean="0">
                <a:latin typeface="Courier New"/>
                <a:ea typeface="Calibri"/>
              </a:rPr>
              <a:t>);</a:t>
            </a: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&lt;= !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  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d2e.deq;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sb.remove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30144" y="1421907"/>
            <a:ext cx="24901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omic Sans MS" pitchFamily="66" charset="0"/>
              </a:rPr>
              <a:t>Even if there is no </a:t>
            </a:r>
            <a:r>
              <a:rPr lang="en-US" sz="1800" dirty="0" err="1" smtClean="0">
                <a:solidFill>
                  <a:srgbClr val="FF0000"/>
                </a:solidFill>
                <a:latin typeface="Comic Sans MS" pitchFamily="66" charset="0"/>
              </a:rPr>
              <a:t>misprediction</a:t>
            </a:r>
            <a:r>
              <a:rPr lang="en-US" sz="1800" dirty="0" smtClean="0">
                <a:solidFill>
                  <a:srgbClr val="FF0000"/>
                </a:solidFill>
                <a:latin typeface="Comic Sans MS" pitchFamily="66" charset="0"/>
              </a:rPr>
              <a:t>, send information about branch resolution for training predictors</a:t>
            </a:r>
            <a:endParaRPr lang="en-US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Left Brace 5"/>
          <p:cNvSpPr/>
          <p:nvPr/>
        </p:nvSpPr>
        <p:spPr bwMode="auto">
          <a:xfrm>
            <a:off x="1151906" y="4702629"/>
            <a:ext cx="225632" cy="973776"/>
          </a:xfrm>
          <a:prstGeom prst="lef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28, 2013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L16-</a:t>
            </a:r>
            <a:fld id="{BE49CFAA-92BB-45AE-A2AC-2CF4188AC6C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245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8598"/>
            <a:ext cx="8225642" cy="1143000"/>
          </a:xfrm>
        </p:spPr>
        <p:txBody>
          <a:bodyPr/>
          <a:lstStyle/>
          <a:p>
            <a:r>
              <a:rPr lang="en-US" sz="2800" dirty="0"/>
              <a:t>2-Stage-DH pipeline</a:t>
            </a:r>
            <a:br>
              <a:rPr lang="en-US" sz="2800" dirty="0"/>
            </a:br>
            <a:r>
              <a:rPr lang="en-US" sz="2800" dirty="0" err="1"/>
              <a:t>doExecute</a:t>
            </a:r>
            <a:r>
              <a:rPr lang="en-US" sz="2800" dirty="0"/>
              <a:t> </a:t>
            </a:r>
            <a:r>
              <a:rPr lang="en-US" sz="2800" dirty="0" smtClean="0"/>
              <a:t>rule: </a:t>
            </a:r>
            <a:r>
              <a:rPr lang="en-US" sz="4000" dirty="0" smtClean="0"/>
              <a:t>predictor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460" y="1501139"/>
            <a:ext cx="8511540" cy="508041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doExecute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x = d2e.first;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x.dInst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pc   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.pc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.ppc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epoch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.epoch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rVal1 = x.rVal1;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rVal2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x.rVal2;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(epoch ==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begin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exec(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rVal1, rVal2, pc,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eInst.iType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eInst.data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&lt;-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dMem.req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op:Ld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addr:eInst.addr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:?});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eInst.iType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== 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d &lt;-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dMem.req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op:St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addr:eInst.addr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data:eInst.data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isValid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eInst.dst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rf.wr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validRegValue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eInst.dst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eInst.data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eInst.mispredict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>
                <a:latin typeface="Courier New"/>
                <a:ea typeface="Calibri"/>
              </a:rPr>
              <a:t>redirect.enq</a:t>
            </a:r>
            <a:r>
              <a:rPr lang="en-US" sz="1600" dirty="0">
                <a:latin typeface="Courier New"/>
                <a:ea typeface="Calibri"/>
              </a:rPr>
              <a:t>(</a:t>
            </a:r>
            <a:r>
              <a:rPr lang="en-US" sz="1600" dirty="0" err="1">
                <a:latin typeface="Courier New"/>
                <a:ea typeface="Calibri"/>
              </a:rPr>
              <a:t>RedirectInfo</a:t>
            </a:r>
            <a:r>
              <a:rPr lang="en-US" sz="1600" dirty="0">
                <a:latin typeface="Courier New"/>
                <a:ea typeface="Calibri"/>
              </a:rPr>
              <a:t>{pc: pc, </a:t>
            </a:r>
            <a:r>
              <a:rPr lang="en-US" sz="1600" dirty="0" err="1">
                <a:latin typeface="Courier New"/>
                <a:ea typeface="Calibri"/>
              </a:rPr>
              <a:t>nextPc</a:t>
            </a:r>
            <a:r>
              <a:rPr lang="en-US" sz="1600" dirty="0">
                <a:latin typeface="Courier New"/>
                <a:ea typeface="Calibri"/>
              </a:rPr>
              <a:t>: </a:t>
            </a:r>
            <a:r>
              <a:rPr lang="en-US" sz="1600" dirty="0" err="1">
                <a:latin typeface="Courier New"/>
                <a:ea typeface="Calibri"/>
              </a:rPr>
              <a:t>eInst.addr</a:t>
            </a:r>
            <a:r>
              <a:rPr lang="en-US" sz="1600" dirty="0">
                <a:latin typeface="Courier New"/>
                <a:ea typeface="Calibri"/>
              </a:rPr>
              <a:t>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/>
                <a:ea typeface="Calibri"/>
              </a:rPr>
              <a:t>                    </a:t>
            </a:r>
            <a:r>
              <a:rPr lang="en-US" sz="1600" dirty="0" smtClean="0">
                <a:latin typeface="Courier New"/>
                <a:ea typeface="Calibri"/>
              </a:rPr>
              <a:t>taken</a:t>
            </a:r>
            <a:r>
              <a:rPr lang="en-US" sz="1600" dirty="0">
                <a:latin typeface="Courier New"/>
                <a:ea typeface="Calibri"/>
              </a:rPr>
              <a:t>: </a:t>
            </a:r>
            <a:r>
              <a:rPr lang="en-US" sz="1600" dirty="0" err="1" smtClean="0">
                <a:latin typeface="Courier New"/>
                <a:ea typeface="Calibri"/>
              </a:rPr>
              <a:t>eInst.brTaken</a:t>
            </a:r>
            <a:r>
              <a:rPr lang="en-US" sz="1600" dirty="0" smtClean="0">
                <a:latin typeface="Courier New"/>
                <a:ea typeface="Calibri"/>
              </a:rPr>
              <a:t>);</a:t>
            </a: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&lt;= !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  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d2e.deq;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sb.remove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30145" y="1421907"/>
            <a:ext cx="24901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omic Sans MS" pitchFamily="66" charset="0"/>
              </a:rPr>
              <a:t>Even if there is no </a:t>
            </a:r>
            <a:r>
              <a:rPr lang="en-US" sz="1800" dirty="0" err="1" smtClean="0">
                <a:solidFill>
                  <a:srgbClr val="FF0000"/>
                </a:solidFill>
                <a:latin typeface="Comic Sans MS" pitchFamily="66" charset="0"/>
              </a:rPr>
              <a:t>misprediction</a:t>
            </a:r>
            <a:r>
              <a:rPr lang="en-US" sz="1800" dirty="0" smtClean="0">
                <a:solidFill>
                  <a:srgbClr val="FF0000"/>
                </a:solidFill>
                <a:latin typeface="Comic Sans MS" pitchFamily="66" charset="0"/>
              </a:rPr>
              <a:t>, send information about branch resolution for training predictors</a:t>
            </a:r>
            <a:endParaRPr lang="en-US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15" y="4668408"/>
            <a:ext cx="8510637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ea typeface="Calibri"/>
              </a:rPr>
              <a:t>     </a:t>
            </a:r>
            <a:r>
              <a:rPr lang="en-US" sz="1600" b="1" dirty="0">
                <a:latin typeface="Courier New"/>
                <a:ea typeface="Calibri"/>
              </a:rPr>
              <a:t>if</a:t>
            </a:r>
            <a:r>
              <a:rPr lang="en-US" sz="1600" dirty="0">
                <a:latin typeface="Courier New"/>
                <a:ea typeface="Calibri"/>
              </a:rPr>
              <a:t>(</a:t>
            </a:r>
            <a:r>
              <a:rPr lang="en-US" sz="1600" dirty="0" err="1">
                <a:latin typeface="Courier New"/>
                <a:ea typeface="Calibri"/>
              </a:rPr>
              <a:t>eInst.mispredict</a:t>
            </a:r>
            <a:r>
              <a:rPr lang="en-US" sz="1600" dirty="0">
                <a:latin typeface="Courier New"/>
                <a:ea typeface="Calibri"/>
              </a:rPr>
              <a:t>) </a:t>
            </a:r>
            <a:r>
              <a:rPr lang="en-US" sz="1600" dirty="0" err="1">
                <a:latin typeface="Courier New"/>
                <a:ea typeface="Calibri"/>
              </a:rPr>
              <a:t>eEpoch</a:t>
            </a:r>
            <a:r>
              <a:rPr lang="en-US" sz="1600" dirty="0">
                <a:latin typeface="Courier New"/>
                <a:ea typeface="Calibri"/>
              </a:rPr>
              <a:t> &lt;= !</a:t>
            </a:r>
            <a:r>
              <a:rPr lang="en-US" sz="1600" dirty="0" err="1">
                <a:latin typeface="Courier New"/>
                <a:ea typeface="Calibri"/>
              </a:rPr>
              <a:t>eEpoch</a:t>
            </a:r>
            <a:r>
              <a:rPr lang="en-US" sz="1600" dirty="0" smtClean="0">
                <a:latin typeface="Courier New"/>
                <a:ea typeface="Calibri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FF0000"/>
                </a:solidFill>
                <a:latin typeface="Courier New"/>
                <a:ea typeface="Calibri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ea typeface="Calibri"/>
              </a:rPr>
              <a:t>     if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ea typeface="Calibri"/>
              </a:rPr>
              <a:t>(</a:t>
            </a:r>
            <a:r>
              <a:rPr lang="en-US" sz="1600" dirty="0" err="1" smtClean="0">
                <a:solidFill>
                  <a:srgbClr val="FF0000"/>
                </a:solidFill>
                <a:latin typeface="Courier New"/>
                <a:ea typeface="Calibri"/>
              </a:rPr>
              <a:t>eInst.iType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ea typeface="Calibri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== J || </a:t>
            </a:r>
            <a:r>
              <a:rPr lang="en-US" sz="1600" dirty="0" err="1">
                <a:solidFill>
                  <a:srgbClr val="FF0000"/>
                </a:solidFill>
                <a:latin typeface="Courier New"/>
                <a:ea typeface="Calibri"/>
              </a:rPr>
              <a:t>eInst.iType</a:t>
            </a: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 == </a:t>
            </a:r>
            <a:r>
              <a:rPr lang="en-US" sz="1600" dirty="0" err="1">
                <a:solidFill>
                  <a:srgbClr val="FF0000"/>
                </a:solidFill>
                <a:latin typeface="Courier New"/>
                <a:ea typeface="Calibri"/>
              </a:rPr>
              <a:t>Jr</a:t>
            </a: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 || </a:t>
            </a:r>
            <a:r>
              <a:rPr lang="en-US" sz="1600" dirty="0" err="1">
                <a:solidFill>
                  <a:srgbClr val="FF0000"/>
                </a:solidFill>
                <a:latin typeface="Courier New"/>
                <a:ea typeface="Calibri"/>
              </a:rPr>
              <a:t>eInst.iType</a:t>
            </a: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 == Br)</a:t>
            </a:r>
            <a:b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</a:b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        </a:t>
            </a:r>
            <a:r>
              <a:rPr lang="en-US" sz="1600" dirty="0" err="1" smtClean="0">
                <a:solidFill>
                  <a:srgbClr val="FF0000"/>
                </a:solidFill>
                <a:latin typeface="Courier New"/>
                <a:ea typeface="Calibri"/>
              </a:rPr>
              <a:t>redirect.enq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ea typeface="Calibri"/>
              </a:rPr>
              <a:t>(Redirect{pc</a:t>
            </a: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: pc, </a:t>
            </a:r>
            <a:r>
              <a:rPr lang="en-US" sz="1600" dirty="0" err="1" smtClean="0">
                <a:solidFill>
                  <a:srgbClr val="FF0000"/>
                </a:solidFill>
                <a:latin typeface="Courier New"/>
                <a:ea typeface="Calibri"/>
              </a:rPr>
              <a:t>nextPc</a:t>
            </a: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: </a:t>
            </a:r>
            <a:r>
              <a:rPr lang="en-US" sz="1600" dirty="0" err="1">
                <a:solidFill>
                  <a:srgbClr val="FF0000"/>
                </a:solidFill>
                <a:latin typeface="Courier New"/>
                <a:ea typeface="Calibri"/>
              </a:rPr>
              <a:t>eInst.addr</a:t>
            </a: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            taken: </a:t>
            </a:r>
            <a:r>
              <a:rPr lang="en-US" sz="1600" dirty="0" err="1">
                <a:solidFill>
                  <a:srgbClr val="FF0000"/>
                </a:solidFill>
                <a:latin typeface="Courier New"/>
                <a:ea typeface="Calibri"/>
              </a:rPr>
              <a:t>eInst.brTaken</a:t>
            </a: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, </a:t>
            </a:r>
            <a:r>
              <a:rPr lang="en-US" sz="1600" dirty="0" err="1">
                <a:solidFill>
                  <a:srgbClr val="FF0000"/>
                </a:solidFill>
                <a:latin typeface="Courier New"/>
                <a:ea typeface="Calibri"/>
              </a:rPr>
              <a:t>mispredict</a:t>
            </a: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: </a:t>
            </a:r>
            <a:r>
              <a:rPr lang="en-US" sz="1600" dirty="0" err="1">
                <a:solidFill>
                  <a:srgbClr val="FF0000"/>
                </a:solidFill>
                <a:latin typeface="Courier New"/>
                <a:ea typeface="Calibri"/>
              </a:rPr>
              <a:t>eInst.mispredict</a:t>
            </a: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            </a:t>
            </a:r>
            <a:r>
              <a:rPr lang="en-US" sz="1600" dirty="0" err="1">
                <a:solidFill>
                  <a:srgbClr val="FF0000"/>
                </a:solidFill>
                <a:latin typeface="Courier New"/>
                <a:ea typeface="Calibri"/>
              </a:rPr>
              <a:t>brType</a:t>
            </a: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: </a:t>
            </a:r>
            <a:r>
              <a:rPr lang="en-US" sz="1600" dirty="0" err="1" smtClean="0">
                <a:solidFill>
                  <a:srgbClr val="FF0000"/>
                </a:solidFill>
                <a:latin typeface="Courier New"/>
                <a:ea typeface="Calibri"/>
              </a:rPr>
              <a:t>eInst.iType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ea typeface="Calibri"/>
              </a:rPr>
              <a:t>});  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d2e.deq;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sb.remove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endrule</a:t>
            </a:r>
            <a:endParaRPr lang="en-US" sz="16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28,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L16-</a:t>
            </a:r>
            <a:fld id="{BE49CFAA-92BB-45AE-A2AC-2CF4188AC6C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27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Designs\Blueprint.pot</Template>
  <TotalTime>45053</TotalTime>
  <Words>2249</Words>
  <Application>Microsoft Office PowerPoint</Application>
  <PresentationFormat>On-screen Show (4:3)</PresentationFormat>
  <Paragraphs>528</Paragraphs>
  <Slides>29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Blueprint</vt:lpstr>
      <vt:lpstr>PowerPoint Presentation</vt:lpstr>
      <vt:lpstr>Contributors to the course material</vt:lpstr>
      <vt:lpstr>Multiple Predictors: BTB + Branch Direction Predictors</vt:lpstr>
      <vt:lpstr>Branch Prediction Bits Remember how the branch was resolved previously</vt:lpstr>
      <vt:lpstr>Two-bit versus one-bit Branch prediction</vt:lpstr>
      <vt:lpstr>Branch History Table (BHT)</vt:lpstr>
      <vt:lpstr>Where does BHT fit in the processor pipeline?</vt:lpstr>
      <vt:lpstr>2-Stage-DH pipeline doExecute rule</vt:lpstr>
      <vt:lpstr>2-Stage-DH pipeline doExecute rule: predictor training</vt:lpstr>
      <vt:lpstr>2-Stage-DH pipeline doFetch rule:</vt:lpstr>
      <vt:lpstr>2-Stage-DH pipeline doFetch rule: predictor training</vt:lpstr>
      <vt:lpstr>Multiple predictors in a pipeline</vt:lpstr>
      <vt:lpstr>Dropping or poisoning an instruction</vt:lpstr>
      <vt:lpstr>N-Stage pipeline – BTB only</vt:lpstr>
      <vt:lpstr>N-Stage pipeline: Two predictors</vt:lpstr>
      <vt:lpstr>N-Stage pipeline: Two predictors Redirection logic</vt:lpstr>
      <vt:lpstr>Decode stage Redirection logic</vt:lpstr>
      <vt:lpstr>now some coding ...</vt:lpstr>
      <vt:lpstr>4-Stage pipeline with Branch Prediction</vt:lpstr>
      <vt:lpstr>4-Stage-BP pipeline Fetch rule: multiple predictors</vt:lpstr>
      <vt:lpstr>4-Stage-BP pipeline Decode&amp;RegRead Action</vt:lpstr>
      <vt:lpstr>4-Stage-BP pipeline Decode&amp;RegRead rule</vt:lpstr>
      <vt:lpstr> 4-Stage-BP pipeline Execute rule: predictor training</vt:lpstr>
      <vt:lpstr>4-Stage-BP pipeline Commit rule</vt:lpstr>
      <vt:lpstr>Exploiting Spatial Correlation Yeh and Patt, 1992</vt:lpstr>
      <vt:lpstr>Two-Level Branch Predictor</vt:lpstr>
      <vt:lpstr>Uses of Jump Register (JR)</vt:lpstr>
      <vt:lpstr>Subroutine Return Stack</vt:lpstr>
      <vt:lpstr>Multiple Predictors: BTB + BHT + Ret Predictors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Bluespec technical deep dive</dc:title>
  <dc:creator>Nikhil</dc:creator>
  <cp:lastModifiedBy>Arvind</cp:lastModifiedBy>
  <cp:revision>1285</cp:revision>
  <cp:lastPrinted>2012-10-24T18:08:48Z</cp:lastPrinted>
  <dcterms:created xsi:type="dcterms:W3CDTF">2003-01-21T19:25:41Z</dcterms:created>
  <dcterms:modified xsi:type="dcterms:W3CDTF">2013-10-31T22:14:35Z</dcterms:modified>
</cp:coreProperties>
</file>