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8"/>
  </p:notesMasterIdLst>
  <p:handoutMasterIdLst>
    <p:handoutMasterId r:id="rId39"/>
  </p:handoutMasterIdLst>
  <p:sldIdLst>
    <p:sldId id="1293" r:id="rId2"/>
    <p:sldId id="1361" r:id="rId3"/>
    <p:sldId id="1383" r:id="rId4"/>
    <p:sldId id="1296" r:id="rId5"/>
    <p:sldId id="1297" r:id="rId6"/>
    <p:sldId id="1298" r:id="rId7"/>
    <p:sldId id="1299" r:id="rId8"/>
    <p:sldId id="1300" r:id="rId9"/>
    <p:sldId id="1311" r:id="rId10"/>
    <p:sldId id="1308" r:id="rId11"/>
    <p:sldId id="1307" r:id="rId12"/>
    <p:sldId id="1305" r:id="rId13"/>
    <p:sldId id="1306" r:id="rId14"/>
    <p:sldId id="1309" r:id="rId15"/>
    <p:sldId id="1310" r:id="rId16"/>
    <p:sldId id="1312" r:id="rId17"/>
    <p:sldId id="1301" r:id="rId18"/>
    <p:sldId id="1313" r:id="rId19"/>
    <p:sldId id="1401" r:id="rId20"/>
    <p:sldId id="1315" r:id="rId21"/>
    <p:sldId id="1317" r:id="rId22"/>
    <p:sldId id="1318" r:id="rId23"/>
    <p:sldId id="1319" r:id="rId24"/>
    <p:sldId id="1320" r:id="rId25"/>
    <p:sldId id="1321" r:id="rId26"/>
    <p:sldId id="1322" r:id="rId27"/>
    <p:sldId id="1327" r:id="rId28"/>
    <p:sldId id="1391" r:id="rId29"/>
    <p:sldId id="1392" r:id="rId30"/>
    <p:sldId id="1329" r:id="rId31"/>
    <p:sldId id="1393" r:id="rId32"/>
    <p:sldId id="1398" r:id="rId33"/>
    <p:sldId id="1399" r:id="rId34"/>
    <p:sldId id="1396" r:id="rId35"/>
    <p:sldId id="1400" r:id="rId36"/>
    <p:sldId id="133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5" autoAdjust="0"/>
    <p:restoredTop sz="94673" autoAdjust="0"/>
  </p:normalViewPr>
  <p:slideViewPr>
    <p:cSldViewPr snapToGrid="0">
      <p:cViewPr>
        <p:scale>
          <a:sx n="90" d="100"/>
          <a:sy n="90" d="100"/>
        </p:scale>
        <p:origin x="-1428" y="-33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8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327FD29-0009-4C81-ADF6-DF1643903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BE243550-4C30-437F-93E4-202C95E7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A9470-07F0-F14D-A9E2-74EBBA70A8F4}" type="slidenum">
              <a:rPr lang="en-US"/>
              <a:pPr/>
              <a:t>14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C8DBFACD-30E0-4790-B705-7F7F87E394C1}" type="slidenum">
              <a:rPr lang="en-US" smtClean="0"/>
              <a:pPr defTabSz="964117"/>
              <a:t>15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Compare latency to direct mapped case? (jse)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7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problem with </a:t>
            </a:r>
            <a:r>
              <a:rPr lang="en-US" dirty="0" err="1" smtClean="0"/>
              <a:t>waitFill</a:t>
            </a:r>
            <a:r>
              <a:rPr lang="en-US" dirty="0" smtClean="0"/>
              <a:t>? What if the </a:t>
            </a:r>
            <a:r>
              <a:rPr lang="en-US" dirty="0" err="1" smtClean="0"/>
              <a:t>hitQ</a:t>
            </a:r>
            <a:r>
              <a:rPr lang="en-US" dirty="0" smtClean="0"/>
              <a:t> is blocked? Should we not at</a:t>
            </a:r>
            <a:r>
              <a:rPr lang="en-US" baseline="0" dirty="0" smtClean="0"/>
              <a:t> least write it in the cache?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7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41" tIns="47968" rIns="95941" bIns="47968" anchor="b"/>
          <a:lstStyle/>
          <a:p>
            <a:pPr algn="r" defTabSz="958731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84BEF7-27B1-43F0-B79B-9DC6260F65B5}" type="slidenum">
              <a:rPr lang="en-US" sz="1400">
                <a:latin typeface="Tahoma" pitchFamily="34" charset="0"/>
              </a:rPr>
              <a:pPr algn="r" defTabSz="958731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27</a:t>
            </a:fld>
            <a:endParaRPr lang="en-US" sz="1400" dirty="0">
              <a:latin typeface="Tahoma" pitchFamily="34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30" tIns="47963" rIns="95930" bIns="47963" anchor="b"/>
          <a:lstStyle/>
          <a:p>
            <a:pPr algn="r" defTabSz="958625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40EB186-BF06-42A9-BF70-B92ECBDA16F8}" type="slidenum">
              <a:rPr lang="en-US" sz="1300">
                <a:latin typeface="Tahoma" pitchFamily="34" charset="0"/>
              </a:rPr>
              <a:pPr algn="r" defTabSz="958625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56" tIns="47428" rIns="94856" bIns="474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34" tIns="47965" rIns="95934" bIns="47965" anchor="b"/>
          <a:lstStyle/>
          <a:p>
            <a:pPr algn="r" defTabSz="95867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40EB186-BF06-42A9-BF70-B92ECBDA16F8}" type="slidenum">
              <a:rPr lang="en-US" sz="1400">
                <a:latin typeface="Tahoma" pitchFamily="34" charset="0"/>
              </a:rPr>
              <a:pPr algn="r" defTabSz="95867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60" tIns="47430" rIns="94860" bIns="4743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B3D4BB3-5110-4AE3-93FE-46E15AB5248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9131"/>
            <a:fld id="{00C71819-C214-48DD-A2BA-CA229AB64060}" type="slidenum">
              <a:rPr lang="en-US" smtClean="0"/>
              <a:pPr defTabSz="959131"/>
              <a:t>4</a:t>
            </a:fld>
            <a:endParaRPr lang="en-US" smtClean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31B94419-8702-46CE-B980-4803D74B1411}" type="slidenum">
              <a:rPr lang="en-US" smtClean="0"/>
              <a:pPr defTabSz="964117"/>
              <a:t>5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79963" cy="358457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7595"/>
            <a:ext cx="5364146" cy="4322854"/>
          </a:xfrm>
          <a:noFill/>
          <a:ln/>
        </p:spPr>
        <p:txBody>
          <a:bodyPr lIns="95094" tIns="47546" rIns="95094" bIns="47546"/>
          <a:lstStyle/>
          <a:p>
            <a:pPr eaLnBrk="1" hangingPunct="1"/>
            <a:r>
              <a:rPr lang="en-US" dirty="0" smtClean="0"/>
              <a:t>Due to cost</a:t>
            </a:r>
          </a:p>
          <a:p>
            <a:pPr eaLnBrk="1" hangingPunct="1"/>
            <a:r>
              <a:rPr lang="en-US" dirty="0" smtClean="0"/>
              <a:t>Due to size of DRAM</a:t>
            </a:r>
          </a:p>
          <a:p>
            <a:pPr eaLnBrk="1" hangingPunct="1"/>
            <a:r>
              <a:rPr lang="en-US" dirty="0" smtClean="0"/>
              <a:t>Due to cost and wire delays (wires on-chip cost much less, and are faster)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5C561A6A-3790-47B2-84F6-A274861A04DE}" type="slidenum">
              <a:rPr lang="en-US" smtClean="0"/>
              <a:pPr defTabSz="964117"/>
              <a:t>6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Tag only needs enough bits to uniquely identify the block (jse)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through vs. write back</a:t>
            </a:r>
          </a:p>
          <a:p>
            <a:r>
              <a:rPr lang="en-US" dirty="0" smtClean="0"/>
              <a:t>WT: </a:t>
            </a:r>
          </a:p>
          <a:p>
            <a:r>
              <a:rPr lang="en-US" dirty="0" smtClean="0"/>
              <a:t>+read miss never results in writes to main memory</a:t>
            </a:r>
            <a:br>
              <a:rPr lang="en-US" dirty="0" smtClean="0"/>
            </a:br>
            <a:r>
              <a:rPr lang="en-US" dirty="0" smtClean="0"/>
              <a:t>+ main memory always has the most current copy of the data (consistent) </a:t>
            </a:r>
            <a:br>
              <a:rPr lang="en-US" dirty="0" smtClean="0"/>
            </a:br>
            <a:r>
              <a:rPr lang="en-US" dirty="0" smtClean="0"/>
              <a:t>- write is slower </a:t>
            </a:r>
            <a:br>
              <a:rPr lang="en-US" dirty="0" smtClean="0"/>
            </a:br>
            <a:r>
              <a:rPr lang="en-US" dirty="0" smtClean="0"/>
              <a:t>- every write needs a main memory access </a:t>
            </a:r>
            <a:br>
              <a:rPr lang="en-US" dirty="0" smtClean="0"/>
            </a:br>
            <a:r>
              <a:rPr lang="en-US" dirty="0" smtClean="0"/>
              <a:t>- as a result uses more memory bandwidth</a:t>
            </a:r>
          </a:p>
          <a:p>
            <a:r>
              <a:rPr lang="en-US" dirty="0" smtClean="0"/>
              <a:t>WB:</a:t>
            </a:r>
          </a:p>
          <a:p>
            <a:r>
              <a:rPr lang="en-US" dirty="0" smtClean="0"/>
              <a:t>+ writes occur at the speed of the cache memory </a:t>
            </a:r>
            <a:br>
              <a:rPr lang="en-US" dirty="0" smtClean="0"/>
            </a:br>
            <a:r>
              <a:rPr lang="en-US" dirty="0" smtClean="0"/>
              <a:t>+ multiple writes within a block require only one write to main memory </a:t>
            </a:r>
            <a:br>
              <a:rPr lang="en-US" dirty="0" smtClean="0"/>
            </a:br>
            <a:r>
              <a:rPr lang="en-US" dirty="0" smtClean="0"/>
              <a:t>+ as a result uses less memory bandwidth </a:t>
            </a:r>
            <a:br>
              <a:rPr lang="en-US" dirty="0" smtClean="0"/>
            </a:br>
            <a:r>
              <a:rPr lang="en-US" dirty="0" smtClean="0"/>
              <a:t>- main memory is not always consistent with cache </a:t>
            </a:r>
            <a:br>
              <a:rPr lang="en-US" dirty="0" smtClean="0"/>
            </a:br>
            <a:r>
              <a:rPr lang="en-US" dirty="0" smtClean="0"/>
              <a:t>- reads that result in replacement may cause writes of dirty blocks to main memory</a:t>
            </a:r>
          </a:p>
          <a:p>
            <a:endParaRPr lang="en-US" dirty="0" smtClean="0"/>
          </a:p>
          <a:p>
            <a:r>
              <a:rPr lang="en-US" b="1" i="1" dirty="0" smtClean="0"/>
              <a:t>Write Back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setting dirty bit for the block, main memory is not updated;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same block, if the block originally caused a miss, will generate misses all the way and result in very inefficient execution.</a:t>
            </a:r>
          </a:p>
          <a:p>
            <a:r>
              <a:rPr lang="en-US" dirty="0" smtClean="0"/>
              <a:t>Hence, WB+WA more</a:t>
            </a:r>
            <a:r>
              <a:rPr lang="en-US" baseline="0" dirty="0" smtClean="0"/>
              <a:t> common combination.</a:t>
            </a:r>
          </a:p>
          <a:p>
            <a:endParaRPr lang="en-US" baseline="0" dirty="0" smtClean="0"/>
          </a:p>
          <a:p>
            <a:r>
              <a:rPr lang="en-US" b="1" i="1" dirty="0" smtClean="0"/>
              <a:t>Write Through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and main memory;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block will update main memory anyway, so write misses aren’t helped. Only read misse</a:t>
            </a:r>
            <a:r>
              <a:rPr lang="en-US" baseline="0" dirty="0" smtClean="0"/>
              <a:t>s helped with allocate. </a:t>
            </a:r>
          </a:p>
          <a:p>
            <a:r>
              <a:rPr lang="en-US" baseline="0" dirty="0" smtClean="0"/>
              <a:t>Hence, WT, no WA usually.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Re-look at these options when the next level is a cache; not a memory.</a:t>
            </a:r>
          </a:p>
          <a:p>
            <a:r>
              <a:rPr lang="en-US" dirty="0" smtClean="0"/>
              <a:t>Write back with no allocate? Why is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6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80AB6-392C-C441-946F-90F2ABBA85E9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21175"/>
          </a:xfrm>
          <a:ln/>
        </p:spPr>
        <p:txBody>
          <a:bodyPr lIns="98469" tIns="48369" rIns="98469" bIns="48369"/>
          <a:lstStyle/>
          <a:p>
            <a:r>
              <a:rPr lang="en-US" dirty="0" smtClean="0"/>
              <a:t>Compulsory:</a:t>
            </a:r>
            <a:r>
              <a:rPr lang="en-US" baseline="0" dirty="0" smtClean="0"/>
              <a:t> Prefetching, nothing much u can do</a:t>
            </a:r>
          </a:p>
          <a:p>
            <a:r>
              <a:rPr lang="en-US" baseline="0" dirty="0" smtClean="0"/>
              <a:t>Capacity: Increase size, nothing much u can do</a:t>
            </a:r>
          </a:p>
          <a:p>
            <a:r>
              <a:rPr lang="en-US" baseline="0" dirty="0" smtClean="0"/>
              <a:t>Conflict: Better cache design – set associative caches</a:t>
            </a:r>
          </a:p>
          <a:p>
            <a:endParaRPr lang="en-US" dirty="0"/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E10C72A7-35CF-4DB3-874E-62282D91AF3D}" type="slidenum">
              <a:rPr lang="en-US" smtClean="0"/>
              <a:pPr defTabSz="964117"/>
              <a:t>12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Simplest scheme is to extract bits from ‘block number’ to determine ‘set’ (jse)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863944E6-1F7F-4F7D-A7ED-C3DA01C8A3AE}" type="slidenum">
              <a:rPr lang="en-US" smtClean="0"/>
              <a:pPr defTabSz="964117"/>
              <a:t>13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Index and tag reversed</a:t>
            </a:r>
          </a:p>
          <a:p>
            <a:pPr eaLnBrk="1" hangingPunct="1"/>
            <a:r>
              <a:rPr lang="en-US" smtClean="0"/>
              <a:t>Why might this be undesirable? Spatially local blocks conflict.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3DE006A4-E9FC-42AF-A6C6-611FFAB88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13B05E0F-7AF6-4F5B-A16A-F3ACA8CC56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1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Realistic </a:t>
            </a:r>
            <a:r>
              <a:rPr lang="en-US" sz="4000" dirty="0">
                <a:solidFill>
                  <a:schemeClr val="tx2"/>
                </a:solidFill>
              </a:rPr>
              <a:t>Memories and Caches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DE006A4-E9FC-42AF-A6C6-611FFAB882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5425" y="312738"/>
            <a:ext cx="2279650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9125" y="312738"/>
            <a:ext cx="7772400" cy="1143000"/>
          </a:xfrm>
        </p:spPr>
        <p:txBody>
          <a:bodyPr/>
          <a:lstStyle/>
          <a:p>
            <a:r>
              <a:rPr lang="en-US" dirty="0" smtClean="0"/>
              <a:t>Types of misses</a:t>
            </a:r>
            <a:endParaRPr lang="en-US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486280"/>
            <a:ext cx="8153400" cy="4714496"/>
          </a:xfrm>
        </p:spPr>
        <p:txBody>
          <a:bodyPr/>
          <a:lstStyle/>
          <a:p>
            <a:r>
              <a:rPr lang="en-US" sz="2400" dirty="0" smtClean="0"/>
              <a:t>Compulsory </a:t>
            </a:r>
            <a:r>
              <a:rPr lang="en-US" sz="2400" dirty="0"/>
              <a:t>misses (cold start)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/>
              <a:t>time data is referenced</a:t>
            </a:r>
          </a:p>
          <a:p>
            <a:pPr lvl="1"/>
            <a:r>
              <a:rPr lang="en-US" sz="2000" dirty="0"/>
              <a:t>Run billions of instructions, become </a:t>
            </a:r>
            <a:r>
              <a:rPr lang="en-US" sz="2000" dirty="0" smtClean="0"/>
              <a:t>insignificant</a:t>
            </a:r>
          </a:p>
          <a:p>
            <a:r>
              <a:rPr lang="en-US" sz="2400" dirty="0" smtClean="0"/>
              <a:t>Capacity </a:t>
            </a:r>
            <a:r>
              <a:rPr lang="en-US" sz="2400" dirty="0"/>
              <a:t>misses</a:t>
            </a:r>
          </a:p>
          <a:p>
            <a:pPr lvl="1"/>
            <a:r>
              <a:rPr lang="en-US" sz="2000" dirty="0"/>
              <a:t>Working set is larger than cache size</a:t>
            </a:r>
          </a:p>
          <a:p>
            <a:pPr lvl="1"/>
            <a:r>
              <a:rPr lang="en-US" sz="2000" dirty="0"/>
              <a:t>Solution: increase cache </a:t>
            </a:r>
            <a:r>
              <a:rPr lang="en-US" sz="2000" dirty="0" smtClean="0"/>
              <a:t>size</a:t>
            </a:r>
          </a:p>
          <a:p>
            <a:r>
              <a:rPr lang="en-US" sz="2400" dirty="0" smtClean="0"/>
              <a:t>Conflict </a:t>
            </a:r>
            <a:r>
              <a:rPr lang="en-US" sz="2400" dirty="0"/>
              <a:t>misses</a:t>
            </a:r>
          </a:p>
          <a:p>
            <a:pPr lvl="1"/>
            <a:r>
              <a:rPr lang="en-US" sz="2000" dirty="0" smtClean="0"/>
              <a:t>Usually multiple </a:t>
            </a:r>
            <a:r>
              <a:rPr lang="en-US" sz="2000" dirty="0"/>
              <a:t>memory locations </a:t>
            </a:r>
            <a:r>
              <a:rPr lang="en-US" sz="2000" dirty="0" smtClean="0"/>
              <a:t>are mapped </a:t>
            </a:r>
            <a:r>
              <a:rPr lang="en-US" sz="2000" dirty="0"/>
              <a:t>to the same </a:t>
            </a:r>
            <a:r>
              <a:rPr lang="en-US" sz="2000" dirty="0" smtClean="0"/>
              <a:t>cache location to simplify implementations</a:t>
            </a:r>
            <a:endParaRPr lang="en-US" sz="2000" dirty="0"/>
          </a:p>
          <a:p>
            <a:pPr lvl="1"/>
            <a:r>
              <a:rPr lang="en-US" sz="2000" dirty="0" smtClean="0"/>
              <a:t>Thus it is possible that the designated cache location is full while there are empty locations in the cache. </a:t>
            </a:r>
          </a:p>
          <a:p>
            <a:pPr lvl="1"/>
            <a:r>
              <a:rPr lang="en-US" sz="2000" dirty="0" smtClean="0"/>
              <a:t>Solution: Set-Associative Caches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14791"/>
      </p:ext>
    </p:extLst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Internal Cache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28775"/>
            <a:ext cx="7772400" cy="4114800"/>
          </a:xfrm>
        </p:spPr>
        <p:txBody>
          <a:bodyPr/>
          <a:lstStyle/>
          <a:p>
            <a:r>
              <a:rPr lang="en-US" sz="2400" dirty="0" smtClean="0"/>
              <a:t>Cache designs restrict where in cache a particular address can reside</a:t>
            </a:r>
          </a:p>
          <a:p>
            <a:pPr lvl="1"/>
            <a:r>
              <a:rPr lang="en-US" sz="2000" i="1" dirty="0" smtClean="0"/>
              <a:t>Direct mapped: </a:t>
            </a:r>
            <a:r>
              <a:rPr lang="en-US" sz="2000" dirty="0" smtClean="0"/>
              <a:t>An address can reside in exactly one location in the cache. The cache location is typically determined by the lowest order address bits</a:t>
            </a:r>
          </a:p>
          <a:p>
            <a:pPr lvl="1"/>
            <a:r>
              <a:rPr lang="en-US" sz="2000" i="1" dirty="0" smtClean="0"/>
              <a:t>n-way Set associative: </a:t>
            </a:r>
            <a:r>
              <a:rPr lang="en-US" sz="2000" dirty="0"/>
              <a:t>An address can reside </a:t>
            </a:r>
            <a:r>
              <a:rPr lang="en-US" sz="2000" dirty="0" smtClean="0"/>
              <a:t>in any of the a set of n locations </a:t>
            </a:r>
            <a:r>
              <a:rPr lang="en-US" sz="2000" dirty="0"/>
              <a:t>in the cache. </a:t>
            </a:r>
            <a:r>
              <a:rPr lang="en-US" sz="2000" dirty="0" smtClean="0"/>
              <a:t>The set is typically </a:t>
            </a:r>
            <a:r>
              <a:rPr lang="en-US" sz="2000" dirty="0"/>
              <a:t>determine by the lowest order address bits</a:t>
            </a:r>
          </a:p>
          <a:p>
            <a:pPr lvl="1"/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8255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Direct-Mapped Cache</a:t>
            </a:r>
          </a:p>
        </p:txBody>
      </p:sp>
      <p:grpSp>
        <p:nvGrpSpPr>
          <p:cNvPr id="24578" name="Group 86"/>
          <p:cNvGrpSpPr>
            <a:grpSpLocks/>
          </p:cNvGrpSpPr>
          <p:nvPr/>
        </p:nvGrpSpPr>
        <p:grpSpPr bwMode="auto">
          <a:xfrm>
            <a:off x="1066800" y="2200275"/>
            <a:ext cx="7288213" cy="3916363"/>
            <a:chOff x="898525" y="1295400"/>
            <a:chExt cx="7288606" cy="5042792"/>
          </a:xfrm>
        </p:grpSpPr>
        <p:sp>
          <p:nvSpPr>
            <p:cNvPr id="24591" name="Rectangle 5"/>
            <p:cNvSpPr>
              <a:spLocks noChangeArrowheads="1"/>
            </p:cNvSpPr>
            <p:nvPr/>
          </p:nvSpPr>
          <p:spPr bwMode="auto">
            <a:xfrm>
              <a:off x="1765300" y="2755900"/>
              <a:ext cx="4851400" cy="1498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89" name="Line 2"/>
            <p:cNvSpPr>
              <a:spLocks noChangeShapeType="1"/>
            </p:cNvSpPr>
            <p:nvPr/>
          </p:nvSpPr>
          <p:spPr bwMode="auto">
            <a:xfrm>
              <a:off x="2438400" y="5105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3" descr="Large confetti"/>
            <p:cNvSpPr>
              <a:spLocks noChangeArrowheads="1"/>
            </p:cNvSpPr>
            <p:nvPr/>
          </p:nvSpPr>
          <p:spPr bwMode="auto">
            <a:xfrm>
              <a:off x="1758950" y="3511550"/>
              <a:ext cx="4864100" cy="3683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92" name="Line 6"/>
            <p:cNvSpPr>
              <a:spLocks noChangeShapeType="1"/>
            </p:cNvSpPr>
            <p:nvPr/>
          </p:nvSpPr>
          <p:spPr bwMode="auto">
            <a:xfrm>
              <a:off x="1752600" y="3124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7"/>
            <p:cNvSpPr>
              <a:spLocks noChangeShapeType="1"/>
            </p:cNvSpPr>
            <p:nvPr/>
          </p:nvSpPr>
          <p:spPr bwMode="auto">
            <a:xfrm>
              <a:off x="1752600" y="3505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8"/>
            <p:cNvSpPr>
              <a:spLocks noChangeShapeType="1"/>
            </p:cNvSpPr>
            <p:nvPr/>
          </p:nvSpPr>
          <p:spPr bwMode="auto">
            <a:xfrm>
              <a:off x="1752600" y="3886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9"/>
            <p:cNvSpPr>
              <a:spLocks noChangeShapeType="1"/>
            </p:cNvSpPr>
            <p:nvPr/>
          </p:nvSpPr>
          <p:spPr bwMode="auto">
            <a:xfrm>
              <a:off x="29718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0"/>
            <p:cNvSpPr>
              <a:spLocks noChangeShapeType="1"/>
            </p:cNvSpPr>
            <p:nvPr/>
          </p:nvSpPr>
          <p:spPr bwMode="auto">
            <a:xfrm>
              <a:off x="38862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1"/>
            <p:cNvSpPr>
              <a:spLocks noChangeShapeType="1"/>
            </p:cNvSpPr>
            <p:nvPr/>
          </p:nvSpPr>
          <p:spPr bwMode="auto">
            <a:xfrm>
              <a:off x="20574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12"/>
            <p:cNvSpPr>
              <a:spLocks noChangeArrowheads="1"/>
            </p:cNvSpPr>
            <p:nvPr/>
          </p:nvSpPr>
          <p:spPr bwMode="auto">
            <a:xfrm>
              <a:off x="2041525" y="2392363"/>
              <a:ext cx="763253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Tag</a:t>
              </a:r>
              <a:endParaRPr lang="en-US"/>
            </a:p>
          </p:txBody>
        </p:sp>
        <p:sp>
          <p:nvSpPr>
            <p:cNvPr id="24599" name="Rectangle 13"/>
            <p:cNvSpPr>
              <a:spLocks noChangeArrowheads="1"/>
            </p:cNvSpPr>
            <p:nvPr/>
          </p:nvSpPr>
          <p:spPr bwMode="auto">
            <a:xfrm>
              <a:off x="4098925" y="2392363"/>
              <a:ext cx="1431541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Block</a:t>
              </a:r>
            </a:p>
          </p:txBody>
        </p:sp>
        <p:sp>
          <p:nvSpPr>
            <p:cNvPr id="24600" name="Rectangle 14"/>
            <p:cNvSpPr>
              <a:spLocks noChangeArrowheads="1"/>
            </p:cNvSpPr>
            <p:nvPr/>
          </p:nvSpPr>
          <p:spPr bwMode="auto">
            <a:xfrm>
              <a:off x="1584325" y="2392363"/>
              <a:ext cx="52260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V</a:t>
              </a:r>
              <a:endParaRPr lang="en-US"/>
            </a:p>
          </p:txBody>
        </p:sp>
        <p:sp>
          <p:nvSpPr>
            <p:cNvPr id="24601" name="Line 15"/>
            <p:cNvSpPr>
              <a:spLocks noChangeShapeType="1"/>
            </p:cNvSpPr>
            <p:nvPr/>
          </p:nvSpPr>
          <p:spPr bwMode="auto">
            <a:xfrm>
              <a:off x="48006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16"/>
            <p:cNvSpPr>
              <a:spLocks noChangeShapeType="1"/>
            </p:cNvSpPr>
            <p:nvPr/>
          </p:nvSpPr>
          <p:spPr bwMode="auto">
            <a:xfrm>
              <a:off x="57150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Rectangle 17"/>
            <p:cNvSpPr>
              <a:spLocks noChangeArrowheads="1"/>
            </p:cNvSpPr>
            <p:nvPr/>
          </p:nvSpPr>
          <p:spPr bwMode="auto">
            <a:xfrm>
              <a:off x="1079500" y="1308100"/>
              <a:ext cx="43180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4604" name="Group 18"/>
            <p:cNvGrpSpPr>
              <a:grpSpLocks/>
            </p:cNvGrpSpPr>
            <p:nvPr/>
          </p:nvGrpSpPr>
          <p:grpSpPr bwMode="auto">
            <a:xfrm>
              <a:off x="1827213" y="5419725"/>
              <a:ext cx="325437" cy="473075"/>
              <a:chOff x="1151" y="3414"/>
              <a:chExt cx="205" cy="298"/>
            </a:xfrm>
          </p:grpSpPr>
          <p:sp>
            <p:nvSpPr>
              <p:cNvPr id="24665" name="Line 19"/>
              <p:cNvSpPr>
                <a:spLocks noChangeShapeType="1"/>
              </p:cNvSpPr>
              <p:nvPr/>
            </p:nvSpPr>
            <p:spPr bwMode="auto">
              <a:xfrm>
                <a:off x="1354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6" name="Line 20"/>
              <p:cNvSpPr>
                <a:spLocks noChangeShapeType="1"/>
              </p:cNvSpPr>
              <p:nvPr/>
            </p:nvSpPr>
            <p:spPr bwMode="auto">
              <a:xfrm>
                <a:off x="1152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7" name="Line 21"/>
              <p:cNvSpPr>
                <a:spLocks noChangeShapeType="1"/>
              </p:cNvSpPr>
              <p:nvPr/>
            </p:nvSpPr>
            <p:spPr bwMode="auto">
              <a:xfrm flipH="1">
                <a:off x="1153" y="3416"/>
                <a:ext cx="2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8" name="Arc 22"/>
              <p:cNvSpPr>
                <a:spLocks/>
              </p:cNvSpPr>
              <p:nvPr/>
            </p:nvSpPr>
            <p:spPr bwMode="auto">
              <a:xfrm>
                <a:off x="1249" y="3617"/>
                <a:ext cx="107" cy="94"/>
              </a:xfrm>
              <a:custGeom>
                <a:avLst/>
                <a:gdLst>
                  <a:gd name="T0" fmla="*/ 0 w 21805"/>
                  <a:gd name="T1" fmla="*/ 0 h 21600"/>
                  <a:gd name="T2" fmla="*/ 0 w 21805"/>
                  <a:gd name="T3" fmla="*/ 0 h 21600"/>
                  <a:gd name="T4" fmla="*/ 0 w 2180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05"/>
                  <a:gd name="T10" fmla="*/ 0 h 21600"/>
                  <a:gd name="T11" fmla="*/ 21805 w 2180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05" h="21600" fill="none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</a:path>
                  <a:path w="21805" h="21600" stroke="0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  <a:lnTo>
                      <a:pt x="205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9" name="Arc 23"/>
              <p:cNvSpPr>
                <a:spLocks/>
              </p:cNvSpPr>
              <p:nvPr/>
            </p:nvSpPr>
            <p:spPr bwMode="auto">
              <a:xfrm>
                <a:off x="1151" y="3618"/>
                <a:ext cx="106" cy="9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</a:path>
                  <a:path w="21600" h="21599" stroke="0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05" name="AutoShape 24"/>
            <p:cNvSpPr>
              <a:spLocks noChangeArrowheads="1"/>
            </p:cNvSpPr>
            <p:nvPr/>
          </p:nvSpPr>
          <p:spPr bwMode="auto">
            <a:xfrm rot="10800000" flipH="1" flipV="1">
              <a:off x="4279900" y="5576888"/>
              <a:ext cx="1117600" cy="277812"/>
            </a:xfrm>
            <a:custGeom>
              <a:avLst/>
              <a:gdLst>
                <a:gd name="T0" fmla="*/ 2147483647 w 21600"/>
                <a:gd name="T1" fmla="*/ 295537636 h 21600"/>
                <a:gd name="T2" fmla="*/ 2147483647 w 21600"/>
                <a:gd name="T3" fmla="*/ 591075273 h 21600"/>
                <a:gd name="T4" fmla="*/ 2147483647 w 21600"/>
                <a:gd name="T5" fmla="*/ 295537636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25"/>
            <p:cNvSpPr>
              <a:spLocks noChangeArrowheads="1"/>
            </p:cNvSpPr>
            <p:nvPr/>
          </p:nvSpPr>
          <p:spPr bwMode="auto">
            <a:xfrm>
              <a:off x="2173288" y="46609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07" name="Rectangle 26"/>
            <p:cNvSpPr>
              <a:spLocks noChangeArrowheads="1"/>
            </p:cNvSpPr>
            <p:nvPr/>
          </p:nvSpPr>
          <p:spPr bwMode="auto">
            <a:xfrm>
              <a:off x="2206625" y="4716463"/>
              <a:ext cx="395963" cy="47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24608" name="Rectangle 27"/>
            <p:cNvSpPr>
              <a:spLocks noChangeArrowheads="1"/>
            </p:cNvSpPr>
            <p:nvPr/>
          </p:nvSpPr>
          <p:spPr bwMode="auto">
            <a:xfrm>
              <a:off x="4632325" y="1365529"/>
              <a:ext cx="801534" cy="40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Offset</a:t>
              </a:r>
            </a:p>
          </p:txBody>
        </p:sp>
        <p:sp>
          <p:nvSpPr>
            <p:cNvPr id="24609" name="Line 28"/>
            <p:cNvSpPr>
              <a:spLocks noChangeShapeType="1"/>
            </p:cNvSpPr>
            <p:nvPr/>
          </p:nvSpPr>
          <p:spPr bwMode="auto">
            <a:xfrm>
              <a:off x="4648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Line 29"/>
            <p:cNvSpPr>
              <a:spLocks noChangeShapeType="1"/>
            </p:cNvSpPr>
            <p:nvPr/>
          </p:nvSpPr>
          <p:spPr bwMode="auto">
            <a:xfrm>
              <a:off x="25146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0"/>
            <p:cNvSpPr>
              <a:spLocks noChangeArrowheads="1"/>
            </p:cNvSpPr>
            <p:nvPr/>
          </p:nvSpPr>
          <p:spPr bwMode="auto">
            <a:xfrm>
              <a:off x="1355725" y="1338262"/>
              <a:ext cx="80833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Tag</a:t>
              </a:r>
            </a:p>
          </p:txBody>
        </p:sp>
        <p:sp>
          <p:nvSpPr>
            <p:cNvPr id="24612" name="Rectangle 31"/>
            <p:cNvSpPr>
              <a:spLocks noChangeArrowheads="1"/>
            </p:cNvSpPr>
            <p:nvPr/>
          </p:nvSpPr>
          <p:spPr bwMode="auto">
            <a:xfrm>
              <a:off x="3057525" y="1338262"/>
              <a:ext cx="920162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Index</a:t>
              </a:r>
            </a:p>
          </p:txBody>
        </p:sp>
        <p:sp>
          <p:nvSpPr>
            <p:cNvPr id="24613" name="Line 32"/>
            <p:cNvSpPr>
              <a:spLocks noChangeShapeType="1"/>
            </p:cNvSpPr>
            <p:nvPr/>
          </p:nvSpPr>
          <p:spPr bwMode="auto">
            <a:xfrm>
              <a:off x="1905000" y="3733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Line 33"/>
            <p:cNvSpPr>
              <a:spLocks noChangeShapeType="1"/>
            </p:cNvSpPr>
            <p:nvPr/>
          </p:nvSpPr>
          <p:spPr bwMode="auto">
            <a:xfrm>
              <a:off x="2438400" y="3733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4"/>
            <p:cNvSpPr>
              <a:spLocks noChangeShapeType="1"/>
            </p:cNvSpPr>
            <p:nvPr/>
          </p:nvSpPr>
          <p:spPr bwMode="auto">
            <a:xfrm>
              <a:off x="1981200" y="5867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5"/>
            <p:cNvSpPr>
              <a:spLocks noChangeShapeType="1"/>
            </p:cNvSpPr>
            <p:nvPr/>
          </p:nvSpPr>
          <p:spPr bwMode="auto">
            <a:xfrm flipH="1">
              <a:off x="1447800" y="60198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36"/>
            <p:cNvSpPr>
              <a:spLocks noChangeShapeType="1"/>
            </p:cNvSpPr>
            <p:nvPr/>
          </p:nvSpPr>
          <p:spPr bwMode="auto">
            <a:xfrm flipH="1">
              <a:off x="20574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37"/>
            <p:cNvSpPr>
              <a:spLocks noChangeShapeType="1"/>
            </p:cNvSpPr>
            <p:nvPr/>
          </p:nvSpPr>
          <p:spPr bwMode="auto">
            <a:xfrm>
              <a:off x="2057400" y="5257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38"/>
            <p:cNvSpPr>
              <a:spLocks noChangeShapeType="1"/>
            </p:cNvSpPr>
            <p:nvPr/>
          </p:nvSpPr>
          <p:spPr bwMode="auto">
            <a:xfrm>
              <a:off x="3440113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39"/>
            <p:cNvSpPr>
              <a:spLocks noChangeShapeType="1"/>
            </p:cNvSpPr>
            <p:nvPr/>
          </p:nvSpPr>
          <p:spPr bwMode="auto">
            <a:xfrm flipH="1">
              <a:off x="3429000" y="5105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0"/>
            <p:cNvSpPr>
              <a:spLocks noChangeShapeType="1"/>
            </p:cNvSpPr>
            <p:nvPr/>
          </p:nvSpPr>
          <p:spPr bwMode="auto">
            <a:xfrm>
              <a:off x="43434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1"/>
            <p:cNvSpPr>
              <a:spLocks noChangeShapeType="1"/>
            </p:cNvSpPr>
            <p:nvPr/>
          </p:nvSpPr>
          <p:spPr bwMode="auto">
            <a:xfrm>
              <a:off x="4327525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2"/>
            <p:cNvSpPr>
              <a:spLocks noChangeShapeType="1"/>
            </p:cNvSpPr>
            <p:nvPr/>
          </p:nvSpPr>
          <p:spPr bwMode="auto">
            <a:xfrm flipH="1">
              <a:off x="43434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43"/>
            <p:cNvSpPr>
              <a:spLocks noChangeShapeType="1"/>
            </p:cNvSpPr>
            <p:nvPr/>
          </p:nvSpPr>
          <p:spPr bwMode="auto">
            <a:xfrm>
              <a:off x="4648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Line 44"/>
            <p:cNvSpPr>
              <a:spLocks noChangeShapeType="1"/>
            </p:cNvSpPr>
            <p:nvPr/>
          </p:nvSpPr>
          <p:spPr bwMode="auto">
            <a:xfrm>
              <a:off x="5029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5"/>
            <p:cNvSpPr>
              <a:spLocks noChangeShapeType="1"/>
            </p:cNvSpPr>
            <p:nvPr/>
          </p:nvSpPr>
          <p:spPr bwMode="auto">
            <a:xfrm>
              <a:off x="53340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6"/>
            <p:cNvSpPr>
              <a:spLocks noChangeShapeType="1"/>
            </p:cNvSpPr>
            <p:nvPr/>
          </p:nvSpPr>
          <p:spPr bwMode="auto">
            <a:xfrm flipH="1">
              <a:off x="50292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47"/>
            <p:cNvSpPr>
              <a:spLocks noChangeShapeType="1"/>
            </p:cNvSpPr>
            <p:nvPr/>
          </p:nvSpPr>
          <p:spPr bwMode="auto">
            <a:xfrm flipH="1">
              <a:off x="53340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48"/>
            <p:cNvSpPr>
              <a:spLocks noChangeShapeType="1"/>
            </p:cNvSpPr>
            <p:nvPr/>
          </p:nvSpPr>
          <p:spPr bwMode="auto">
            <a:xfrm>
              <a:off x="5357813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49"/>
            <p:cNvSpPr>
              <a:spLocks noChangeShapeType="1"/>
            </p:cNvSpPr>
            <p:nvPr/>
          </p:nvSpPr>
          <p:spPr bwMode="auto">
            <a:xfrm>
              <a:off x="6178550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50"/>
            <p:cNvSpPr>
              <a:spLocks noChangeShapeType="1"/>
            </p:cNvSpPr>
            <p:nvPr/>
          </p:nvSpPr>
          <p:spPr bwMode="auto">
            <a:xfrm>
              <a:off x="4876800" y="5867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51"/>
            <p:cNvSpPr>
              <a:spLocks noChangeShapeType="1"/>
            </p:cNvSpPr>
            <p:nvPr/>
          </p:nvSpPr>
          <p:spPr bwMode="auto">
            <a:xfrm flipH="1">
              <a:off x="4876800" y="60960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Line 52"/>
            <p:cNvSpPr>
              <a:spLocks noChangeShapeType="1"/>
            </p:cNvSpPr>
            <p:nvPr/>
          </p:nvSpPr>
          <p:spPr bwMode="auto">
            <a:xfrm>
              <a:off x="35814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3"/>
            <p:cNvSpPr>
              <a:spLocks noChangeShapeType="1"/>
            </p:cNvSpPr>
            <p:nvPr/>
          </p:nvSpPr>
          <p:spPr bwMode="auto">
            <a:xfrm flipH="1">
              <a:off x="1524000" y="2133600"/>
              <a:ext cx="2057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Line 54"/>
            <p:cNvSpPr>
              <a:spLocks noChangeShapeType="1"/>
            </p:cNvSpPr>
            <p:nvPr/>
          </p:nvSpPr>
          <p:spPr bwMode="auto">
            <a:xfrm>
              <a:off x="1752600" y="1828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Line 55"/>
            <p:cNvSpPr>
              <a:spLocks noChangeShapeType="1"/>
            </p:cNvSpPr>
            <p:nvPr/>
          </p:nvSpPr>
          <p:spPr bwMode="auto">
            <a:xfrm>
              <a:off x="1524000" y="21336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56"/>
            <p:cNvSpPr>
              <a:spLocks noChangeShapeType="1"/>
            </p:cNvSpPr>
            <p:nvPr/>
          </p:nvSpPr>
          <p:spPr bwMode="auto">
            <a:xfrm flipH="1">
              <a:off x="1524000" y="3657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Line 57"/>
            <p:cNvSpPr>
              <a:spLocks noChangeShapeType="1"/>
            </p:cNvSpPr>
            <p:nvPr/>
          </p:nvSpPr>
          <p:spPr bwMode="auto">
            <a:xfrm flipH="1">
              <a:off x="1066800" y="19812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58"/>
            <p:cNvSpPr>
              <a:spLocks noChangeShapeType="1"/>
            </p:cNvSpPr>
            <p:nvPr/>
          </p:nvSpPr>
          <p:spPr bwMode="auto">
            <a:xfrm>
              <a:off x="1066800" y="1981200"/>
              <a:ext cx="0" cy="289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59"/>
            <p:cNvSpPr>
              <a:spLocks noChangeShapeType="1"/>
            </p:cNvSpPr>
            <p:nvPr/>
          </p:nvSpPr>
          <p:spPr bwMode="auto">
            <a:xfrm flipH="1">
              <a:off x="1066800" y="48768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0"/>
            <p:cNvSpPr>
              <a:spLocks noChangeShapeType="1"/>
            </p:cNvSpPr>
            <p:nvPr/>
          </p:nvSpPr>
          <p:spPr bwMode="auto">
            <a:xfrm flipH="1">
              <a:off x="1752600" y="4876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1"/>
            <p:cNvSpPr>
              <a:spLocks noChangeArrowheads="1"/>
            </p:cNvSpPr>
            <p:nvPr/>
          </p:nvSpPr>
          <p:spPr bwMode="auto">
            <a:xfrm>
              <a:off x="1874838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3" name="Oval 62"/>
            <p:cNvSpPr>
              <a:spLocks noChangeArrowheads="1"/>
            </p:cNvSpPr>
            <p:nvPr/>
          </p:nvSpPr>
          <p:spPr bwMode="auto">
            <a:xfrm>
              <a:off x="24034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4" name="Oval 63"/>
            <p:cNvSpPr>
              <a:spLocks noChangeArrowheads="1"/>
            </p:cNvSpPr>
            <p:nvPr/>
          </p:nvSpPr>
          <p:spPr bwMode="auto">
            <a:xfrm>
              <a:off x="34083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5" name="Oval 64"/>
            <p:cNvSpPr>
              <a:spLocks noChangeArrowheads="1"/>
            </p:cNvSpPr>
            <p:nvPr/>
          </p:nvSpPr>
          <p:spPr bwMode="auto">
            <a:xfrm>
              <a:off x="42957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6" name="Oval 65"/>
            <p:cNvSpPr>
              <a:spLocks noChangeArrowheads="1"/>
            </p:cNvSpPr>
            <p:nvPr/>
          </p:nvSpPr>
          <p:spPr bwMode="auto">
            <a:xfrm>
              <a:off x="53260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7" name="Oval 66"/>
            <p:cNvSpPr>
              <a:spLocks noChangeArrowheads="1"/>
            </p:cNvSpPr>
            <p:nvPr/>
          </p:nvSpPr>
          <p:spPr bwMode="auto">
            <a:xfrm>
              <a:off x="6146800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8" name="Line 67"/>
            <p:cNvSpPr>
              <a:spLocks noChangeShapeType="1"/>
            </p:cNvSpPr>
            <p:nvPr/>
          </p:nvSpPr>
          <p:spPr bwMode="auto">
            <a:xfrm>
              <a:off x="1905000" y="4953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Line 68"/>
            <p:cNvSpPr>
              <a:spLocks noChangeShapeType="1"/>
            </p:cNvSpPr>
            <p:nvPr/>
          </p:nvSpPr>
          <p:spPr bwMode="auto">
            <a:xfrm>
              <a:off x="50292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69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259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Line 70"/>
            <p:cNvSpPr>
              <a:spLocks noChangeShapeType="1"/>
            </p:cNvSpPr>
            <p:nvPr/>
          </p:nvSpPr>
          <p:spPr bwMode="auto">
            <a:xfrm>
              <a:off x="7620000" y="2133600"/>
              <a:ext cx="0" cy="3581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Line 71"/>
            <p:cNvSpPr>
              <a:spLocks noChangeShapeType="1"/>
            </p:cNvSpPr>
            <p:nvPr/>
          </p:nvSpPr>
          <p:spPr bwMode="auto">
            <a:xfrm flipH="1">
              <a:off x="5257800" y="5715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72"/>
            <p:cNvSpPr>
              <a:spLocks noChangeShapeType="1"/>
            </p:cNvSpPr>
            <p:nvPr/>
          </p:nvSpPr>
          <p:spPr bwMode="auto">
            <a:xfrm flipH="1">
              <a:off x="1143000" y="19050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Line 73"/>
            <p:cNvSpPr>
              <a:spLocks noChangeShapeType="1"/>
            </p:cNvSpPr>
            <p:nvPr/>
          </p:nvSpPr>
          <p:spPr bwMode="auto">
            <a:xfrm flipH="1">
              <a:off x="32004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74"/>
            <p:cNvSpPr>
              <a:spLocks noChangeShapeType="1"/>
            </p:cNvSpPr>
            <p:nvPr/>
          </p:nvSpPr>
          <p:spPr bwMode="auto">
            <a:xfrm flipH="1">
              <a:off x="57150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6" name="Line 75"/>
            <p:cNvSpPr>
              <a:spLocks noChangeShapeType="1"/>
            </p:cNvSpPr>
            <p:nvPr/>
          </p:nvSpPr>
          <p:spPr bwMode="auto">
            <a:xfrm flipH="1">
              <a:off x="2362200" y="4343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76"/>
            <p:cNvSpPr>
              <a:spLocks noChangeArrowheads="1"/>
            </p:cNvSpPr>
            <p:nvPr/>
          </p:nvSpPr>
          <p:spPr bwMode="auto">
            <a:xfrm>
              <a:off x="1050925" y="2011362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58" name="Rectangle 77"/>
            <p:cNvSpPr>
              <a:spLocks noChangeArrowheads="1"/>
            </p:cNvSpPr>
            <p:nvPr/>
          </p:nvSpPr>
          <p:spPr bwMode="auto">
            <a:xfrm>
              <a:off x="3108325" y="2163763"/>
              <a:ext cx="42802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k</a:t>
              </a:r>
            </a:p>
          </p:txBody>
        </p:sp>
        <p:sp>
          <p:nvSpPr>
            <p:cNvPr id="24659" name="Rectangle 78"/>
            <p:cNvSpPr>
              <a:spLocks noChangeArrowheads="1"/>
            </p:cNvSpPr>
            <p:nvPr/>
          </p:nvSpPr>
          <p:spPr bwMode="auto">
            <a:xfrm>
              <a:off x="5622925" y="2163763"/>
              <a:ext cx="436035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b</a:t>
              </a:r>
            </a:p>
          </p:txBody>
        </p:sp>
        <p:sp>
          <p:nvSpPr>
            <p:cNvPr id="24660" name="Rectangle 79"/>
            <p:cNvSpPr>
              <a:spLocks noChangeArrowheads="1"/>
            </p:cNvSpPr>
            <p:nvPr/>
          </p:nvSpPr>
          <p:spPr bwMode="auto">
            <a:xfrm>
              <a:off x="2498725" y="4297363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61" name="Rectangle 80"/>
            <p:cNvSpPr>
              <a:spLocks noChangeArrowheads="1"/>
            </p:cNvSpPr>
            <p:nvPr/>
          </p:nvSpPr>
          <p:spPr bwMode="auto">
            <a:xfrm>
              <a:off x="898525" y="5821362"/>
              <a:ext cx="599548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HIT</a:t>
              </a:r>
            </a:p>
          </p:txBody>
        </p:sp>
        <p:sp>
          <p:nvSpPr>
            <p:cNvPr id="24662" name="Rectangle 81"/>
            <p:cNvSpPr>
              <a:spLocks noChangeArrowheads="1"/>
            </p:cNvSpPr>
            <p:nvPr/>
          </p:nvSpPr>
          <p:spPr bwMode="auto">
            <a:xfrm>
              <a:off x="5851525" y="5897564"/>
              <a:ext cx="2335606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Word or Byte</a:t>
              </a:r>
            </a:p>
          </p:txBody>
        </p:sp>
        <p:sp>
          <p:nvSpPr>
            <p:cNvPr id="24663" name="Line 82"/>
            <p:cNvSpPr>
              <a:spLocks noChangeShapeType="1"/>
            </p:cNvSpPr>
            <p:nvPr/>
          </p:nvSpPr>
          <p:spPr bwMode="auto">
            <a:xfrm>
              <a:off x="6781800" y="27432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4" name="Rectangle 83"/>
            <p:cNvSpPr>
              <a:spLocks noChangeArrowheads="1"/>
            </p:cNvSpPr>
            <p:nvPr/>
          </p:nvSpPr>
          <p:spPr bwMode="auto">
            <a:xfrm>
              <a:off x="6765925" y="3306763"/>
              <a:ext cx="774283" cy="93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2</a:t>
              </a:r>
              <a:r>
                <a:rPr lang="en-US" baseline="30000"/>
                <a:t>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lines</a:t>
              </a:r>
            </a:p>
          </p:txBody>
        </p:sp>
      </p:grpSp>
      <p:sp>
        <p:nvSpPr>
          <p:cNvPr id="24579" name="Rectangle 81"/>
          <p:cNvSpPr>
            <a:spLocks noChangeArrowheads="1"/>
          </p:cNvSpPr>
          <p:nvPr/>
        </p:nvSpPr>
        <p:spPr bwMode="auto">
          <a:xfrm>
            <a:off x="2209800" y="1362075"/>
            <a:ext cx="17827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Block number</a:t>
            </a:r>
          </a:p>
        </p:txBody>
      </p:sp>
      <p:sp>
        <p:nvSpPr>
          <p:cNvPr id="24580" name="Rectangle 81"/>
          <p:cNvSpPr>
            <a:spLocks noChangeArrowheads="1"/>
          </p:cNvSpPr>
          <p:nvPr/>
        </p:nvSpPr>
        <p:spPr bwMode="auto">
          <a:xfrm>
            <a:off x="4451350" y="1371600"/>
            <a:ext cx="162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Block offset </a:t>
            </a:r>
          </a:p>
        </p:txBody>
      </p:sp>
      <p:sp>
        <p:nvSpPr>
          <p:cNvPr id="24581" name="Right Brace 90"/>
          <p:cNvSpPr>
            <a:spLocks/>
          </p:cNvSpPr>
          <p:nvPr/>
        </p:nvSpPr>
        <p:spPr bwMode="auto">
          <a:xfrm rot="-5400000">
            <a:off x="2843213" y="171450"/>
            <a:ext cx="417512" cy="3487738"/>
          </a:xfrm>
          <a:prstGeom prst="rightBrace">
            <a:avLst>
              <a:gd name="adj1" fmla="val 8315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24582" name="Right Brace 91"/>
          <p:cNvSpPr>
            <a:spLocks/>
          </p:cNvSpPr>
          <p:nvPr/>
        </p:nvSpPr>
        <p:spPr bwMode="auto">
          <a:xfrm rot="-5400000">
            <a:off x="4972844" y="1534319"/>
            <a:ext cx="417512" cy="762000"/>
          </a:xfrm>
          <a:prstGeom prst="rightBrace">
            <a:avLst>
              <a:gd name="adj1" fmla="val 83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775194" y="6057457"/>
            <a:ext cx="424827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What is a bad reference pattern?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35588" y="6172200"/>
            <a:ext cx="29835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Strided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= size of cache</a:t>
            </a:r>
          </a:p>
        </p:txBody>
      </p:sp>
      <p:sp>
        <p:nvSpPr>
          <p:cNvPr id="24585" name="TextBox 94"/>
          <p:cNvSpPr txBox="1">
            <a:spLocks noChangeArrowheads="1"/>
          </p:cNvSpPr>
          <p:nvPr/>
        </p:nvSpPr>
        <p:spPr bwMode="auto">
          <a:xfrm>
            <a:off x="6291263" y="2211388"/>
            <a:ext cx="169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622300" y="341313"/>
            <a:ext cx="8207375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smtClean="0"/>
              <a:t>Direct Map Address Selection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i="1" smtClean="0"/>
              <a:t>higher-order vs. lower-order address bits</a:t>
            </a:r>
          </a:p>
        </p:txBody>
      </p:sp>
      <p:grpSp>
        <p:nvGrpSpPr>
          <p:cNvPr id="26626" name="Group 86"/>
          <p:cNvGrpSpPr>
            <a:grpSpLocks/>
          </p:cNvGrpSpPr>
          <p:nvPr/>
        </p:nvGrpSpPr>
        <p:grpSpPr bwMode="auto">
          <a:xfrm>
            <a:off x="898525" y="1689100"/>
            <a:ext cx="7269163" cy="3917950"/>
            <a:chOff x="898525" y="1293813"/>
            <a:chExt cx="7297752" cy="5044512"/>
          </a:xfrm>
        </p:grpSpPr>
        <p:sp>
          <p:nvSpPr>
            <p:cNvPr id="26634" name="Rectangle 5"/>
            <p:cNvSpPr>
              <a:spLocks noChangeArrowheads="1"/>
            </p:cNvSpPr>
            <p:nvPr/>
          </p:nvSpPr>
          <p:spPr bwMode="auto">
            <a:xfrm>
              <a:off x="1765300" y="2755900"/>
              <a:ext cx="4851400" cy="1498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32" name="Line 2"/>
            <p:cNvSpPr>
              <a:spLocks noChangeShapeType="1"/>
            </p:cNvSpPr>
            <p:nvPr/>
          </p:nvSpPr>
          <p:spPr bwMode="auto">
            <a:xfrm>
              <a:off x="2438400" y="5105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Rectangle 3" descr="Large confetti"/>
            <p:cNvSpPr>
              <a:spLocks noChangeArrowheads="1"/>
            </p:cNvSpPr>
            <p:nvPr/>
          </p:nvSpPr>
          <p:spPr bwMode="auto">
            <a:xfrm>
              <a:off x="1758950" y="3511550"/>
              <a:ext cx="4864100" cy="3683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1752600" y="3124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7"/>
            <p:cNvSpPr>
              <a:spLocks noChangeShapeType="1"/>
            </p:cNvSpPr>
            <p:nvPr/>
          </p:nvSpPr>
          <p:spPr bwMode="auto">
            <a:xfrm>
              <a:off x="1752600" y="3505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8"/>
            <p:cNvSpPr>
              <a:spLocks noChangeShapeType="1"/>
            </p:cNvSpPr>
            <p:nvPr/>
          </p:nvSpPr>
          <p:spPr bwMode="auto">
            <a:xfrm>
              <a:off x="1752600" y="3886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9"/>
            <p:cNvSpPr>
              <a:spLocks noChangeShapeType="1"/>
            </p:cNvSpPr>
            <p:nvPr/>
          </p:nvSpPr>
          <p:spPr bwMode="auto">
            <a:xfrm>
              <a:off x="29718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0"/>
            <p:cNvSpPr>
              <a:spLocks noChangeShapeType="1"/>
            </p:cNvSpPr>
            <p:nvPr/>
          </p:nvSpPr>
          <p:spPr bwMode="auto">
            <a:xfrm>
              <a:off x="38862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1"/>
            <p:cNvSpPr>
              <a:spLocks noChangeShapeType="1"/>
            </p:cNvSpPr>
            <p:nvPr/>
          </p:nvSpPr>
          <p:spPr bwMode="auto">
            <a:xfrm>
              <a:off x="20574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Rectangle 12"/>
            <p:cNvSpPr>
              <a:spLocks noChangeArrowheads="1"/>
            </p:cNvSpPr>
            <p:nvPr/>
          </p:nvSpPr>
          <p:spPr bwMode="auto">
            <a:xfrm>
              <a:off x="2041525" y="2392364"/>
              <a:ext cx="76624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Tag</a:t>
              </a:r>
              <a:endParaRPr lang="en-US"/>
            </a:p>
          </p:txBody>
        </p:sp>
        <p:sp>
          <p:nvSpPr>
            <p:cNvPr id="26642" name="Rectangle 13"/>
            <p:cNvSpPr>
              <a:spLocks noChangeArrowheads="1"/>
            </p:cNvSpPr>
            <p:nvPr/>
          </p:nvSpPr>
          <p:spPr bwMode="auto">
            <a:xfrm>
              <a:off x="4098925" y="2392364"/>
              <a:ext cx="1437146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Data Block</a:t>
              </a:r>
            </a:p>
          </p:txBody>
        </p:sp>
        <p:sp>
          <p:nvSpPr>
            <p:cNvPr id="26643" name="Rectangle 14"/>
            <p:cNvSpPr>
              <a:spLocks noChangeArrowheads="1"/>
            </p:cNvSpPr>
            <p:nvPr/>
          </p:nvSpPr>
          <p:spPr bwMode="auto">
            <a:xfrm>
              <a:off x="1584325" y="2392364"/>
              <a:ext cx="524647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V</a:t>
              </a:r>
              <a:endParaRPr lang="en-US"/>
            </a:p>
          </p:txBody>
        </p:sp>
        <p:sp>
          <p:nvSpPr>
            <p:cNvPr id="26644" name="Line 15"/>
            <p:cNvSpPr>
              <a:spLocks noChangeShapeType="1"/>
            </p:cNvSpPr>
            <p:nvPr/>
          </p:nvSpPr>
          <p:spPr bwMode="auto">
            <a:xfrm>
              <a:off x="48006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16"/>
            <p:cNvSpPr>
              <a:spLocks noChangeShapeType="1"/>
            </p:cNvSpPr>
            <p:nvPr/>
          </p:nvSpPr>
          <p:spPr bwMode="auto">
            <a:xfrm>
              <a:off x="57150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17"/>
            <p:cNvSpPr>
              <a:spLocks noChangeArrowheads="1"/>
            </p:cNvSpPr>
            <p:nvPr/>
          </p:nvSpPr>
          <p:spPr bwMode="auto">
            <a:xfrm>
              <a:off x="1079500" y="1308100"/>
              <a:ext cx="43180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6647" name="Group 18"/>
            <p:cNvGrpSpPr>
              <a:grpSpLocks/>
            </p:cNvGrpSpPr>
            <p:nvPr/>
          </p:nvGrpSpPr>
          <p:grpSpPr bwMode="auto">
            <a:xfrm>
              <a:off x="1827213" y="5419725"/>
              <a:ext cx="325437" cy="473075"/>
              <a:chOff x="1151" y="3414"/>
              <a:chExt cx="205" cy="298"/>
            </a:xfrm>
          </p:grpSpPr>
          <p:sp>
            <p:nvSpPr>
              <p:cNvPr id="26708" name="Line 19"/>
              <p:cNvSpPr>
                <a:spLocks noChangeShapeType="1"/>
              </p:cNvSpPr>
              <p:nvPr/>
            </p:nvSpPr>
            <p:spPr bwMode="auto">
              <a:xfrm>
                <a:off x="1354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9" name="Line 20"/>
              <p:cNvSpPr>
                <a:spLocks noChangeShapeType="1"/>
              </p:cNvSpPr>
              <p:nvPr/>
            </p:nvSpPr>
            <p:spPr bwMode="auto">
              <a:xfrm>
                <a:off x="1152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0" name="Line 21"/>
              <p:cNvSpPr>
                <a:spLocks noChangeShapeType="1"/>
              </p:cNvSpPr>
              <p:nvPr/>
            </p:nvSpPr>
            <p:spPr bwMode="auto">
              <a:xfrm flipH="1">
                <a:off x="1153" y="3416"/>
                <a:ext cx="2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1" name="Arc 22"/>
              <p:cNvSpPr>
                <a:spLocks/>
              </p:cNvSpPr>
              <p:nvPr/>
            </p:nvSpPr>
            <p:spPr bwMode="auto">
              <a:xfrm>
                <a:off x="1249" y="3617"/>
                <a:ext cx="107" cy="94"/>
              </a:xfrm>
              <a:custGeom>
                <a:avLst/>
                <a:gdLst>
                  <a:gd name="T0" fmla="*/ 0 w 21805"/>
                  <a:gd name="T1" fmla="*/ 0 h 21600"/>
                  <a:gd name="T2" fmla="*/ 0 w 21805"/>
                  <a:gd name="T3" fmla="*/ 0 h 21600"/>
                  <a:gd name="T4" fmla="*/ 0 w 2180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05"/>
                  <a:gd name="T10" fmla="*/ 0 h 21600"/>
                  <a:gd name="T11" fmla="*/ 21805 w 2180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05" h="21600" fill="none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</a:path>
                  <a:path w="21805" h="21600" stroke="0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  <a:lnTo>
                      <a:pt x="205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2" name="Arc 23"/>
              <p:cNvSpPr>
                <a:spLocks/>
              </p:cNvSpPr>
              <p:nvPr/>
            </p:nvSpPr>
            <p:spPr bwMode="auto">
              <a:xfrm>
                <a:off x="1151" y="3618"/>
                <a:ext cx="106" cy="9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</a:path>
                  <a:path w="21600" h="21599" stroke="0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8" name="AutoShape 24"/>
            <p:cNvSpPr>
              <a:spLocks noChangeArrowheads="1"/>
            </p:cNvSpPr>
            <p:nvPr/>
          </p:nvSpPr>
          <p:spPr bwMode="auto">
            <a:xfrm rot="10800000" flipH="1" flipV="1">
              <a:off x="4279900" y="5576888"/>
              <a:ext cx="1117600" cy="277812"/>
            </a:xfrm>
            <a:custGeom>
              <a:avLst/>
              <a:gdLst>
                <a:gd name="T0" fmla="*/ 2147483647 w 21600"/>
                <a:gd name="T1" fmla="*/ 295537636 h 21600"/>
                <a:gd name="T2" fmla="*/ 2147483647 w 21600"/>
                <a:gd name="T3" fmla="*/ 591075273 h 21600"/>
                <a:gd name="T4" fmla="*/ 2147483647 w 21600"/>
                <a:gd name="T5" fmla="*/ 295537636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2173288" y="46609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2206625" y="4716462"/>
              <a:ext cx="48763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=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4632325" y="1293813"/>
              <a:ext cx="804672" cy="40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Offset</a:t>
              </a:r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4648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>
              <a:off x="2819400" y="13081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1393825" y="1338263"/>
              <a:ext cx="941467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</a:t>
              </a:r>
              <a:r>
                <a:rPr lang="en-US" sz="1800"/>
                <a:t>Index</a:t>
              </a:r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1905000" y="3733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2438400" y="3733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>
              <a:off x="1981200" y="5867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 flipH="1">
              <a:off x="1447800" y="60198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 flipH="1">
              <a:off x="20574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2057400" y="5257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3440113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 flipH="1">
              <a:off x="3429000" y="5105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>
              <a:off x="43434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>
              <a:off x="4327525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41"/>
            <p:cNvSpPr>
              <a:spLocks noChangeShapeType="1"/>
            </p:cNvSpPr>
            <p:nvPr/>
          </p:nvSpPr>
          <p:spPr bwMode="auto">
            <a:xfrm flipH="1">
              <a:off x="43434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>
              <a:off x="4648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5029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53340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 flipH="1">
              <a:off x="50292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46"/>
            <p:cNvSpPr>
              <a:spLocks noChangeShapeType="1"/>
            </p:cNvSpPr>
            <p:nvPr/>
          </p:nvSpPr>
          <p:spPr bwMode="auto">
            <a:xfrm flipH="1">
              <a:off x="53340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47"/>
            <p:cNvSpPr>
              <a:spLocks noChangeShapeType="1"/>
            </p:cNvSpPr>
            <p:nvPr/>
          </p:nvSpPr>
          <p:spPr bwMode="auto">
            <a:xfrm>
              <a:off x="5357813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>
              <a:off x="6178550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Line 49"/>
            <p:cNvSpPr>
              <a:spLocks noChangeShapeType="1"/>
            </p:cNvSpPr>
            <p:nvPr/>
          </p:nvSpPr>
          <p:spPr bwMode="auto">
            <a:xfrm>
              <a:off x="4876800" y="5867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Line 50"/>
            <p:cNvSpPr>
              <a:spLocks noChangeShapeType="1"/>
            </p:cNvSpPr>
            <p:nvPr/>
          </p:nvSpPr>
          <p:spPr bwMode="auto">
            <a:xfrm flipH="1">
              <a:off x="4876800" y="60960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1968500" y="1803400"/>
              <a:ext cx="0" cy="165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Line 52"/>
            <p:cNvSpPr>
              <a:spLocks noChangeShapeType="1"/>
            </p:cNvSpPr>
            <p:nvPr/>
          </p:nvSpPr>
          <p:spPr bwMode="auto">
            <a:xfrm flipH="1" flipV="1">
              <a:off x="1511300" y="1968500"/>
              <a:ext cx="4445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Line 53"/>
            <p:cNvSpPr>
              <a:spLocks noChangeShapeType="1"/>
            </p:cNvSpPr>
            <p:nvPr/>
          </p:nvSpPr>
          <p:spPr bwMode="auto">
            <a:xfrm>
              <a:off x="3657600" y="1816100"/>
              <a:ext cx="0" cy="495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Line 54"/>
            <p:cNvSpPr>
              <a:spLocks noChangeShapeType="1"/>
            </p:cNvSpPr>
            <p:nvPr/>
          </p:nvSpPr>
          <p:spPr bwMode="auto">
            <a:xfrm>
              <a:off x="1524000" y="19812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Line 55"/>
            <p:cNvSpPr>
              <a:spLocks noChangeShapeType="1"/>
            </p:cNvSpPr>
            <p:nvPr/>
          </p:nvSpPr>
          <p:spPr bwMode="auto">
            <a:xfrm flipH="1">
              <a:off x="1524000" y="3657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 flipH="1">
              <a:off x="1054100" y="2298700"/>
              <a:ext cx="26162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>
              <a:off x="1066800" y="2298700"/>
              <a:ext cx="0" cy="2578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58"/>
            <p:cNvSpPr>
              <a:spLocks noChangeShapeType="1"/>
            </p:cNvSpPr>
            <p:nvPr/>
          </p:nvSpPr>
          <p:spPr bwMode="auto">
            <a:xfrm flipH="1">
              <a:off x="1066800" y="48768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 flipH="1">
              <a:off x="1752600" y="4876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60"/>
            <p:cNvSpPr>
              <a:spLocks noChangeArrowheads="1"/>
            </p:cNvSpPr>
            <p:nvPr/>
          </p:nvSpPr>
          <p:spPr bwMode="auto">
            <a:xfrm>
              <a:off x="1874838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5" name="Oval 61"/>
            <p:cNvSpPr>
              <a:spLocks noChangeArrowheads="1"/>
            </p:cNvSpPr>
            <p:nvPr/>
          </p:nvSpPr>
          <p:spPr bwMode="auto">
            <a:xfrm>
              <a:off x="24034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6" name="Oval 62"/>
            <p:cNvSpPr>
              <a:spLocks noChangeArrowheads="1"/>
            </p:cNvSpPr>
            <p:nvPr/>
          </p:nvSpPr>
          <p:spPr bwMode="auto">
            <a:xfrm>
              <a:off x="34083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7" name="Oval 63"/>
            <p:cNvSpPr>
              <a:spLocks noChangeArrowheads="1"/>
            </p:cNvSpPr>
            <p:nvPr/>
          </p:nvSpPr>
          <p:spPr bwMode="auto">
            <a:xfrm>
              <a:off x="42957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8" name="Oval 64"/>
            <p:cNvSpPr>
              <a:spLocks noChangeArrowheads="1"/>
            </p:cNvSpPr>
            <p:nvPr/>
          </p:nvSpPr>
          <p:spPr bwMode="auto">
            <a:xfrm>
              <a:off x="53260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9" name="Oval 65"/>
            <p:cNvSpPr>
              <a:spLocks noChangeArrowheads="1"/>
            </p:cNvSpPr>
            <p:nvPr/>
          </p:nvSpPr>
          <p:spPr bwMode="auto">
            <a:xfrm>
              <a:off x="6146800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90" name="Line 66"/>
            <p:cNvSpPr>
              <a:spLocks noChangeShapeType="1"/>
            </p:cNvSpPr>
            <p:nvPr/>
          </p:nvSpPr>
          <p:spPr bwMode="auto">
            <a:xfrm>
              <a:off x="1905000" y="4953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67"/>
            <p:cNvSpPr>
              <a:spLocks noChangeShapeType="1"/>
            </p:cNvSpPr>
            <p:nvPr/>
          </p:nvSpPr>
          <p:spPr bwMode="auto">
            <a:xfrm>
              <a:off x="50292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259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69"/>
            <p:cNvSpPr>
              <a:spLocks noChangeShapeType="1"/>
            </p:cNvSpPr>
            <p:nvPr/>
          </p:nvSpPr>
          <p:spPr bwMode="auto">
            <a:xfrm>
              <a:off x="7620000" y="2133600"/>
              <a:ext cx="0" cy="3581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70"/>
            <p:cNvSpPr>
              <a:spLocks noChangeShapeType="1"/>
            </p:cNvSpPr>
            <p:nvPr/>
          </p:nvSpPr>
          <p:spPr bwMode="auto">
            <a:xfrm flipH="1">
              <a:off x="5257800" y="5715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Line 71"/>
            <p:cNvSpPr>
              <a:spLocks noChangeShapeType="1"/>
            </p:cNvSpPr>
            <p:nvPr/>
          </p:nvSpPr>
          <p:spPr bwMode="auto">
            <a:xfrm flipH="1">
              <a:off x="3022600" y="22352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Line 72"/>
            <p:cNvSpPr>
              <a:spLocks noChangeShapeType="1"/>
            </p:cNvSpPr>
            <p:nvPr/>
          </p:nvSpPr>
          <p:spPr bwMode="auto">
            <a:xfrm flipH="1">
              <a:off x="1676400" y="19177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Line 73"/>
            <p:cNvSpPr>
              <a:spLocks noChangeShapeType="1"/>
            </p:cNvSpPr>
            <p:nvPr/>
          </p:nvSpPr>
          <p:spPr bwMode="auto">
            <a:xfrm flipH="1">
              <a:off x="57150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Line 74"/>
            <p:cNvSpPr>
              <a:spLocks noChangeShapeType="1"/>
            </p:cNvSpPr>
            <p:nvPr/>
          </p:nvSpPr>
          <p:spPr bwMode="auto">
            <a:xfrm flipH="1">
              <a:off x="2362200" y="4343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2917825" y="1897063"/>
              <a:ext cx="378196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1558925" y="1985962"/>
              <a:ext cx="429695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k</a:t>
              </a: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5622925" y="2163763"/>
              <a:ext cx="43774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b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498725" y="4297363"/>
              <a:ext cx="378196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898525" y="5821363"/>
              <a:ext cx="601895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HIT</a:t>
              </a:r>
              <a:endParaRPr lang="en-US"/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5851525" y="5897563"/>
              <a:ext cx="2344752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Word or Byte</a:t>
              </a: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>
              <a:off x="6781800" y="27432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6765925" y="3306763"/>
              <a:ext cx="777314" cy="932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2</a:t>
              </a:r>
              <a:r>
                <a:rPr lang="en-US" baseline="30000"/>
                <a:t>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lines</a:t>
              </a:r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3394075" y="1362075"/>
              <a:ext cx="584708" cy="439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Tag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912310" y="5827197"/>
            <a:ext cx="619913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Why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higher-order bits as tag may be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undesirable?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56296" y="6230236"/>
            <a:ext cx="367600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Spatially local blocks conflict</a:t>
            </a:r>
          </a:p>
        </p:txBody>
      </p:sp>
      <p:sp>
        <p:nvSpPr>
          <p:cNvPr id="3" name="Curved Down Arrow 2"/>
          <p:cNvSpPr/>
          <p:nvPr/>
        </p:nvSpPr>
        <p:spPr bwMode="auto">
          <a:xfrm>
            <a:off x="2508269" y="1583140"/>
            <a:ext cx="721064" cy="263272"/>
          </a:xfrm>
          <a:prstGeom prst="curvedDown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Curved Up Arrow 3"/>
          <p:cNvSpPr/>
          <p:nvPr/>
        </p:nvSpPr>
        <p:spPr bwMode="auto">
          <a:xfrm flipH="1">
            <a:off x="2508269" y="1982839"/>
            <a:ext cx="697633" cy="250001"/>
          </a:xfrm>
          <a:prstGeom prst="curvedUp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52425"/>
            <a:ext cx="7772400" cy="1143000"/>
          </a:xfrm>
        </p:spPr>
        <p:txBody>
          <a:bodyPr/>
          <a:lstStyle/>
          <a:p>
            <a:r>
              <a:rPr lang="en-US" dirty="0"/>
              <a:t>Reduce Conflict </a:t>
            </a:r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09401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Memory time =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Hit </a:t>
            </a:r>
            <a:r>
              <a:rPr lang="en-US" sz="2400" dirty="0"/>
              <a:t>time + </a:t>
            </a:r>
            <a:r>
              <a:rPr lang="en-US" sz="2400" dirty="0" err="1"/>
              <a:t>Prob</a:t>
            </a:r>
            <a:r>
              <a:rPr lang="en-US" sz="2400" dirty="0"/>
              <a:t>(miss) * Miss penalty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Associativity: </a:t>
            </a:r>
            <a:r>
              <a:rPr lang="en-US" sz="2400" dirty="0" smtClean="0"/>
              <a:t>Reduce conflict misses by allowing </a:t>
            </a:r>
            <a:r>
              <a:rPr lang="en-US" sz="2400" dirty="0"/>
              <a:t>blocks to go to several </a:t>
            </a:r>
            <a:r>
              <a:rPr lang="en-US" sz="2400" dirty="0" smtClean="0"/>
              <a:t>sets in cache</a:t>
            </a:r>
            <a:endParaRPr lang="en-US" sz="2400" dirty="0"/>
          </a:p>
          <a:p>
            <a:pPr lvl="1"/>
            <a:r>
              <a:rPr lang="en-US" sz="2000" dirty="0" smtClean="0"/>
              <a:t>2</a:t>
            </a:r>
            <a:r>
              <a:rPr lang="en-US" sz="2000" dirty="0"/>
              <a:t>-way set associative: each block </a:t>
            </a:r>
            <a:r>
              <a:rPr lang="en-US" sz="2000" dirty="0" smtClean="0"/>
              <a:t>can be mapped </a:t>
            </a:r>
            <a:r>
              <a:rPr lang="en-US" sz="2000" dirty="0"/>
              <a:t>to </a:t>
            </a:r>
            <a:r>
              <a:rPr lang="en-US" sz="2000" dirty="0" smtClean="0"/>
              <a:t>one </a:t>
            </a:r>
            <a:r>
              <a:rPr lang="en-US" sz="2000" dirty="0"/>
              <a:t>of 2 cache </a:t>
            </a:r>
            <a:r>
              <a:rPr lang="en-US" sz="2000" dirty="0" smtClean="0"/>
              <a:t>sets</a:t>
            </a:r>
            <a:endParaRPr lang="en-US" sz="2000" dirty="0"/>
          </a:p>
          <a:p>
            <a:pPr lvl="1"/>
            <a:r>
              <a:rPr lang="en-US" sz="2000" dirty="0"/>
              <a:t>Fully associative: each block </a:t>
            </a:r>
            <a:r>
              <a:rPr lang="en-US" sz="2000" dirty="0" smtClean="0"/>
              <a:t>can be mapped </a:t>
            </a:r>
            <a:r>
              <a:rPr lang="en-US" sz="2000" dirty="0"/>
              <a:t>to any cache </a:t>
            </a:r>
            <a:r>
              <a:rPr lang="en-US" sz="2000" dirty="0" smtClean="0"/>
              <a:t>frame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42900"/>
            <a:ext cx="8624887" cy="862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2-Way Set-Associative Cache</a:t>
            </a:r>
          </a:p>
        </p:txBody>
      </p:sp>
      <p:grpSp>
        <p:nvGrpSpPr>
          <p:cNvPr id="40962" name="Group 129"/>
          <p:cNvGrpSpPr>
            <a:grpSpLocks/>
          </p:cNvGrpSpPr>
          <p:nvPr/>
        </p:nvGrpSpPr>
        <p:grpSpPr bwMode="auto">
          <a:xfrm>
            <a:off x="974725" y="1512888"/>
            <a:ext cx="7446924" cy="5210175"/>
            <a:chOff x="974725" y="1293813"/>
            <a:chExt cx="7446663" cy="5210175"/>
          </a:xfrm>
        </p:grpSpPr>
        <p:sp>
          <p:nvSpPr>
            <p:cNvPr id="40973" name="Rectangle 10"/>
            <p:cNvSpPr>
              <a:spLocks noChangeArrowheads="1"/>
            </p:cNvSpPr>
            <p:nvPr/>
          </p:nvSpPr>
          <p:spPr bwMode="auto">
            <a:xfrm>
              <a:off x="1612900" y="2832100"/>
              <a:ext cx="2336800" cy="1193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0974" name="Line 11"/>
            <p:cNvSpPr>
              <a:spLocks noChangeShapeType="1"/>
            </p:cNvSpPr>
            <p:nvPr/>
          </p:nvSpPr>
          <p:spPr bwMode="auto">
            <a:xfrm>
              <a:off x="1600200" y="31242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Rectangle 61"/>
            <p:cNvSpPr>
              <a:spLocks noChangeArrowheads="1"/>
            </p:cNvSpPr>
            <p:nvPr/>
          </p:nvSpPr>
          <p:spPr bwMode="auto">
            <a:xfrm>
              <a:off x="4279900" y="2832100"/>
              <a:ext cx="2336800" cy="1193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0966" name="Line 3"/>
            <p:cNvSpPr>
              <a:spLocks noChangeShapeType="1"/>
            </p:cNvSpPr>
            <p:nvPr/>
          </p:nvSpPr>
          <p:spPr bwMode="auto">
            <a:xfrm>
              <a:off x="6324600" y="48006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Line 4"/>
            <p:cNvSpPr>
              <a:spLocks noChangeShapeType="1"/>
            </p:cNvSpPr>
            <p:nvPr/>
          </p:nvSpPr>
          <p:spPr bwMode="auto">
            <a:xfrm>
              <a:off x="6324600" y="50292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Line 5"/>
            <p:cNvSpPr>
              <a:spLocks noChangeShapeType="1"/>
            </p:cNvSpPr>
            <p:nvPr/>
          </p:nvSpPr>
          <p:spPr bwMode="auto">
            <a:xfrm>
              <a:off x="63246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>
              <a:off x="6324600" y="54864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Line 7"/>
            <p:cNvSpPr>
              <a:spLocks noChangeShapeType="1"/>
            </p:cNvSpPr>
            <p:nvPr/>
          </p:nvSpPr>
          <p:spPr bwMode="auto">
            <a:xfrm>
              <a:off x="2286000" y="51816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8"/>
            <p:cNvSpPr>
              <a:spLocks noChangeShapeType="1"/>
            </p:cNvSpPr>
            <p:nvPr/>
          </p:nvSpPr>
          <p:spPr bwMode="auto">
            <a:xfrm flipH="1">
              <a:off x="6934200" y="51054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Rectangle 9" descr="Large confetti"/>
            <p:cNvSpPr>
              <a:spLocks noChangeArrowheads="1"/>
            </p:cNvSpPr>
            <p:nvPr/>
          </p:nvSpPr>
          <p:spPr bwMode="auto">
            <a:xfrm>
              <a:off x="1606550" y="3435350"/>
              <a:ext cx="2349500" cy="2921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0975" name="Line 12"/>
            <p:cNvSpPr>
              <a:spLocks noChangeShapeType="1"/>
            </p:cNvSpPr>
            <p:nvPr/>
          </p:nvSpPr>
          <p:spPr bwMode="auto">
            <a:xfrm>
              <a:off x="1600200" y="3429000"/>
              <a:ext cx="2362200" cy="0"/>
            </a:xfrm>
            <a:prstGeom prst="line">
              <a:avLst/>
            </a:prstGeom>
            <a:blipFill>
              <a:blip r:embed="rId3"/>
              <a:tile tx="0" ty="0" sx="100000" sy="100000" flip="none" algn="tl"/>
            </a:blip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>
              <a:off x="1600200" y="37338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>
              <a:off x="2590800" y="26670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15"/>
            <p:cNvSpPr>
              <a:spLocks noChangeShapeType="1"/>
            </p:cNvSpPr>
            <p:nvPr/>
          </p:nvSpPr>
          <p:spPr bwMode="auto">
            <a:xfrm>
              <a:off x="1905000" y="26670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Rectangle 16"/>
            <p:cNvSpPr>
              <a:spLocks noChangeArrowheads="1"/>
            </p:cNvSpPr>
            <p:nvPr/>
          </p:nvSpPr>
          <p:spPr bwMode="auto">
            <a:xfrm>
              <a:off x="1736725" y="2468563"/>
              <a:ext cx="80827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 Tag</a:t>
              </a:r>
            </a:p>
          </p:txBody>
        </p:sp>
        <p:sp>
          <p:nvSpPr>
            <p:cNvPr id="40980" name="Rectangle 17"/>
            <p:cNvSpPr>
              <a:spLocks noChangeArrowheads="1"/>
            </p:cNvSpPr>
            <p:nvPr/>
          </p:nvSpPr>
          <p:spPr bwMode="auto">
            <a:xfrm>
              <a:off x="2574925" y="2468563"/>
              <a:ext cx="1569285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Data Block</a:t>
              </a:r>
            </a:p>
          </p:txBody>
        </p:sp>
        <p:sp>
          <p:nvSpPr>
            <p:cNvPr id="40981" name="Rectangle 18"/>
            <p:cNvSpPr>
              <a:spLocks noChangeArrowheads="1"/>
            </p:cNvSpPr>
            <p:nvPr/>
          </p:nvSpPr>
          <p:spPr bwMode="auto">
            <a:xfrm>
              <a:off x="1431925" y="2468563"/>
              <a:ext cx="540193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 V</a:t>
              </a:r>
            </a:p>
          </p:txBody>
        </p:sp>
        <p:sp>
          <p:nvSpPr>
            <p:cNvPr id="40982" name="Rectangle 19"/>
            <p:cNvSpPr>
              <a:spLocks noChangeArrowheads="1"/>
            </p:cNvSpPr>
            <p:nvPr/>
          </p:nvSpPr>
          <p:spPr bwMode="auto">
            <a:xfrm>
              <a:off x="1003300" y="1308100"/>
              <a:ext cx="42418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grpSp>
          <p:nvGrpSpPr>
            <p:cNvPr id="40983" name="Group 20"/>
            <p:cNvGrpSpPr>
              <a:grpSpLocks/>
            </p:cNvGrpSpPr>
            <p:nvPr/>
          </p:nvGrpSpPr>
          <p:grpSpPr bwMode="auto">
            <a:xfrm>
              <a:off x="2436813" y="5416550"/>
              <a:ext cx="473075" cy="333375"/>
              <a:chOff x="1535" y="3412"/>
              <a:chExt cx="298" cy="210"/>
            </a:xfrm>
          </p:grpSpPr>
          <p:sp>
            <p:nvSpPr>
              <p:cNvPr id="41085" name="Line 21"/>
              <p:cNvSpPr>
                <a:spLocks noChangeShapeType="1"/>
              </p:cNvSpPr>
              <p:nvPr/>
            </p:nvSpPr>
            <p:spPr bwMode="auto">
              <a:xfrm>
                <a:off x="1535" y="3413"/>
                <a:ext cx="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6" name="Line 22"/>
              <p:cNvSpPr>
                <a:spLocks noChangeShapeType="1"/>
              </p:cNvSpPr>
              <p:nvPr/>
            </p:nvSpPr>
            <p:spPr bwMode="auto">
              <a:xfrm>
                <a:off x="1535" y="3622"/>
                <a:ext cx="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7" name="Line 23"/>
              <p:cNvSpPr>
                <a:spLocks noChangeShapeType="1"/>
              </p:cNvSpPr>
              <p:nvPr/>
            </p:nvSpPr>
            <p:spPr bwMode="auto">
              <a:xfrm>
                <a:off x="1537" y="3412"/>
                <a:ext cx="0" cy="2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8" name="Arc 24"/>
              <p:cNvSpPr>
                <a:spLocks/>
              </p:cNvSpPr>
              <p:nvPr/>
            </p:nvSpPr>
            <p:spPr bwMode="auto">
              <a:xfrm>
                <a:off x="1738" y="3413"/>
                <a:ext cx="94" cy="106"/>
              </a:xfrm>
              <a:custGeom>
                <a:avLst/>
                <a:gdLst>
                  <a:gd name="T0" fmla="*/ 0 w 21599"/>
                  <a:gd name="T1" fmla="*/ 0 h 21600"/>
                  <a:gd name="T2" fmla="*/ 0 w 21599"/>
                  <a:gd name="T3" fmla="*/ 0 h 21600"/>
                  <a:gd name="T4" fmla="*/ 0 w 2159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600"/>
                  <a:gd name="T11" fmla="*/ 21599 w 215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600" fill="none" extrusionOk="0">
                    <a:moveTo>
                      <a:pt x="-1" y="0"/>
                    </a:moveTo>
                    <a:cubicBezTo>
                      <a:pt x="11849" y="0"/>
                      <a:pt x="21486" y="9546"/>
                      <a:pt x="21599" y="21394"/>
                    </a:cubicBezTo>
                  </a:path>
                  <a:path w="21599" h="21600" stroke="0" extrusionOk="0">
                    <a:moveTo>
                      <a:pt x="-1" y="0"/>
                    </a:moveTo>
                    <a:cubicBezTo>
                      <a:pt x="11849" y="0"/>
                      <a:pt x="21486" y="9546"/>
                      <a:pt x="21599" y="213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9" name="Arc 25"/>
              <p:cNvSpPr>
                <a:spLocks/>
              </p:cNvSpPr>
              <p:nvPr/>
            </p:nvSpPr>
            <p:spPr bwMode="auto">
              <a:xfrm>
                <a:off x="1739" y="3511"/>
                <a:ext cx="94" cy="107"/>
              </a:xfrm>
              <a:custGeom>
                <a:avLst/>
                <a:gdLst>
                  <a:gd name="T0" fmla="*/ 0 w 21600"/>
                  <a:gd name="T1" fmla="*/ 0 h 21805"/>
                  <a:gd name="T2" fmla="*/ 0 w 21600"/>
                  <a:gd name="T3" fmla="*/ 0 h 21805"/>
                  <a:gd name="T4" fmla="*/ 0 w 21600"/>
                  <a:gd name="T5" fmla="*/ 0 h 2180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05"/>
                  <a:gd name="T11" fmla="*/ 21600 w 21600"/>
                  <a:gd name="T12" fmla="*/ 21805 h 218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05" fill="none" extrusionOk="0">
                    <a:moveTo>
                      <a:pt x="21599" y="-1"/>
                    </a:moveTo>
                    <a:cubicBezTo>
                      <a:pt x="21599" y="68"/>
                      <a:pt x="21600" y="136"/>
                      <a:pt x="21600" y="205"/>
                    </a:cubicBezTo>
                    <a:cubicBezTo>
                      <a:pt x="21600" y="12134"/>
                      <a:pt x="11929" y="21804"/>
                      <a:pt x="0" y="21805"/>
                    </a:cubicBezTo>
                  </a:path>
                  <a:path w="21600" h="21805" stroke="0" extrusionOk="0">
                    <a:moveTo>
                      <a:pt x="21599" y="-1"/>
                    </a:moveTo>
                    <a:cubicBezTo>
                      <a:pt x="21599" y="68"/>
                      <a:pt x="21600" y="136"/>
                      <a:pt x="21600" y="205"/>
                    </a:cubicBezTo>
                    <a:cubicBezTo>
                      <a:pt x="21600" y="12134"/>
                      <a:pt x="11929" y="21804"/>
                      <a:pt x="0" y="21805"/>
                    </a:cubicBezTo>
                    <a:lnTo>
                      <a:pt x="0" y="205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84" name="Oval 26"/>
            <p:cNvSpPr>
              <a:spLocks noChangeArrowheads="1"/>
            </p:cNvSpPr>
            <p:nvPr/>
          </p:nvSpPr>
          <p:spPr bwMode="auto">
            <a:xfrm>
              <a:off x="2020888" y="47371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0985" name="Rectangle 27"/>
            <p:cNvSpPr>
              <a:spLocks noChangeArrowheads="1"/>
            </p:cNvSpPr>
            <p:nvPr/>
          </p:nvSpPr>
          <p:spPr bwMode="auto">
            <a:xfrm>
              <a:off x="2054225" y="4792663"/>
              <a:ext cx="395928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40986" name="Rectangle 28"/>
            <p:cNvSpPr>
              <a:spLocks noChangeArrowheads="1"/>
            </p:cNvSpPr>
            <p:nvPr/>
          </p:nvSpPr>
          <p:spPr bwMode="auto">
            <a:xfrm>
              <a:off x="4479925" y="1293813"/>
              <a:ext cx="801473" cy="597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/>
                <a:t>Block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/>
                <a:t>Offset</a:t>
              </a:r>
            </a:p>
          </p:txBody>
        </p:sp>
        <p:sp>
          <p:nvSpPr>
            <p:cNvPr id="40987" name="Line 29"/>
            <p:cNvSpPr>
              <a:spLocks noChangeShapeType="1"/>
            </p:cNvSpPr>
            <p:nvPr/>
          </p:nvSpPr>
          <p:spPr bwMode="auto">
            <a:xfrm>
              <a:off x="44958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Line 30"/>
            <p:cNvSpPr>
              <a:spLocks noChangeShapeType="1"/>
            </p:cNvSpPr>
            <p:nvPr/>
          </p:nvSpPr>
          <p:spPr bwMode="auto">
            <a:xfrm>
              <a:off x="2362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9" name="Rectangle 31"/>
            <p:cNvSpPr>
              <a:spLocks noChangeArrowheads="1"/>
            </p:cNvSpPr>
            <p:nvPr/>
          </p:nvSpPr>
          <p:spPr bwMode="auto">
            <a:xfrm>
              <a:off x="1127125" y="1325563"/>
              <a:ext cx="80827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  Tag</a:t>
              </a:r>
            </a:p>
          </p:txBody>
        </p:sp>
        <p:sp>
          <p:nvSpPr>
            <p:cNvPr id="40990" name="Rectangle 32"/>
            <p:cNvSpPr>
              <a:spLocks noChangeArrowheads="1"/>
            </p:cNvSpPr>
            <p:nvPr/>
          </p:nvSpPr>
          <p:spPr bwMode="auto">
            <a:xfrm>
              <a:off x="2955925" y="1325563"/>
              <a:ext cx="920092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Index</a:t>
              </a:r>
            </a:p>
          </p:txBody>
        </p:sp>
        <p:sp>
          <p:nvSpPr>
            <p:cNvPr id="40991" name="Line 33"/>
            <p:cNvSpPr>
              <a:spLocks noChangeShapeType="1"/>
            </p:cNvSpPr>
            <p:nvPr/>
          </p:nvSpPr>
          <p:spPr bwMode="auto">
            <a:xfrm>
              <a:off x="1752600" y="3581400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Line 34"/>
            <p:cNvSpPr>
              <a:spLocks noChangeShapeType="1"/>
            </p:cNvSpPr>
            <p:nvPr/>
          </p:nvSpPr>
          <p:spPr bwMode="auto">
            <a:xfrm>
              <a:off x="2286000" y="3581400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Line 35"/>
            <p:cNvSpPr>
              <a:spLocks noChangeShapeType="1"/>
            </p:cNvSpPr>
            <p:nvPr/>
          </p:nvSpPr>
          <p:spPr bwMode="auto">
            <a:xfrm>
              <a:off x="3252788" y="5627688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4" name="Line 36"/>
            <p:cNvSpPr>
              <a:spLocks noChangeShapeType="1"/>
            </p:cNvSpPr>
            <p:nvPr/>
          </p:nvSpPr>
          <p:spPr bwMode="auto">
            <a:xfrm flipH="1">
              <a:off x="1752600" y="56388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Line 37"/>
            <p:cNvSpPr>
              <a:spLocks noChangeShapeType="1"/>
            </p:cNvSpPr>
            <p:nvPr/>
          </p:nvSpPr>
          <p:spPr bwMode="auto">
            <a:xfrm>
              <a:off x="34290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6" name="Line 38"/>
            <p:cNvSpPr>
              <a:spLocks noChangeShapeType="1"/>
            </p:cNvSpPr>
            <p:nvPr/>
          </p:nvSpPr>
          <p:spPr bwMode="auto">
            <a:xfrm flipH="1">
              <a:off x="1371600" y="2133600"/>
              <a:ext cx="2057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Line 39"/>
            <p:cNvSpPr>
              <a:spLocks noChangeShapeType="1"/>
            </p:cNvSpPr>
            <p:nvPr/>
          </p:nvSpPr>
          <p:spPr bwMode="auto">
            <a:xfrm>
              <a:off x="1600200" y="1828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Line 40"/>
            <p:cNvSpPr>
              <a:spLocks noChangeShapeType="1"/>
            </p:cNvSpPr>
            <p:nvPr/>
          </p:nvSpPr>
          <p:spPr bwMode="auto">
            <a:xfrm>
              <a:off x="1371600" y="2133600"/>
              <a:ext cx="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9" name="Line 41"/>
            <p:cNvSpPr>
              <a:spLocks noChangeShapeType="1"/>
            </p:cNvSpPr>
            <p:nvPr/>
          </p:nvSpPr>
          <p:spPr bwMode="auto">
            <a:xfrm flipH="1">
              <a:off x="1371600" y="35814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Line 42"/>
            <p:cNvSpPr>
              <a:spLocks noChangeShapeType="1"/>
            </p:cNvSpPr>
            <p:nvPr/>
          </p:nvSpPr>
          <p:spPr bwMode="auto">
            <a:xfrm flipH="1">
              <a:off x="990600" y="1981200"/>
              <a:ext cx="609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Line 43"/>
            <p:cNvSpPr>
              <a:spLocks noChangeShapeType="1"/>
            </p:cNvSpPr>
            <p:nvPr/>
          </p:nvSpPr>
          <p:spPr bwMode="auto">
            <a:xfrm>
              <a:off x="990600" y="1981200"/>
              <a:ext cx="0" cy="297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Line 44"/>
            <p:cNvSpPr>
              <a:spLocks noChangeShapeType="1"/>
            </p:cNvSpPr>
            <p:nvPr/>
          </p:nvSpPr>
          <p:spPr bwMode="auto">
            <a:xfrm flipH="1">
              <a:off x="990600" y="49530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Line 45"/>
            <p:cNvSpPr>
              <a:spLocks noChangeShapeType="1"/>
            </p:cNvSpPr>
            <p:nvPr/>
          </p:nvSpPr>
          <p:spPr bwMode="auto">
            <a:xfrm flipH="1">
              <a:off x="1600200" y="49530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Oval 46"/>
            <p:cNvSpPr>
              <a:spLocks noChangeArrowheads="1"/>
            </p:cNvSpPr>
            <p:nvPr/>
          </p:nvSpPr>
          <p:spPr bwMode="auto">
            <a:xfrm>
              <a:off x="1722438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05" name="Oval 47"/>
            <p:cNvSpPr>
              <a:spLocks noChangeArrowheads="1"/>
            </p:cNvSpPr>
            <p:nvPr/>
          </p:nvSpPr>
          <p:spPr bwMode="auto">
            <a:xfrm>
              <a:off x="2257425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06" name="Oval 48"/>
            <p:cNvSpPr>
              <a:spLocks noChangeArrowheads="1"/>
            </p:cNvSpPr>
            <p:nvPr/>
          </p:nvSpPr>
          <p:spPr bwMode="auto">
            <a:xfrm>
              <a:off x="3241675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07" name="Line 49"/>
            <p:cNvSpPr>
              <a:spLocks noChangeShapeType="1"/>
            </p:cNvSpPr>
            <p:nvPr/>
          </p:nvSpPr>
          <p:spPr bwMode="auto">
            <a:xfrm>
              <a:off x="1752600" y="50292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Line 50"/>
            <p:cNvSpPr>
              <a:spLocks noChangeShapeType="1"/>
            </p:cNvSpPr>
            <p:nvPr/>
          </p:nvSpPr>
          <p:spPr bwMode="auto">
            <a:xfrm flipH="1">
              <a:off x="5257800" y="1524000"/>
              <a:ext cx="160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Line 51"/>
            <p:cNvSpPr>
              <a:spLocks noChangeShapeType="1"/>
            </p:cNvSpPr>
            <p:nvPr/>
          </p:nvSpPr>
          <p:spPr bwMode="auto">
            <a:xfrm flipH="1">
              <a:off x="1066800" y="19050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Line 52"/>
            <p:cNvSpPr>
              <a:spLocks noChangeShapeType="1"/>
            </p:cNvSpPr>
            <p:nvPr/>
          </p:nvSpPr>
          <p:spPr bwMode="auto">
            <a:xfrm flipH="1">
              <a:off x="25908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Line 53"/>
            <p:cNvSpPr>
              <a:spLocks noChangeShapeType="1"/>
            </p:cNvSpPr>
            <p:nvPr/>
          </p:nvSpPr>
          <p:spPr bwMode="auto">
            <a:xfrm flipH="1">
              <a:off x="5562600" y="14478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2" name="Rectangle 54"/>
            <p:cNvSpPr>
              <a:spLocks noChangeArrowheads="1"/>
            </p:cNvSpPr>
            <p:nvPr/>
          </p:nvSpPr>
          <p:spPr bwMode="auto">
            <a:xfrm>
              <a:off x="974725" y="2011363"/>
              <a:ext cx="376693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t</a:t>
              </a:r>
            </a:p>
          </p:txBody>
        </p:sp>
        <p:sp>
          <p:nvSpPr>
            <p:cNvPr id="41013" name="Rectangle 55"/>
            <p:cNvSpPr>
              <a:spLocks noChangeArrowheads="1"/>
            </p:cNvSpPr>
            <p:nvPr/>
          </p:nvSpPr>
          <p:spPr bwMode="auto">
            <a:xfrm>
              <a:off x="2574925" y="2163763"/>
              <a:ext cx="427987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k</a:t>
              </a:r>
            </a:p>
          </p:txBody>
        </p:sp>
        <p:sp>
          <p:nvSpPr>
            <p:cNvPr id="41014" name="Rectangle 56"/>
            <p:cNvSpPr>
              <a:spLocks noChangeArrowheads="1"/>
            </p:cNvSpPr>
            <p:nvPr/>
          </p:nvSpPr>
          <p:spPr bwMode="auto">
            <a:xfrm>
              <a:off x="5470525" y="1554163"/>
              <a:ext cx="436002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b</a:t>
              </a:r>
            </a:p>
          </p:txBody>
        </p:sp>
        <p:sp>
          <p:nvSpPr>
            <p:cNvPr id="41015" name="Rectangle 57"/>
            <p:cNvSpPr>
              <a:spLocks noChangeArrowheads="1"/>
            </p:cNvSpPr>
            <p:nvPr/>
          </p:nvSpPr>
          <p:spPr bwMode="auto">
            <a:xfrm>
              <a:off x="7615238" y="6049963"/>
              <a:ext cx="519355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41016" name="Line 58"/>
            <p:cNvSpPr>
              <a:spLocks noChangeShapeType="1"/>
            </p:cNvSpPr>
            <p:nvPr/>
          </p:nvSpPr>
          <p:spPr bwMode="auto">
            <a:xfrm flipH="1">
              <a:off x="990600" y="4495800"/>
              <a:ext cx="3124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7" name="Line 59"/>
            <p:cNvSpPr>
              <a:spLocks noChangeShapeType="1"/>
            </p:cNvSpPr>
            <p:nvPr/>
          </p:nvSpPr>
          <p:spPr bwMode="auto">
            <a:xfrm>
              <a:off x="4114800" y="44958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8" name="Rectangle 60" descr="Large confetti"/>
            <p:cNvSpPr>
              <a:spLocks noChangeArrowheads="1"/>
            </p:cNvSpPr>
            <p:nvPr/>
          </p:nvSpPr>
          <p:spPr bwMode="auto">
            <a:xfrm>
              <a:off x="4273550" y="3435350"/>
              <a:ext cx="2349500" cy="2921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20" name="Line 62"/>
            <p:cNvSpPr>
              <a:spLocks noChangeShapeType="1"/>
            </p:cNvSpPr>
            <p:nvPr/>
          </p:nvSpPr>
          <p:spPr bwMode="auto">
            <a:xfrm>
              <a:off x="4267200" y="31242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1" name="Line 63"/>
            <p:cNvSpPr>
              <a:spLocks noChangeShapeType="1"/>
            </p:cNvSpPr>
            <p:nvPr/>
          </p:nvSpPr>
          <p:spPr bwMode="auto">
            <a:xfrm>
              <a:off x="4267200" y="3429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2" name="Line 64"/>
            <p:cNvSpPr>
              <a:spLocks noChangeShapeType="1"/>
            </p:cNvSpPr>
            <p:nvPr/>
          </p:nvSpPr>
          <p:spPr bwMode="auto">
            <a:xfrm>
              <a:off x="4267200" y="37338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3" name="Line 65"/>
            <p:cNvSpPr>
              <a:spLocks noChangeShapeType="1"/>
            </p:cNvSpPr>
            <p:nvPr/>
          </p:nvSpPr>
          <p:spPr bwMode="auto">
            <a:xfrm>
              <a:off x="5257800" y="26670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4" name="Rectangle 66"/>
            <p:cNvSpPr>
              <a:spLocks noChangeArrowheads="1"/>
            </p:cNvSpPr>
            <p:nvPr/>
          </p:nvSpPr>
          <p:spPr bwMode="auto">
            <a:xfrm>
              <a:off x="4708525" y="3351213"/>
              <a:ext cx="258075" cy="314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600"/>
                <a:t> </a:t>
              </a:r>
            </a:p>
          </p:txBody>
        </p:sp>
        <p:sp>
          <p:nvSpPr>
            <p:cNvPr id="41025" name="Line 67"/>
            <p:cNvSpPr>
              <a:spLocks noChangeShapeType="1"/>
            </p:cNvSpPr>
            <p:nvPr/>
          </p:nvSpPr>
          <p:spPr bwMode="auto">
            <a:xfrm>
              <a:off x="4572000" y="26670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6" name="Rectangle 68"/>
            <p:cNvSpPr>
              <a:spLocks noChangeArrowheads="1"/>
            </p:cNvSpPr>
            <p:nvPr/>
          </p:nvSpPr>
          <p:spPr bwMode="auto">
            <a:xfrm>
              <a:off x="4403725" y="2468563"/>
              <a:ext cx="80827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 Tag</a:t>
              </a:r>
            </a:p>
          </p:txBody>
        </p:sp>
        <p:sp>
          <p:nvSpPr>
            <p:cNvPr id="41027" name="Rectangle 69"/>
            <p:cNvSpPr>
              <a:spLocks noChangeArrowheads="1"/>
            </p:cNvSpPr>
            <p:nvPr/>
          </p:nvSpPr>
          <p:spPr bwMode="auto">
            <a:xfrm>
              <a:off x="5241925" y="2468563"/>
              <a:ext cx="1569285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Data Block</a:t>
              </a:r>
            </a:p>
          </p:txBody>
        </p:sp>
        <p:sp>
          <p:nvSpPr>
            <p:cNvPr id="41028" name="Oval 70"/>
            <p:cNvSpPr>
              <a:spLocks noChangeArrowheads="1"/>
            </p:cNvSpPr>
            <p:nvPr/>
          </p:nvSpPr>
          <p:spPr bwMode="auto">
            <a:xfrm>
              <a:off x="4389438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29" name="Oval 71"/>
            <p:cNvSpPr>
              <a:spLocks noChangeArrowheads="1"/>
            </p:cNvSpPr>
            <p:nvPr/>
          </p:nvSpPr>
          <p:spPr bwMode="auto">
            <a:xfrm>
              <a:off x="4911725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30" name="Oval 72"/>
            <p:cNvSpPr>
              <a:spLocks noChangeArrowheads="1"/>
            </p:cNvSpPr>
            <p:nvPr/>
          </p:nvSpPr>
          <p:spPr bwMode="auto">
            <a:xfrm>
              <a:off x="5905500" y="3548063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31" name="Rectangle 73"/>
            <p:cNvSpPr>
              <a:spLocks noChangeArrowheads="1"/>
            </p:cNvSpPr>
            <p:nvPr/>
          </p:nvSpPr>
          <p:spPr bwMode="auto">
            <a:xfrm>
              <a:off x="4098925" y="2468563"/>
              <a:ext cx="540193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 V</a:t>
              </a:r>
            </a:p>
          </p:txBody>
        </p:sp>
        <p:sp>
          <p:nvSpPr>
            <p:cNvPr id="41032" name="Line 74"/>
            <p:cNvSpPr>
              <a:spLocks noChangeShapeType="1"/>
            </p:cNvSpPr>
            <p:nvPr/>
          </p:nvSpPr>
          <p:spPr bwMode="auto">
            <a:xfrm>
              <a:off x="4419600" y="35814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3" name="Line 75"/>
            <p:cNvSpPr>
              <a:spLocks noChangeShapeType="1"/>
            </p:cNvSpPr>
            <p:nvPr/>
          </p:nvSpPr>
          <p:spPr bwMode="auto">
            <a:xfrm>
              <a:off x="4953000" y="35814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4" name="Line 76"/>
            <p:cNvSpPr>
              <a:spLocks noChangeShapeType="1"/>
            </p:cNvSpPr>
            <p:nvPr/>
          </p:nvSpPr>
          <p:spPr bwMode="auto">
            <a:xfrm>
              <a:off x="3276600" y="3581400"/>
              <a:ext cx="0" cy="1828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5" name="Line 77"/>
            <p:cNvSpPr>
              <a:spLocks noChangeShapeType="1"/>
            </p:cNvSpPr>
            <p:nvPr/>
          </p:nvSpPr>
          <p:spPr bwMode="auto">
            <a:xfrm>
              <a:off x="5943600" y="3581400"/>
              <a:ext cx="0" cy="1828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6" name="Line 78"/>
            <p:cNvSpPr>
              <a:spLocks noChangeShapeType="1"/>
            </p:cNvSpPr>
            <p:nvPr/>
          </p:nvSpPr>
          <p:spPr bwMode="auto">
            <a:xfrm flipH="1">
              <a:off x="3124200" y="5943600"/>
              <a:ext cx="3200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7" name="AutoShape 79"/>
            <p:cNvSpPr>
              <a:spLocks noChangeArrowheads="1"/>
            </p:cNvSpPr>
            <p:nvPr/>
          </p:nvSpPr>
          <p:spPr bwMode="auto">
            <a:xfrm rot="5400000" flipV="1">
              <a:off x="6261101" y="4967287"/>
              <a:ext cx="1117600" cy="276225"/>
            </a:xfrm>
            <a:custGeom>
              <a:avLst/>
              <a:gdLst>
                <a:gd name="T0" fmla="*/ 2147483647 w 21600"/>
                <a:gd name="T1" fmla="*/ 288843160 h 21600"/>
                <a:gd name="T2" fmla="*/ 2147483647 w 21600"/>
                <a:gd name="T3" fmla="*/ 577683866 h 21600"/>
                <a:gd name="T4" fmla="*/ 2147483647 w 21600"/>
                <a:gd name="T5" fmla="*/ 288843160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8" name="Line 80"/>
            <p:cNvSpPr>
              <a:spLocks noChangeShapeType="1"/>
            </p:cNvSpPr>
            <p:nvPr/>
          </p:nvSpPr>
          <p:spPr bwMode="auto">
            <a:xfrm>
              <a:off x="6858000" y="1524000"/>
              <a:ext cx="0" cy="320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9" name="Rectangle 81"/>
            <p:cNvSpPr>
              <a:spLocks noChangeArrowheads="1"/>
            </p:cNvSpPr>
            <p:nvPr/>
          </p:nvSpPr>
          <p:spPr bwMode="auto">
            <a:xfrm>
              <a:off x="7299325" y="4678363"/>
              <a:ext cx="1122063" cy="107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Data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Word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or Byte</a:t>
              </a:r>
            </a:p>
          </p:txBody>
        </p:sp>
        <p:sp>
          <p:nvSpPr>
            <p:cNvPr id="41040" name="Line 82"/>
            <p:cNvSpPr>
              <a:spLocks noChangeShapeType="1"/>
            </p:cNvSpPr>
            <p:nvPr/>
          </p:nvSpPr>
          <p:spPr bwMode="auto">
            <a:xfrm>
              <a:off x="1752600" y="45720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1" name="Line 83"/>
            <p:cNvSpPr>
              <a:spLocks noChangeShapeType="1"/>
            </p:cNvSpPr>
            <p:nvPr/>
          </p:nvSpPr>
          <p:spPr bwMode="auto">
            <a:xfrm>
              <a:off x="2286000" y="45720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2" name="Line 84"/>
            <p:cNvSpPr>
              <a:spLocks noChangeShapeType="1"/>
            </p:cNvSpPr>
            <p:nvPr/>
          </p:nvSpPr>
          <p:spPr bwMode="auto">
            <a:xfrm>
              <a:off x="4419600" y="41910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3" name="Line 85"/>
            <p:cNvSpPr>
              <a:spLocks noChangeShapeType="1"/>
            </p:cNvSpPr>
            <p:nvPr/>
          </p:nvSpPr>
          <p:spPr bwMode="auto">
            <a:xfrm>
              <a:off x="4953000" y="42672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44" name="Group 86"/>
            <p:cNvGrpSpPr>
              <a:grpSpLocks/>
            </p:cNvGrpSpPr>
            <p:nvPr/>
          </p:nvGrpSpPr>
          <p:grpSpPr bwMode="auto">
            <a:xfrm>
              <a:off x="3100388" y="5434013"/>
              <a:ext cx="279400" cy="215900"/>
              <a:chOff x="1953" y="3423"/>
              <a:chExt cx="176" cy="136"/>
            </a:xfrm>
          </p:grpSpPr>
          <p:sp>
            <p:nvSpPr>
              <p:cNvPr id="41082" name="Line 87"/>
              <p:cNvSpPr>
                <a:spLocks noChangeShapeType="1"/>
              </p:cNvSpPr>
              <p:nvPr/>
            </p:nvSpPr>
            <p:spPr bwMode="auto">
              <a:xfrm flipH="1">
                <a:off x="2037" y="3426"/>
                <a:ext cx="92" cy="1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3" name="Line 88"/>
              <p:cNvSpPr>
                <a:spLocks noChangeShapeType="1"/>
              </p:cNvSpPr>
              <p:nvPr/>
            </p:nvSpPr>
            <p:spPr bwMode="auto">
              <a:xfrm>
                <a:off x="1953" y="3426"/>
                <a:ext cx="92" cy="1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4" name="Line 89"/>
              <p:cNvSpPr>
                <a:spLocks noChangeShapeType="1"/>
              </p:cNvSpPr>
              <p:nvPr/>
            </p:nvSpPr>
            <p:spPr bwMode="auto">
              <a:xfrm flipH="1">
                <a:off x="1958" y="3423"/>
                <a:ext cx="1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45" name="Line 90"/>
            <p:cNvSpPr>
              <a:spLocks noChangeShapeType="1"/>
            </p:cNvSpPr>
            <p:nvPr/>
          </p:nvSpPr>
          <p:spPr bwMode="auto">
            <a:xfrm flipH="1">
              <a:off x="2286000" y="5486400"/>
              <a:ext cx="15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6" name="Line 91"/>
            <p:cNvSpPr>
              <a:spLocks noChangeShapeType="1"/>
            </p:cNvSpPr>
            <p:nvPr/>
          </p:nvSpPr>
          <p:spPr bwMode="auto">
            <a:xfrm flipH="1">
              <a:off x="2895600" y="55626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7" name="Line 92"/>
            <p:cNvSpPr>
              <a:spLocks noChangeShapeType="1"/>
            </p:cNvSpPr>
            <p:nvPr/>
          </p:nvSpPr>
          <p:spPr bwMode="auto">
            <a:xfrm>
              <a:off x="4953000" y="51816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48" name="Group 93"/>
            <p:cNvGrpSpPr>
              <a:grpSpLocks/>
            </p:cNvGrpSpPr>
            <p:nvPr/>
          </p:nvGrpSpPr>
          <p:grpSpPr bwMode="auto">
            <a:xfrm>
              <a:off x="5103813" y="5416550"/>
              <a:ext cx="473075" cy="333375"/>
              <a:chOff x="3215" y="3412"/>
              <a:chExt cx="298" cy="210"/>
            </a:xfrm>
          </p:grpSpPr>
          <p:sp>
            <p:nvSpPr>
              <p:cNvPr id="41077" name="Line 94"/>
              <p:cNvSpPr>
                <a:spLocks noChangeShapeType="1"/>
              </p:cNvSpPr>
              <p:nvPr/>
            </p:nvSpPr>
            <p:spPr bwMode="auto">
              <a:xfrm>
                <a:off x="3215" y="3413"/>
                <a:ext cx="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8" name="Line 95"/>
              <p:cNvSpPr>
                <a:spLocks noChangeShapeType="1"/>
              </p:cNvSpPr>
              <p:nvPr/>
            </p:nvSpPr>
            <p:spPr bwMode="auto">
              <a:xfrm>
                <a:off x="3215" y="3622"/>
                <a:ext cx="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9" name="Line 96"/>
              <p:cNvSpPr>
                <a:spLocks noChangeShapeType="1"/>
              </p:cNvSpPr>
              <p:nvPr/>
            </p:nvSpPr>
            <p:spPr bwMode="auto">
              <a:xfrm>
                <a:off x="3217" y="3412"/>
                <a:ext cx="0" cy="2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0" name="Arc 97"/>
              <p:cNvSpPr>
                <a:spLocks/>
              </p:cNvSpPr>
              <p:nvPr/>
            </p:nvSpPr>
            <p:spPr bwMode="auto">
              <a:xfrm>
                <a:off x="3418" y="3413"/>
                <a:ext cx="94" cy="106"/>
              </a:xfrm>
              <a:custGeom>
                <a:avLst/>
                <a:gdLst>
                  <a:gd name="T0" fmla="*/ 0 w 21599"/>
                  <a:gd name="T1" fmla="*/ 0 h 21600"/>
                  <a:gd name="T2" fmla="*/ 0 w 21599"/>
                  <a:gd name="T3" fmla="*/ 0 h 21600"/>
                  <a:gd name="T4" fmla="*/ 0 w 2159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600"/>
                  <a:gd name="T11" fmla="*/ 21599 w 215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600" fill="none" extrusionOk="0">
                    <a:moveTo>
                      <a:pt x="-1" y="0"/>
                    </a:moveTo>
                    <a:cubicBezTo>
                      <a:pt x="11849" y="0"/>
                      <a:pt x="21486" y="9546"/>
                      <a:pt x="21599" y="21394"/>
                    </a:cubicBezTo>
                  </a:path>
                  <a:path w="21599" h="21600" stroke="0" extrusionOk="0">
                    <a:moveTo>
                      <a:pt x="-1" y="0"/>
                    </a:moveTo>
                    <a:cubicBezTo>
                      <a:pt x="11849" y="0"/>
                      <a:pt x="21486" y="9546"/>
                      <a:pt x="21599" y="213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1" name="Arc 98"/>
              <p:cNvSpPr>
                <a:spLocks/>
              </p:cNvSpPr>
              <p:nvPr/>
            </p:nvSpPr>
            <p:spPr bwMode="auto">
              <a:xfrm>
                <a:off x="3419" y="3511"/>
                <a:ext cx="94" cy="107"/>
              </a:xfrm>
              <a:custGeom>
                <a:avLst/>
                <a:gdLst>
                  <a:gd name="T0" fmla="*/ 0 w 21600"/>
                  <a:gd name="T1" fmla="*/ 0 h 21805"/>
                  <a:gd name="T2" fmla="*/ 0 w 21600"/>
                  <a:gd name="T3" fmla="*/ 0 h 21805"/>
                  <a:gd name="T4" fmla="*/ 0 w 21600"/>
                  <a:gd name="T5" fmla="*/ 0 h 2180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805"/>
                  <a:gd name="T11" fmla="*/ 21600 w 21600"/>
                  <a:gd name="T12" fmla="*/ 21805 h 218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805" fill="none" extrusionOk="0">
                    <a:moveTo>
                      <a:pt x="21599" y="-1"/>
                    </a:moveTo>
                    <a:cubicBezTo>
                      <a:pt x="21599" y="68"/>
                      <a:pt x="21600" y="136"/>
                      <a:pt x="21600" y="205"/>
                    </a:cubicBezTo>
                    <a:cubicBezTo>
                      <a:pt x="21600" y="12134"/>
                      <a:pt x="11929" y="21804"/>
                      <a:pt x="0" y="21805"/>
                    </a:cubicBezTo>
                  </a:path>
                  <a:path w="21600" h="21805" stroke="0" extrusionOk="0">
                    <a:moveTo>
                      <a:pt x="21599" y="-1"/>
                    </a:moveTo>
                    <a:cubicBezTo>
                      <a:pt x="21599" y="68"/>
                      <a:pt x="21600" y="136"/>
                      <a:pt x="21600" y="205"/>
                    </a:cubicBezTo>
                    <a:cubicBezTo>
                      <a:pt x="21600" y="12134"/>
                      <a:pt x="11929" y="21804"/>
                      <a:pt x="0" y="21805"/>
                    </a:cubicBezTo>
                    <a:lnTo>
                      <a:pt x="0" y="205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49" name="Oval 99"/>
            <p:cNvSpPr>
              <a:spLocks noChangeArrowheads="1"/>
            </p:cNvSpPr>
            <p:nvPr/>
          </p:nvSpPr>
          <p:spPr bwMode="auto">
            <a:xfrm>
              <a:off x="4687888" y="47371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</p:txBody>
        </p:sp>
        <p:sp>
          <p:nvSpPr>
            <p:cNvPr id="41050" name="Rectangle 100"/>
            <p:cNvSpPr>
              <a:spLocks noChangeArrowheads="1"/>
            </p:cNvSpPr>
            <p:nvPr/>
          </p:nvSpPr>
          <p:spPr bwMode="auto">
            <a:xfrm>
              <a:off x="4721225" y="4792663"/>
              <a:ext cx="395928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41051" name="Line 101"/>
            <p:cNvSpPr>
              <a:spLocks noChangeShapeType="1"/>
            </p:cNvSpPr>
            <p:nvPr/>
          </p:nvSpPr>
          <p:spPr bwMode="auto">
            <a:xfrm>
              <a:off x="5919788" y="563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2" name="Line 102"/>
            <p:cNvSpPr>
              <a:spLocks noChangeShapeType="1"/>
            </p:cNvSpPr>
            <p:nvPr/>
          </p:nvSpPr>
          <p:spPr bwMode="auto">
            <a:xfrm flipH="1">
              <a:off x="4419600" y="56388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3" name="Line 103"/>
            <p:cNvSpPr>
              <a:spLocks noChangeShapeType="1"/>
            </p:cNvSpPr>
            <p:nvPr/>
          </p:nvSpPr>
          <p:spPr bwMode="auto">
            <a:xfrm flipH="1">
              <a:off x="4114800" y="49530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Line 104"/>
            <p:cNvSpPr>
              <a:spLocks noChangeShapeType="1"/>
            </p:cNvSpPr>
            <p:nvPr/>
          </p:nvSpPr>
          <p:spPr bwMode="auto">
            <a:xfrm>
              <a:off x="4419600" y="50292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55" name="Group 105"/>
            <p:cNvGrpSpPr>
              <a:grpSpLocks/>
            </p:cNvGrpSpPr>
            <p:nvPr/>
          </p:nvGrpSpPr>
          <p:grpSpPr bwMode="auto">
            <a:xfrm>
              <a:off x="5767388" y="5434013"/>
              <a:ext cx="279400" cy="215900"/>
              <a:chOff x="3633" y="3423"/>
              <a:chExt cx="176" cy="136"/>
            </a:xfrm>
          </p:grpSpPr>
          <p:sp>
            <p:nvSpPr>
              <p:cNvPr id="41074" name="Line 106"/>
              <p:cNvSpPr>
                <a:spLocks noChangeShapeType="1"/>
              </p:cNvSpPr>
              <p:nvPr/>
            </p:nvSpPr>
            <p:spPr bwMode="auto">
              <a:xfrm flipH="1">
                <a:off x="3717" y="3426"/>
                <a:ext cx="92" cy="1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5" name="Line 107"/>
              <p:cNvSpPr>
                <a:spLocks noChangeShapeType="1"/>
              </p:cNvSpPr>
              <p:nvPr/>
            </p:nvSpPr>
            <p:spPr bwMode="auto">
              <a:xfrm>
                <a:off x="3633" y="3426"/>
                <a:ext cx="92" cy="13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6" name="Line 108"/>
              <p:cNvSpPr>
                <a:spLocks noChangeShapeType="1"/>
              </p:cNvSpPr>
              <p:nvPr/>
            </p:nvSpPr>
            <p:spPr bwMode="auto">
              <a:xfrm flipH="1">
                <a:off x="3638" y="3423"/>
                <a:ext cx="1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6" name="Line 109"/>
            <p:cNvSpPr>
              <a:spLocks noChangeShapeType="1"/>
            </p:cNvSpPr>
            <p:nvPr/>
          </p:nvSpPr>
          <p:spPr bwMode="auto">
            <a:xfrm flipH="1">
              <a:off x="4953000" y="5486400"/>
              <a:ext cx="15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7" name="Line 110"/>
            <p:cNvSpPr>
              <a:spLocks noChangeShapeType="1"/>
            </p:cNvSpPr>
            <p:nvPr/>
          </p:nvSpPr>
          <p:spPr bwMode="auto">
            <a:xfrm flipH="1">
              <a:off x="5562600" y="55626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8" name="Line 111"/>
            <p:cNvSpPr>
              <a:spLocks noChangeShapeType="1"/>
            </p:cNvSpPr>
            <p:nvPr/>
          </p:nvSpPr>
          <p:spPr bwMode="auto">
            <a:xfrm flipV="1">
              <a:off x="6324600" y="47244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9" name="Line 112"/>
            <p:cNvSpPr>
              <a:spLocks noChangeShapeType="1"/>
            </p:cNvSpPr>
            <p:nvPr/>
          </p:nvSpPr>
          <p:spPr bwMode="auto">
            <a:xfrm>
              <a:off x="2971800" y="5562600"/>
              <a:ext cx="0" cy="762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60" name="Group 113"/>
            <p:cNvGrpSpPr>
              <a:grpSpLocks/>
            </p:cNvGrpSpPr>
            <p:nvPr/>
          </p:nvGrpSpPr>
          <p:grpSpPr bwMode="auto">
            <a:xfrm>
              <a:off x="6535738" y="6027738"/>
              <a:ext cx="758825" cy="476250"/>
              <a:chOff x="4117" y="3797"/>
              <a:chExt cx="478" cy="300"/>
            </a:xfrm>
          </p:grpSpPr>
          <p:sp>
            <p:nvSpPr>
              <p:cNvPr id="41070" name="Arc 114"/>
              <p:cNvSpPr>
                <a:spLocks/>
              </p:cNvSpPr>
              <p:nvPr/>
            </p:nvSpPr>
            <p:spPr bwMode="auto">
              <a:xfrm>
                <a:off x="4117" y="3797"/>
                <a:ext cx="7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1" name="Arc 115"/>
              <p:cNvSpPr>
                <a:spLocks/>
              </p:cNvSpPr>
              <p:nvPr/>
            </p:nvSpPr>
            <p:spPr bwMode="auto">
              <a:xfrm>
                <a:off x="4117" y="3797"/>
                <a:ext cx="478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2" name="Arc 116"/>
              <p:cNvSpPr>
                <a:spLocks/>
              </p:cNvSpPr>
              <p:nvPr/>
            </p:nvSpPr>
            <p:spPr bwMode="auto">
              <a:xfrm>
                <a:off x="4141" y="3940"/>
                <a:ext cx="453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3" name="Arc 117"/>
              <p:cNvSpPr>
                <a:spLocks/>
              </p:cNvSpPr>
              <p:nvPr/>
            </p:nvSpPr>
            <p:spPr bwMode="auto">
              <a:xfrm>
                <a:off x="4117" y="3940"/>
                <a:ext cx="70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61" name="Line 118"/>
            <p:cNvSpPr>
              <a:spLocks noChangeShapeType="1"/>
            </p:cNvSpPr>
            <p:nvPr/>
          </p:nvSpPr>
          <p:spPr bwMode="auto">
            <a:xfrm flipH="1">
              <a:off x="7273925" y="62484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2" name="Line 119"/>
            <p:cNvSpPr>
              <a:spLocks noChangeShapeType="1"/>
            </p:cNvSpPr>
            <p:nvPr/>
          </p:nvSpPr>
          <p:spPr bwMode="auto">
            <a:xfrm>
              <a:off x="5638800" y="55626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" name="Line 120"/>
            <p:cNvSpPr>
              <a:spLocks noChangeShapeType="1"/>
            </p:cNvSpPr>
            <p:nvPr/>
          </p:nvSpPr>
          <p:spPr bwMode="auto">
            <a:xfrm>
              <a:off x="5638800" y="6019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" name="Line 121"/>
            <p:cNvSpPr>
              <a:spLocks noChangeShapeType="1"/>
            </p:cNvSpPr>
            <p:nvPr/>
          </p:nvSpPr>
          <p:spPr bwMode="auto">
            <a:xfrm flipH="1">
              <a:off x="5638800" y="61722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" name="Line 122"/>
            <p:cNvSpPr>
              <a:spLocks noChangeShapeType="1"/>
            </p:cNvSpPr>
            <p:nvPr/>
          </p:nvSpPr>
          <p:spPr bwMode="auto">
            <a:xfrm flipH="1">
              <a:off x="2971800" y="6324600"/>
              <a:ext cx="3657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6" name="Line 123"/>
            <p:cNvSpPr>
              <a:spLocks noChangeShapeType="1"/>
            </p:cNvSpPr>
            <p:nvPr/>
          </p:nvSpPr>
          <p:spPr bwMode="auto">
            <a:xfrm flipH="1">
              <a:off x="2197100" y="4154488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" name="Rectangle 124"/>
            <p:cNvSpPr>
              <a:spLocks noChangeArrowheads="1"/>
            </p:cNvSpPr>
            <p:nvPr/>
          </p:nvSpPr>
          <p:spPr bwMode="auto">
            <a:xfrm>
              <a:off x="2309813" y="4060825"/>
              <a:ext cx="376693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 t</a:t>
              </a:r>
            </a:p>
          </p:txBody>
        </p:sp>
        <p:sp>
          <p:nvSpPr>
            <p:cNvPr id="41068" name="Line 125"/>
            <p:cNvSpPr>
              <a:spLocks noChangeShapeType="1"/>
            </p:cNvSpPr>
            <p:nvPr/>
          </p:nvSpPr>
          <p:spPr bwMode="auto">
            <a:xfrm>
              <a:off x="3962400" y="34290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9" name="Line 126"/>
            <p:cNvSpPr>
              <a:spLocks noChangeShapeType="1"/>
            </p:cNvSpPr>
            <p:nvPr/>
          </p:nvSpPr>
          <p:spPr bwMode="auto">
            <a:xfrm>
              <a:off x="3962400" y="37338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3524"/>
            <a:ext cx="7772400" cy="4657725"/>
          </a:xfrm>
        </p:spPr>
        <p:txBody>
          <a:bodyPr/>
          <a:lstStyle/>
          <a:p>
            <a:r>
              <a:rPr lang="en-US" sz="2400" dirty="0" smtClean="0"/>
              <a:t>In order to bring in a new cache line, usually another cache line has to be thrown out. Which one?</a:t>
            </a:r>
          </a:p>
          <a:p>
            <a:pPr lvl="1"/>
            <a:r>
              <a:rPr lang="en-US" sz="2000" dirty="0"/>
              <a:t>No choice in replacement if the cache is direct mapped</a:t>
            </a:r>
          </a:p>
          <a:p>
            <a:r>
              <a:rPr lang="en-US" sz="2400" dirty="0" smtClean="0"/>
              <a:t>Replacement policy for set-associative </a:t>
            </a:r>
            <a:r>
              <a:rPr lang="en-US" sz="2400" dirty="0"/>
              <a:t>caches</a:t>
            </a:r>
          </a:p>
          <a:p>
            <a:pPr lvl="1"/>
            <a:r>
              <a:rPr lang="en-US" sz="2000" dirty="0" smtClean="0"/>
              <a:t>One that is not dirty, i.e., has not been modified</a:t>
            </a:r>
          </a:p>
          <a:p>
            <a:pPr lvl="2"/>
            <a:r>
              <a:rPr lang="en-US" sz="1600" dirty="0" smtClean="0"/>
              <a:t>In I-cache all lines are clean</a:t>
            </a:r>
          </a:p>
          <a:p>
            <a:pPr lvl="2"/>
            <a:r>
              <a:rPr lang="en-US" sz="1600" dirty="0" smtClean="0"/>
              <a:t>In D-cache if a dirty line has to be thrown out then it must be written back first</a:t>
            </a:r>
          </a:p>
          <a:p>
            <a:pPr lvl="1"/>
            <a:r>
              <a:rPr lang="en-US" sz="2000" dirty="0" smtClean="0"/>
              <a:t>Least recently used?</a:t>
            </a:r>
          </a:p>
          <a:p>
            <a:pPr lvl="1"/>
            <a:r>
              <a:rPr lang="en-US" sz="2000" dirty="0" smtClean="0"/>
              <a:t>Most recently used?</a:t>
            </a:r>
          </a:p>
          <a:p>
            <a:pPr lvl="1"/>
            <a:r>
              <a:rPr lang="en-US" sz="2000" dirty="0" smtClean="0"/>
              <a:t>Random?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10174" y="4962525"/>
            <a:ext cx="360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How much is performance affected by the choice?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0223" y="5670411"/>
            <a:ext cx="3533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Difficult to know without benchmarks and quantitative measurements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31" y="381000"/>
            <a:ext cx="7772400" cy="1143000"/>
          </a:xfrm>
        </p:spPr>
        <p:txBody>
          <a:bodyPr/>
          <a:lstStyle/>
          <a:p>
            <a:r>
              <a:rPr lang="en-US" dirty="0" smtClean="0"/>
              <a:t>Blocking vs. Non-Blocking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30" y="1543050"/>
            <a:ext cx="8075095" cy="4367644"/>
          </a:xfrm>
        </p:spPr>
        <p:txBody>
          <a:bodyPr/>
          <a:lstStyle/>
          <a:p>
            <a:r>
              <a:rPr lang="en-US" sz="2800" dirty="0" smtClean="0"/>
              <a:t>Blocking cache:</a:t>
            </a:r>
          </a:p>
          <a:p>
            <a:pPr lvl="1"/>
            <a:r>
              <a:rPr lang="en-US" sz="2400" dirty="0" smtClean="0"/>
              <a:t>At most one outstanding miss</a:t>
            </a:r>
          </a:p>
          <a:p>
            <a:pPr lvl="1"/>
            <a:r>
              <a:rPr lang="en-US" sz="2400" dirty="0" smtClean="0"/>
              <a:t>Cache must wait for memory to respond</a:t>
            </a:r>
          </a:p>
          <a:p>
            <a:pPr lvl="1"/>
            <a:r>
              <a:rPr lang="en-US" sz="2400" dirty="0" smtClean="0"/>
              <a:t>Cache does not accept requests in the meantime</a:t>
            </a:r>
          </a:p>
          <a:p>
            <a:r>
              <a:rPr lang="en-US" sz="2800" dirty="0" smtClean="0"/>
              <a:t>Non-blocking cache:</a:t>
            </a:r>
          </a:p>
          <a:p>
            <a:pPr lvl="1"/>
            <a:r>
              <a:rPr lang="en-US" sz="2400" dirty="0" smtClean="0"/>
              <a:t>Multiple outstanding misses</a:t>
            </a:r>
          </a:p>
          <a:p>
            <a:pPr lvl="1"/>
            <a:r>
              <a:rPr lang="en-US" sz="2400" dirty="0" smtClean="0"/>
              <a:t>Cache can continue to process requests while waiting for memory to respond to misses</a:t>
            </a:r>
            <a:endParaRPr lang="en-US" sz="2400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678506" y="5643994"/>
            <a:ext cx="7125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We will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first design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write-back, No write-miss allocate, blocking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cache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 Cache Interface</a:t>
            </a:r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1489075" y="4052888"/>
            <a:ext cx="5823004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Cache;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(Line r);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152775" y="1814513"/>
            <a:ext cx="3001963" cy="2198687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152775" y="2101850"/>
            <a:ext cx="246063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3159125" y="34782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54" name="Straight Arrow Connector 17"/>
          <p:cNvCxnSpPr>
            <a:cxnSpLocks noChangeShapeType="1"/>
          </p:cNvCxnSpPr>
          <p:nvPr/>
        </p:nvCxnSpPr>
        <p:spPr bwMode="auto">
          <a:xfrm>
            <a:off x="2087563" y="2265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4094163" y="27971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27656" name="TextBox 23"/>
          <p:cNvSpPr txBox="1">
            <a:spLocks noChangeArrowheads="1"/>
          </p:cNvSpPr>
          <p:nvPr/>
        </p:nvSpPr>
        <p:spPr bwMode="auto">
          <a:xfrm>
            <a:off x="2238375" y="1911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27657" name="Straight Arrow Connector 25"/>
          <p:cNvCxnSpPr>
            <a:cxnSpLocks noChangeShapeType="1"/>
          </p:cNvCxnSpPr>
          <p:nvPr/>
        </p:nvCxnSpPr>
        <p:spPr bwMode="auto">
          <a:xfrm>
            <a:off x="2084388" y="36703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58" name="TextBox 27"/>
          <p:cNvSpPr txBox="1">
            <a:spLocks noChangeArrowheads="1"/>
          </p:cNvSpPr>
          <p:nvPr/>
        </p:nvSpPr>
        <p:spPr bwMode="auto">
          <a:xfrm>
            <a:off x="2254250" y="3257551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5911850" y="2103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5908675" y="3062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61" name="Straight Arrow Connector 31"/>
          <p:cNvCxnSpPr>
            <a:cxnSpLocks noChangeShapeType="1"/>
          </p:cNvCxnSpPr>
          <p:nvPr/>
        </p:nvCxnSpPr>
        <p:spPr bwMode="auto">
          <a:xfrm>
            <a:off x="6161088" y="2527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62" name="TextBox 33"/>
          <p:cNvSpPr txBox="1">
            <a:spLocks noChangeArrowheads="1"/>
          </p:cNvSpPr>
          <p:nvPr/>
        </p:nvSpPr>
        <p:spPr bwMode="auto">
          <a:xfrm>
            <a:off x="6284913" y="2171700"/>
            <a:ext cx="13213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memReq</a:t>
            </a:r>
            <a:endParaRPr lang="en-US" dirty="0"/>
          </a:p>
        </p:txBody>
      </p:sp>
      <p:cxnSp>
        <p:nvCxnSpPr>
          <p:cNvPr id="27663" name="Straight Arrow Connector 35"/>
          <p:cNvCxnSpPr>
            <a:cxnSpLocks noChangeShapeType="1"/>
          </p:cNvCxnSpPr>
          <p:nvPr/>
        </p:nvCxnSpPr>
        <p:spPr bwMode="auto">
          <a:xfrm>
            <a:off x="6157913" y="3463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64" name="TextBox 37"/>
          <p:cNvSpPr txBox="1">
            <a:spLocks noChangeArrowheads="1"/>
          </p:cNvSpPr>
          <p:nvPr/>
        </p:nvSpPr>
        <p:spPr bwMode="auto">
          <a:xfrm>
            <a:off x="6281738" y="3108325"/>
            <a:ext cx="1454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memResp</a:t>
            </a:r>
            <a:endParaRPr lang="en-US" dirty="0"/>
          </a:p>
        </p:txBody>
      </p:sp>
      <p:sp>
        <p:nvSpPr>
          <p:cNvPr id="27665" name="TextBox 39"/>
          <p:cNvSpPr txBox="1">
            <a:spLocks noChangeArrowheads="1"/>
          </p:cNvSpPr>
          <p:nvPr/>
        </p:nvSpPr>
        <p:spPr bwMode="auto">
          <a:xfrm>
            <a:off x="573088" y="256540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27666" name="TextBox 40"/>
          <p:cNvSpPr txBox="1">
            <a:spLocks noChangeArrowheads="1"/>
          </p:cNvSpPr>
          <p:nvPr/>
        </p:nvSpPr>
        <p:spPr bwMode="auto">
          <a:xfrm>
            <a:off x="7548346" y="2416393"/>
            <a:ext cx="147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DRAM or next level cache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97250" y="3262313"/>
            <a:ext cx="723900" cy="37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hitQ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8375" y="2295525"/>
            <a:ext cx="1120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mReqQ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8200" y="3252788"/>
            <a:ext cx="1258888" cy="37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mRespQ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40113" y="2465388"/>
            <a:ext cx="1255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missReq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9190" y="1911350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smtClean="0">
                <a:latin typeface="Verdana" pitchFamily="-96" charset="0"/>
              </a:rPr>
              <a:t>status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6" y="1543050"/>
            <a:ext cx="7893566" cy="4629150"/>
          </a:xfrm>
        </p:spPr>
        <p:txBody>
          <a:bodyPr/>
          <a:lstStyle/>
          <a:p>
            <a:r>
              <a:rPr lang="en-US" sz="2400" dirty="0" smtClean="0"/>
              <a:t>The cache either gets a hit and responds immediately, or it gets a miss, in which case it takes several steps to process the miss</a:t>
            </a:r>
          </a:p>
          <a:p>
            <a:r>
              <a:rPr lang="en-US" sz="2400" dirty="0"/>
              <a:t>Reading the response </a:t>
            </a:r>
            <a:r>
              <a:rPr lang="en-US" sz="2400" dirty="0" err="1"/>
              <a:t>dequeues</a:t>
            </a:r>
            <a:r>
              <a:rPr lang="en-US" sz="2400" dirty="0"/>
              <a:t> it</a:t>
            </a:r>
          </a:p>
          <a:p>
            <a:r>
              <a:rPr lang="en-US" sz="2400" dirty="0"/>
              <a:t>Requests and responses follow the FIFO order</a:t>
            </a:r>
          </a:p>
          <a:p>
            <a:r>
              <a:rPr lang="en-US" sz="2400" dirty="0"/>
              <a:t>Methods are guarded, e.g., the cache may not be ready to accept a request because it is processing a miss</a:t>
            </a:r>
          </a:p>
          <a:p>
            <a:r>
              <a:rPr lang="en-US" sz="2400" dirty="0" smtClean="0"/>
              <a:t>A status register keeps track of the state of the cache while it is processing a miss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</a:t>
            </a:r>
            <a:r>
              <a:rPr lang="en-US" sz="1800" b="1" dirty="0" err="1" smtClean="0">
                <a:latin typeface="Courier New"/>
              </a:rPr>
              <a:t>typedef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enum</a:t>
            </a:r>
            <a:r>
              <a:rPr lang="en-US" sz="1800" dirty="0">
                <a:latin typeface="Courier New"/>
              </a:rPr>
              <a:t> {Ready,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	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>
                <a:latin typeface="Courier New"/>
              </a:rPr>
              <a:t>} </a:t>
            </a:r>
            <a:r>
              <a:rPr lang="en-US" sz="1800" dirty="0" err="1">
                <a:latin typeface="Courier New"/>
              </a:rPr>
              <a:t>CacheStatus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deriving</a:t>
            </a:r>
            <a:r>
              <a:rPr lang="en-US" sz="1800" dirty="0">
                <a:latin typeface="Courier New"/>
              </a:rPr>
              <a:t> (Bits, </a:t>
            </a:r>
            <a:r>
              <a:rPr lang="en-US" sz="1800" dirty="0" err="1">
                <a:latin typeface="Courier New"/>
              </a:rPr>
              <a:t>Eq</a:t>
            </a:r>
            <a:r>
              <a:rPr lang="en-US" sz="1800" dirty="0" smtClean="0">
                <a:latin typeface="Courier New"/>
              </a:rPr>
              <a:t>);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Blocking Cache</a:t>
            </a:r>
            <a:br>
              <a:rPr lang="en-US" sz="4000" smtClean="0"/>
            </a:br>
            <a:r>
              <a:rPr lang="en-US" sz="4000" smtClean="0"/>
              <a:t>code structure</a:t>
            </a:r>
          </a:p>
        </p:txBody>
      </p:sp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600075" y="1528763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(Cache);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CacheIndex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Line)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startMiss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 …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…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r) …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8805" y="5219299"/>
            <a:ext cx="7946730" cy="756206"/>
          </a:xfrm>
          <a:ln>
            <a:noFill/>
          </a:ln>
        </p:spPr>
        <p:txBody>
          <a:bodyPr/>
          <a:lstStyle/>
          <a:p>
            <a:r>
              <a:rPr lang="en-US" sz="2000" dirty="0" smtClean="0"/>
              <a:t>Internal communications is in line sizes but the processor interface, e.g., the response from the </a:t>
            </a:r>
            <a:r>
              <a:rPr lang="en-US" sz="2000" dirty="0" err="1" smtClean="0"/>
              <a:t>hitQ</a:t>
            </a:r>
            <a:r>
              <a:rPr lang="en-US" sz="2000" dirty="0" smtClean="0"/>
              <a:t> is word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371475"/>
            <a:ext cx="7772400" cy="1143000"/>
          </a:xfrm>
        </p:spPr>
        <p:txBody>
          <a:bodyPr/>
          <a:lstStyle/>
          <a:p>
            <a:r>
              <a:rPr lang="en-US" dirty="0" smtClean="0"/>
              <a:t>Blocking cache</a:t>
            </a:r>
            <a:br>
              <a:rPr lang="en-US" dirty="0" smtClean="0"/>
            </a:br>
            <a:r>
              <a:rPr lang="en-US" sz="3200" dirty="0" smtClean="0"/>
              <a:t>state elements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85899"/>
            <a:ext cx="8429626" cy="46196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Line)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Maybe#(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 smtClean="0">
                <a:latin typeface="Courier New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           </a:t>
            </a:r>
            <a:r>
              <a:rPr lang="en-US" sz="1800" dirty="0" err="1" smtClean="0">
                <a:latin typeface="Courier New"/>
              </a:rPr>
              <a:t>tagArray</a:t>
            </a:r>
            <a:r>
              <a:rPr lang="en-US" sz="1800" dirty="0" smtClean="0">
                <a:latin typeface="Courier New"/>
              </a:rPr>
              <a:t> &lt;- </a:t>
            </a:r>
            <a:r>
              <a:rPr lang="en-US" sz="1800" dirty="0" err="1" smtClean="0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Bool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latin typeface="Courier New"/>
              </a:rPr>
              <a:t>dirtyArray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#(1, Data) </a:t>
            </a:r>
            <a:r>
              <a:rPr lang="en-US" sz="1800" dirty="0" smtClean="0">
                <a:latin typeface="Courier New"/>
              </a:rPr>
              <a:t>     </a:t>
            </a:r>
            <a:r>
              <a:rPr lang="en-US" sz="1800" dirty="0" err="1" smtClean="0">
                <a:latin typeface="Courier New"/>
              </a:rPr>
              <a:t>hitQ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mkBypassFifo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   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mkRegU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CacheStatus</a:t>
            </a:r>
            <a:r>
              <a:rPr lang="en-US" sz="1800" dirty="0">
                <a:latin typeface="Courier New"/>
              </a:rPr>
              <a:t>) status &lt;- </a:t>
            </a:r>
            <a:r>
              <a:rPr lang="en-US" sz="1800" dirty="0" err="1">
                <a:latin typeface="Courier New"/>
              </a:rPr>
              <a:t>mkReg</a:t>
            </a:r>
            <a:r>
              <a:rPr lang="en-US" sz="1800" dirty="0">
                <a:latin typeface="Courier New"/>
              </a:rPr>
              <a:t>(Ready);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latin typeface="Courier New"/>
              </a:rPr>
              <a:t>memReqQ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Line)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memRespQ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>
                <a:latin typeface="Courier New"/>
              </a:rPr>
              <a:t>function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getIdx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) = truncate(</a:t>
            </a:r>
            <a:r>
              <a:rPr lang="en-US" sz="1800" dirty="0" err="1" smtClean="0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&gt;&gt;2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>
                <a:latin typeface="Courier New"/>
              </a:rPr>
              <a:t>function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smtClean="0">
                <a:latin typeface="Courier New"/>
              </a:rPr>
              <a:t>  = </a:t>
            </a:r>
            <a:r>
              <a:rPr lang="en-US" sz="1800" dirty="0" err="1">
                <a:latin typeface="Courier New"/>
              </a:rPr>
              <a:t>truncateLSB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);</a:t>
            </a:r>
            <a:endParaRPr lang="en-US" sz="1800" dirty="0">
              <a:latin typeface="Courier New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94106" y="4059077"/>
            <a:ext cx="3981448" cy="1477328"/>
            <a:chOff x="5019675" y="4059077"/>
            <a:chExt cx="3981448" cy="1477328"/>
          </a:xfrm>
        </p:grpSpPr>
        <p:sp>
          <p:nvSpPr>
            <p:cNvPr id="7" name="TextBox 6"/>
            <p:cNvSpPr txBox="1"/>
            <p:nvPr/>
          </p:nvSpPr>
          <p:spPr>
            <a:xfrm>
              <a:off x="5686424" y="4059077"/>
              <a:ext cx="3314699" cy="14773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CF </a:t>
              </a:r>
              <a:r>
                <a:rPr lang="en-US" sz="1800" dirty="0" err="1" smtClean="0">
                  <a:latin typeface="Comic Sans MS" pitchFamily="66" charset="0"/>
                </a:rPr>
                <a:t>Fifos</a:t>
              </a:r>
              <a:r>
                <a:rPr lang="en-US" sz="1800" dirty="0" smtClean="0">
                  <a:latin typeface="Comic Sans MS" pitchFamily="66" charset="0"/>
                </a:rPr>
                <a:t> are preferable because they provide better decoupling. An extra cycle here may not affect the performance by much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5019675" y="4333874"/>
              <a:ext cx="666750" cy="15716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5162551" y="4333874"/>
              <a:ext cx="523874" cy="52863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9024" y="2838893"/>
            <a:ext cx="239232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Tag and valid bits are kept together as a Maybe </a:t>
            </a:r>
            <a:r>
              <a:rPr lang="en-US" dirty="0" smtClean="0">
                <a:latin typeface="Comic Sans MS" panose="030F0702030302020204" pitchFamily="66" charset="0"/>
              </a:rPr>
              <a:t>type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008474" y="2190307"/>
            <a:ext cx="2530550" cy="83997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7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62875" cy="1143000"/>
          </a:xfrm>
        </p:spPr>
        <p:txBody>
          <a:bodyPr/>
          <a:lstStyle/>
          <a:p>
            <a:r>
              <a:rPr lang="en-US" dirty="0" err="1" smtClean="0"/>
              <a:t>Req</a:t>
            </a:r>
            <a:r>
              <a:rPr lang="en-US" dirty="0" smtClean="0"/>
              <a:t> method</a:t>
            </a:r>
            <a:br>
              <a:rPr lang="en-US" dirty="0" smtClean="0"/>
            </a:br>
            <a:r>
              <a:rPr lang="en-US" sz="3200" dirty="0" smtClean="0"/>
              <a:t>hit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7924802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>
                <a:latin typeface="Courier New"/>
              </a:rPr>
              <a:t>if</a:t>
            </a:r>
            <a:r>
              <a:rPr lang="en-US" sz="1800" dirty="0">
                <a:latin typeface="Courier New"/>
              </a:rPr>
              <a:t>(status 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getIdx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tag =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currTag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</a:t>
            </a:r>
            <a:r>
              <a:rPr lang="sv-SE" sz="1800" b="1" dirty="0" smtClean="0">
                <a:latin typeface="Courier New"/>
              </a:rPr>
              <a:t>let</a:t>
            </a:r>
            <a:r>
              <a:rPr lang="sv-SE" sz="1800" dirty="0" smtClean="0">
                <a:latin typeface="Courier New"/>
              </a:rPr>
              <a:t> hit = isValid(currTag</a:t>
            </a:r>
            <a:r>
              <a:rPr lang="sv-SE" sz="1800" dirty="0">
                <a:latin typeface="Courier New"/>
              </a:rPr>
              <a:t>)? </a:t>
            </a:r>
            <a:endParaRPr lang="sv-SE" sz="1800" dirty="0" smtClean="0">
              <a:latin typeface="Courier New"/>
            </a:endParaRPr>
          </a:p>
          <a:p>
            <a:pPr marL="0" indent="0">
              <a:buNone/>
            </a:pPr>
            <a:r>
              <a:rPr lang="sv-SE" sz="1800" dirty="0">
                <a:latin typeface="Courier New"/>
              </a:rPr>
              <a:t> </a:t>
            </a:r>
            <a:r>
              <a:rPr lang="sv-SE" sz="1800" dirty="0" smtClean="0">
                <a:latin typeface="Courier New"/>
              </a:rPr>
              <a:t>            fromMaybe(?,currTag)==tag : False; 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r.op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dataArray.sub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else begin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r</a:t>
            </a:r>
            <a:r>
              <a:rPr lang="en-US" sz="1800" dirty="0" smtClean="0">
                <a:latin typeface="Courier New"/>
              </a:rPr>
              <a:t>; status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b="1" dirty="0" smtClean="0">
                <a:latin typeface="Courier New"/>
              </a:rPr>
              <a:t>end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     </a:t>
            </a:r>
            <a:r>
              <a:rPr lang="en-US" sz="1800" b="1" dirty="0" smtClean="0">
                <a:latin typeface="Courier New"/>
              </a:rPr>
              <a:t>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else begin </a:t>
            </a:r>
            <a:r>
              <a:rPr lang="en-US" sz="1800" dirty="0" smtClean="0">
                <a:latin typeface="Courier New"/>
              </a:rPr>
              <a:t>//</a:t>
            </a:r>
            <a:r>
              <a:rPr lang="en-US" sz="1800" b="1" dirty="0" smtClean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It is a store request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err="1" smtClean="0">
                <a:latin typeface="Courier New"/>
              </a:rPr>
              <a:t>dataArray.upd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, </a:t>
            </a:r>
            <a:r>
              <a:rPr lang="en-US" sz="1800" dirty="0" err="1" smtClean="0">
                <a:latin typeface="Courier New"/>
              </a:rPr>
              <a:t>r.data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      </a:t>
            </a:r>
            <a:r>
              <a:rPr lang="en-US" sz="1800" dirty="0" err="1" smtClean="0">
                <a:latin typeface="Courier New"/>
              </a:rPr>
              <a:t>dirtyArray.upd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True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else </a:t>
            </a:r>
            <a:r>
              <a:rPr lang="en-US" sz="1800" dirty="0" err="1" smtClean="0">
                <a:latin typeface="Courier New"/>
              </a:rPr>
              <a:t>memReqQ.enq</a:t>
            </a:r>
            <a:r>
              <a:rPr lang="en-US" sz="1800" dirty="0" smtClean="0">
                <a:latin typeface="Courier New"/>
              </a:rPr>
              <a:t>(r); // write-miss no allocate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  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0" y="356946"/>
            <a:ext cx="3581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It is straightforward to extend the cache interface to include a </a:t>
            </a:r>
            <a:r>
              <a:rPr lang="en-US" sz="1800" dirty="0" err="1" smtClean="0">
                <a:latin typeface="Comic Sans MS" pitchFamily="66" charset="0"/>
              </a:rPr>
              <a:t>cacheline</a:t>
            </a:r>
            <a:r>
              <a:rPr lang="en-US" sz="1800" dirty="0" smtClean="0">
                <a:latin typeface="Comic Sans MS" pitchFamily="66" charset="0"/>
              </a:rPr>
              <a:t> flush command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500" y="5845920"/>
            <a:ext cx="539115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case of multiword cache line, we only overwrite the appropriate  word of the line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7448550" y="5222810"/>
            <a:ext cx="1009650" cy="685800"/>
          </a:xfrm>
          <a:custGeom>
            <a:avLst/>
            <a:gdLst>
              <a:gd name="connsiteX0" fmla="*/ 2562225 w 2562225"/>
              <a:gd name="connsiteY0" fmla="*/ 685800 h 685800"/>
              <a:gd name="connsiteX1" fmla="*/ 2057400 w 2562225"/>
              <a:gd name="connsiteY1" fmla="*/ 152400 h 685800"/>
              <a:gd name="connsiteX2" fmla="*/ 0 w 2562225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225" h="685800">
                <a:moveTo>
                  <a:pt x="2562225" y="685800"/>
                </a:moveTo>
                <a:cubicBezTo>
                  <a:pt x="2523331" y="476250"/>
                  <a:pt x="2484438" y="266700"/>
                  <a:pt x="2057400" y="152400"/>
                </a:cubicBezTo>
                <a:cubicBezTo>
                  <a:pt x="1630363" y="38100"/>
                  <a:pt x="815181" y="19050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5424"/>
            <a:ext cx="7772400" cy="44291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#(Data) 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hitQ.deq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hitQ.first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memReqQ.deq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memReqQ.first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Action </a:t>
            </a:r>
            <a:r>
              <a:rPr lang="en-US" sz="1800" dirty="0" err="1" smtClean="0">
                <a:latin typeface="Courier New"/>
              </a:rPr>
              <a:t>memResp</a:t>
            </a:r>
            <a:r>
              <a:rPr lang="en-US" sz="1800" dirty="0" smtClean="0">
                <a:latin typeface="Courier New"/>
              </a:rPr>
              <a:t>(Line r);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memRespQ.enq</a:t>
            </a:r>
            <a:r>
              <a:rPr lang="en-US" sz="1800" dirty="0" smtClean="0">
                <a:latin typeface="Courier New"/>
              </a:rPr>
              <a:t>(r);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9851" y="4079944"/>
            <a:ext cx="200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side methods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5495925" y="3114675"/>
            <a:ext cx="600075" cy="263842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5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miss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3" y="2033256"/>
            <a:ext cx="8267701" cy="36551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(status ==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 smtClean="0">
                <a:latin typeface="Courier New"/>
              </a:rPr>
              <a:t>getIdx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missReq.addr</a:t>
            </a:r>
            <a:r>
              <a:rPr lang="en-US" sz="1800" dirty="0" smtClean="0">
                <a:latin typeface="Courier New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tag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dirty = </a:t>
            </a:r>
            <a:r>
              <a:rPr lang="en-US" sz="1800" dirty="0" err="1">
                <a:latin typeface="Courier New"/>
              </a:rPr>
              <a:t>dirtyArray.sub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isValid</a:t>
            </a:r>
            <a:r>
              <a:rPr lang="en-US" sz="1800" dirty="0" smtClean="0">
                <a:latin typeface="Courier New"/>
              </a:rPr>
              <a:t>(tag</a:t>
            </a:r>
            <a:r>
              <a:rPr lang="en-US" sz="1800" dirty="0">
                <a:latin typeface="Courier New"/>
              </a:rPr>
              <a:t>) &amp;&amp; dirty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smtClean="0">
                <a:latin typeface="Courier New"/>
              </a:rPr>
              <a:t>// write-back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smtClean="0">
                <a:latin typeface="Courier New"/>
              </a:rPr>
              <a:t>{</a:t>
            </a:r>
            <a:r>
              <a:rPr lang="en-US" sz="1800" dirty="0" err="1" smtClean="0">
                <a:latin typeface="Courier New"/>
              </a:rPr>
              <a:t>fromMaybe</a:t>
            </a:r>
            <a:r>
              <a:rPr lang="en-US" sz="1800" dirty="0" smtClean="0">
                <a:latin typeface="Courier New"/>
              </a:rPr>
              <a:t>(?,tag</a:t>
            </a:r>
            <a:r>
              <a:rPr lang="en-US" sz="1800" dirty="0">
                <a:latin typeface="Courier New"/>
              </a:rPr>
              <a:t>),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2'b0};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data 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dirty="0" err="1" smtClean="0">
                <a:latin typeface="Courier New"/>
              </a:rPr>
              <a:t>memReqQ.enq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{op</a:t>
            </a:r>
            <a:r>
              <a:rPr lang="en-US" sz="1800" dirty="0">
                <a:latin typeface="Courier New"/>
              </a:rPr>
              <a:t>: St,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: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data</a:t>
            </a:r>
            <a:r>
              <a:rPr lang="en-US" sz="1800" dirty="0">
                <a:latin typeface="Courier New"/>
              </a:rPr>
              <a:t>: data</a:t>
            </a:r>
            <a:r>
              <a:rPr lang="en-US" sz="1800" dirty="0" smtClean="0">
                <a:latin typeface="Courier New"/>
              </a:rPr>
              <a:t>});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                  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status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;</a:t>
            </a:r>
            <a:r>
              <a:rPr lang="en-US" sz="1800" dirty="0" smtClean="0">
                <a:latin typeface="Courier New"/>
              </a:rPr>
              <a:t>                           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endrule</a:t>
            </a:r>
            <a:endParaRPr lang="en-US" sz="1800" b="1" dirty="0">
              <a:latin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6689" y="1554317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end-fill and Wait-fill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5995"/>
            <a:ext cx="7772400" cy="105240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(</a:t>
            </a:r>
            <a:r>
              <a:rPr lang="en-US" sz="1800" dirty="0">
                <a:latin typeface="Courier New"/>
              </a:rPr>
              <a:t>status ==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memReqQ.enq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);   status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WaitFillResp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endrule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0484" y="1561042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80483" y="2971997"/>
            <a:ext cx="82189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WaitFillResp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Ready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0483" y="3384917"/>
            <a:ext cx="7772400" cy="329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(status ==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 = </a:t>
            </a:r>
            <a:r>
              <a:rPr lang="en-US" sz="1800" kern="0" dirty="0" err="1" smtClean="0">
                <a:latin typeface="Courier New"/>
              </a:rPr>
              <a:t>getIdx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tag = </a:t>
            </a:r>
            <a:r>
              <a:rPr lang="en-US" sz="1800" kern="0" dirty="0" err="1" smtClean="0">
                <a:latin typeface="Courier New"/>
              </a:rPr>
              <a:t>getTag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data = </a:t>
            </a:r>
            <a:r>
              <a:rPr lang="en-US" sz="1800" kern="0" dirty="0" err="1" smtClean="0">
                <a:latin typeface="Courier New"/>
              </a:rPr>
              <a:t>memRespQ.first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dataArray.upd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data);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tagArray.upd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Valid (tag));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dirtyArray.upd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False);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hitQ.enq</a:t>
            </a:r>
            <a:r>
              <a:rPr lang="en-US" sz="1800" kern="0" dirty="0" smtClean="0">
                <a:latin typeface="Courier New"/>
              </a:rPr>
              <a:t>(data); </a:t>
            </a:r>
            <a:r>
              <a:rPr lang="en-US" sz="1800" kern="0" dirty="0" err="1" smtClean="0">
                <a:latin typeface="Courier New"/>
              </a:rPr>
              <a:t>memRespQ.deq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status &lt;= Ready;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and miss performance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76275" y="1562100"/>
            <a:ext cx="8105775" cy="4114800"/>
          </a:xfrm>
        </p:spPr>
        <p:txBody>
          <a:bodyPr/>
          <a:lstStyle/>
          <a:p>
            <a:r>
              <a:rPr lang="en-US" sz="2400" dirty="0" smtClean="0"/>
              <a:t>Hit</a:t>
            </a:r>
          </a:p>
          <a:p>
            <a:pPr lvl="1"/>
            <a:r>
              <a:rPr lang="en-US" sz="2000" dirty="0" smtClean="0"/>
              <a:t>Combinational read/write, i.e. 0-cycle response</a:t>
            </a:r>
          </a:p>
          <a:p>
            <a:pPr lvl="1"/>
            <a:r>
              <a:rPr lang="en-US" sz="2000" dirty="0"/>
              <a:t>Requires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sz="2000" dirty="0"/>
              <a:t> methods </a:t>
            </a:r>
            <a:r>
              <a:rPr lang="en-US" sz="2000" dirty="0" smtClean="0"/>
              <a:t>to be concurrently schedulable, which in turn requires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hitQ.enq</a:t>
            </a:r>
            <a:r>
              <a:rPr lang="en-US" sz="2000" dirty="0" smtClean="0"/>
              <a:t> &lt;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hitQ.first</a:t>
            </a:r>
            <a:r>
              <a:rPr lang="en-US" sz="2000" dirty="0" smtClean="0"/>
              <a:t>}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i.e.,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</a:t>
            </a:r>
            <a:r>
              <a:rPr lang="en-US" sz="2000" dirty="0" smtClean="0"/>
              <a:t> should be a bypass </a:t>
            </a:r>
            <a:r>
              <a:rPr lang="en-US" sz="2000" dirty="0" err="1" smtClean="0"/>
              <a:t>Fifo</a:t>
            </a:r>
            <a:endParaRPr lang="en-US" sz="2000" dirty="0" smtClean="0"/>
          </a:p>
          <a:p>
            <a:r>
              <a:rPr lang="en-US" sz="2400" dirty="0" smtClean="0"/>
              <a:t>Miss</a:t>
            </a:r>
          </a:p>
          <a:p>
            <a:pPr lvl="1"/>
            <a:r>
              <a:rPr lang="en-US" sz="2000" dirty="0" smtClean="0"/>
              <a:t>No evacuation: memory load latency plus combinational read/write</a:t>
            </a:r>
          </a:p>
          <a:p>
            <a:pPr lvl="1"/>
            <a:r>
              <a:rPr lang="en-US" sz="2000" dirty="0" smtClean="0"/>
              <a:t>Evacuation: memory store followed by memory load latency plus combinational read/write</a:t>
            </a:r>
          </a:p>
          <a:p>
            <a:pPr lvl="1"/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57400" y="5687943"/>
            <a:ext cx="678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Adding an extra cycle here and there in the miss case should not have a big negative performance impact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6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Four-Stage Pipeline </a:t>
            </a:r>
            <a:endParaRPr lang="en-US" sz="2800" dirty="0" smtClean="0"/>
          </a:p>
        </p:txBody>
      </p:sp>
      <p:sp>
        <p:nvSpPr>
          <p:cNvPr id="78852" name="Rectangle 17"/>
          <p:cNvSpPr>
            <a:spLocks noChangeArrowheads="1"/>
          </p:cNvSpPr>
          <p:nvPr/>
        </p:nvSpPr>
        <p:spPr bwMode="auto">
          <a:xfrm>
            <a:off x="363538" y="3344863"/>
            <a:ext cx="452437" cy="94456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PC</a:t>
            </a:r>
          </a:p>
        </p:txBody>
      </p:sp>
      <p:sp>
        <p:nvSpPr>
          <p:cNvPr id="78853" name="Rectangle 17"/>
          <p:cNvSpPr>
            <a:spLocks noChangeArrowheads="1"/>
          </p:cNvSpPr>
          <p:nvPr/>
        </p:nvSpPr>
        <p:spPr bwMode="auto">
          <a:xfrm>
            <a:off x="827088" y="4879975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Memory</a:t>
            </a:r>
          </a:p>
        </p:txBody>
      </p:sp>
      <p:sp>
        <p:nvSpPr>
          <p:cNvPr id="9220" name="Rectangle 17"/>
          <p:cNvSpPr>
            <a:spLocks noChangeArrowheads="1"/>
          </p:cNvSpPr>
          <p:nvPr/>
        </p:nvSpPr>
        <p:spPr bwMode="auto">
          <a:xfrm>
            <a:off x="25844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Decode</a:t>
            </a:r>
          </a:p>
        </p:txBody>
      </p:sp>
      <p:sp>
        <p:nvSpPr>
          <p:cNvPr id="78855" name="Rectangle 17"/>
          <p:cNvSpPr>
            <a:spLocks noChangeArrowheads="1"/>
          </p:cNvSpPr>
          <p:nvPr/>
        </p:nvSpPr>
        <p:spPr bwMode="auto">
          <a:xfrm>
            <a:off x="3700463" y="2027238"/>
            <a:ext cx="4454525" cy="711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Register File</a:t>
            </a: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5456238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Execute</a:t>
            </a:r>
          </a:p>
        </p:txBody>
      </p:sp>
      <p:sp>
        <p:nvSpPr>
          <p:cNvPr id="78857" name="Rectangle 17"/>
          <p:cNvSpPr>
            <a:spLocks noChangeArrowheads="1"/>
          </p:cNvSpPr>
          <p:nvPr/>
        </p:nvSpPr>
        <p:spPr bwMode="auto">
          <a:xfrm>
            <a:off x="7213600" y="4851400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Memory</a:t>
            </a:r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43878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>
            <a:off x="42291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V="1">
            <a:off x="43973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42386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0" name="Line 8"/>
          <p:cNvSpPr>
            <a:spLocks noChangeShapeType="1"/>
          </p:cNvSpPr>
          <p:nvPr/>
        </p:nvSpPr>
        <p:spPr bwMode="auto">
          <a:xfrm rot="5400000">
            <a:off x="392112" y="4362451"/>
            <a:ext cx="1031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557964" y="4096205"/>
            <a:ext cx="1051646" cy="748845"/>
            <a:chOff x="1707" y="2541"/>
            <a:chExt cx="156" cy="530"/>
          </a:xfrm>
        </p:grpSpPr>
        <p:sp>
          <p:nvSpPr>
            <p:cNvPr id="9302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03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235" name="Line 8"/>
          <p:cNvSpPr>
            <a:spLocks noChangeShapeType="1"/>
          </p:cNvSpPr>
          <p:nvPr/>
        </p:nvSpPr>
        <p:spPr bwMode="auto">
          <a:xfrm flipH="1">
            <a:off x="3681413" y="3514725"/>
            <a:ext cx="255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6" name="Line 8"/>
          <p:cNvSpPr>
            <a:spLocks noChangeShapeType="1"/>
          </p:cNvSpPr>
          <p:nvPr/>
        </p:nvSpPr>
        <p:spPr bwMode="auto">
          <a:xfrm flipH="1">
            <a:off x="3675063" y="3690938"/>
            <a:ext cx="420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39258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 flipH="1" flipV="1">
            <a:off x="40846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0" name="Line 31"/>
          <p:cNvSpPr>
            <a:spLocks noChangeShapeType="1"/>
          </p:cNvSpPr>
          <p:nvPr/>
        </p:nvSpPr>
        <p:spPr bwMode="auto">
          <a:xfrm flipH="1" flipV="1">
            <a:off x="7969250" y="2735263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7" name="Line 8"/>
          <p:cNvSpPr>
            <a:spLocks noChangeShapeType="1"/>
          </p:cNvSpPr>
          <p:nvPr/>
        </p:nvSpPr>
        <p:spPr bwMode="auto">
          <a:xfrm flipH="1">
            <a:off x="6554788" y="3516313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8" name="Line 43"/>
          <p:cNvSpPr>
            <a:spLocks noChangeShapeType="1"/>
          </p:cNvSpPr>
          <p:nvPr/>
        </p:nvSpPr>
        <p:spPr bwMode="auto">
          <a:xfrm flipH="1" flipV="1">
            <a:off x="6681788" y="2965450"/>
            <a:ext cx="0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9" name="Line 44"/>
          <p:cNvSpPr>
            <a:spLocks noChangeShapeType="1"/>
          </p:cNvSpPr>
          <p:nvPr/>
        </p:nvSpPr>
        <p:spPr bwMode="auto">
          <a:xfrm rot="16200000" flipV="1">
            <a:off x="3967163" y="250825"/>
            <a:ext cx="0" cy="543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8892" name="Rectangle 17"/>
          <p:cNvSpPr>
            <a:spLocks noChangeArrowheads="1"/>
          </p:cNvSpPr>
          <p:nvPr/>
        </p:nvSpPr>
        <p:spPr bwMode="auto">
          <a:xfrm>
            <a:off x="1804988" y="336391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f2d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255" name="AutoShape 52"/>
          <p:cNvSpPr>
            <a:spLocks noChangeArrowheads="1"/>
          </p:cNvSpPr>
          <p:nvPr/>
        </p:nvSpPr>
        <p:spPr bwMode="auto">
          <a:xfrm>
            <a:off x="4572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256" name="AutoShape 53"/>
          <p:cNvSpPr>
            <a:spLocks noChangeArrowheads="1"/>
          </p:cNvSpPr>
          <p:nvPr/>
        </p:nvSpPr>
        <p:spPr bwMode="auto">
          <a:xfrm>
            <a:off x="1911350" y="412750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78898" name="Rectangle 17"/>
          <p:cNvSpPr>
            <a:spLocks noChangeArrowheads="1"/>
          </p:cNvSpPr>
          <p:nvPr/>
        </p:nvSpPr>
        <p:spPr bwMode="auto">
          <a:xfrm>
            <a:off x="368300" y="2039938"/>
            <a:ext cx="452438" cy="944562"/>
          </a:xfrm>
          <a:prstGeom prst="rect">
            <a:avLst/>
          </a:prstGeom>
          <a:solidFill>
            <a:srgbClr val="EDDC9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Epoch</a:t>
            </a:r>
          </a:p>
        </p:txBody>
      </p:sp>
      <p:sp>
        <p:nvSpPr>
          <p:cNvPr id="9258" name="AutoShape 52"/>
          <p:cNvSpPr>
            <a:spLocks noChangeArrowheads="1"/>
          </p:cNvSpPr>
          <p:nvPr/>
        </p:nvSpPr>
        <p:spPr bwMode="auto">
          <a:xfrm>
            <a:off x="461963" y="2817813"/>
            <a:ext cx="255587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5400000" flipH="1">
            <a:off x="727075" y="2806700"/>
            <a:ext cx="623888" cy="427038"/>
            <a:chOff x="1707" y="2541"/>
            <a:chExt cx="156" cy="530"/>
          </a:xfrm>
        </p:grpSpPr>
        <p:sp>
          <p:nvSpPr>
            <p:cNvPr id="930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905" name="Rectangle 17"/>
          <p:cNvSpPr>
            <a:spLocks noChangeArrowheads="1"/>
          </p:cNvSpPr>
          <p:nvPr/>
        </p:nvSpPr>
        <p:spPr bwMode="auto">
          <a:xfrm>
            <a:off x="8196263" y="335756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m2w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262" name="AutoShape 53"/>
          <p:cNvSpPr>
            <a:spLocks noChangeArrowheads="1"/>
          </p:cNvSpPr>
          <p:nvPr/>
        </p:nvSpPr>
        <p:spPr bwMode="auto">
          <a:xfrm>
            <a:off x="8302625" y="412115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7953375" y="4096205"/>
            <a:ext cx="247650" cy="745670"/>
            <a:chOff x="4339" y="2520"/>
            <a:chExt cx="156" cy="530"/>
          </a:xfrm>
        </p:grpSpPr>
        <p:sp>
          <p:nvSpPr>
            <p:cNvPr id="9298" name="Line 8"/>
            <p:cNvSpPr>
              <a:spLocks noChangeShapeType="1"/>
            </p:cNvSpPr>
            <p:nvPr/>
          </p:nvSpPr>
          <p:spPr bwMode="auto">
            <a:xfrm rot="5400000">
              <a:off x="4074" y="2785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22"/>
            <p:cNvSpPr>
              <a:spLocks noChangeShapeType="1"/>
            </p:cNvSpPr>
            <p:nvPr/>
          </p:nvSpPr>
          <p:spPr bwMode="auto">
            <a:xfrm rot="16200000" flipV="1">
              <a:off x="4418" y="2445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8" name="Line 8"/>
          <p:cNvSpPr>
            <a:spLocks noChangeShapeType="1"/>
          </p:cNvSpPr>
          <p:nvPr/>
        </p:nvSpPr>
        <p:spPr bwMode="auto">
          <a:xfrm flipH="1">
            <a:off x="8640763" y="3698875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69" name="Line 43"/>
          <p:cNvSpPr>
            <a:spLocks noChangeShapeType="1"/>
          </p:cNvSpPr>
          <p:nvPr/>
        </p:nvSpPr>
        <p:spPr bwMode="auto">
          <a:xfrm flipH="1" flipV="1">
            <a:off x="8775700" y="3016250"/>
            <a:ext cx="0" cy="687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44"/>
          <p:cNvSpPr>
            <a:spLocks noChangeShapeType="1"/>
          </p:cNvSpPr>
          <p:nvPr/>
        </p:nvSpPr>
        <p:spPr bwMode="auto">
          <a:xfrm rot="16200000" flipV="1">
            <a:off x="8376444" y="2616994"/>
            <a:ext cx="0" cy="817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919" name="Rectangle 17"/>
          <p:cNvSpPr>
            <a:spLocks noChangeArrowheads="1"/>
          </p:cNvSpPr>
          <p:nvPr/>
        </p:nvSpPr>
        <p:spPr bwMode="auto">
          <a:xfrm>
            <a:off x="4687888" y="3371850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d2e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274" name="AutoShape 53"/>
          <p:cNvSpPr>
            <a:spLocks noChangeArrowheads="1"/>
          </p:cNvSpPr>
          <p:nvPr/>
        </p:nvSpPr>
        <p:spPr bwMode="auto">
          <a:xfrm>
            <a:off x="4784725" y="41354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275" name="Line 8"/>
          <p:cNvSpPr>
            <a:spLocks noChangeShapeType="1"/>
          </p:cNvSpPr>
          <p:nvPr/>
        </p:nvSpPr>
        <p:spPr bwMode="auto">
          <a:xfrm>
            <a:off x="1577975" y="4221163"/>
            <a:ext cx="219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76" name="Line 24"/>
          <p:cNvSpPr>
            <a:spLocks noChangeShapeType="1"/>
          </p:cNvSpPr>
          <p:nvPr/>
        </p:nvSpPr>
        <p:spPr bwMode="auto">
          <a:xfrm flipV="1">
            <a:off x="1581150" y="4216400"/>
            <a:ext cx="0" cy="658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Line 8"/>
          <p:cNvSpPr>
            <a:spLocks noChangeShapeType="1"/>
          </p:cNvSpPr>
          <p:nvPr/>
        </p:nvSpPr>
        <p:spPr bwMode="auto">
          <a:xfrm flipV="1">
            <a:off x="3684588" y="3881438"/>
            <a:ext cx="996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82" name="Line 8"/>
          <p:cNvSpPr>
            <a:spLocks noChangeShapeType="1"/>
          </p:cNvSpPr>
          <p:nvPr/>
        </p:nvSpPr>
        <p:spPr bwMode="auto">
          <a:xfrm>
            <a:off x="5141913" y="385762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87" name="Line 8"/>
          <p:cNvSpPr>
            <a:spLocks noChangeShapeType="1"/>
          </p:cNvSpPr>
          <p:nvPr/>
        </p:nvSpPr>
        <p:spPr bwMode="auto">
          <a:xfrm>
            <a:off x="9144000" y="2039938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89" name="Line 8"/>
          <p:cNvSpPr>
            <a:spLocks noChangeShapeType="1"/>
          </p:cNvSpPr>
          <p:nvPr/>
        </p:nvSpPr>
        <p:spPr bwMode="auto">
          <a:xfrm>
            <a:off x="6557963" y="3657600"/>
            <a:ext cx="1652587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8"/>
          <p:cNvSpPr>
            <a:spLocks noChangeShapeType="1"/>
          </p:cNvSpPr>
          <p:nvPr/>
        </p:nvSpPr>
        <p:spPr bwMode="auto">
          <a:xfrm>
            <a:off x="1460665" y="3491345"/>
            <a:ext cx="345910" cy="115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815976" y="2490788"/>
            <a:ext cx="644525" cy="1014412"/>
            <a:chOff x="514" y="1419"/>
            <a:chExt cx="406" cy="789"/>
          </a:xfrm>
        </p:grpSpPr>
        <p:sp>
          <p:nvSpPr>
            <p:cNvPr id="9259" name="Line 22"/>
            <p:cNvSpPr>
              <a:spLocks noChangeShapeType="1"/>
            </p:cNvSpPr>
            <p:nvPr/>
          </p:nvSpPr>
          <p:spPr bwMode="auto">
            <a:xfrm rot="5400000" flipV="1">
              <a:off x="710" y="1227"/>
              <a:ext cx="7" cy="3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14"/>
            <p:cNvSpPr>
              <a:spLocks noChangeShapeType="1"/>
            </p:cNvSpPr>
            <p:nvPr/>
          </p:nvSpPr>
          <p:spPr bwMode="auto">
            <a:xfrm flipV="1">
              <a:off x="920" y="1419"/>
              <a:ext cx="0" cy="7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5" name="Line 8"/>
          <p:cNvSpPr>
            <a:spLocks noChangeShapeType="1"/>
          </p:cNvSpPr>
          <p:nvPr/>
        </p:nvSpPr>
        <p:spPr bwMode="auto">
          <a:xfrm>
            <a:off x="2265363" y="3833813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004373" y="3297361"/>
            <a:ext cx="404813" cy="582612"/>
          </a:xfrm>
          <a:prstGeom prst="rect">
            <a:avLst/>
          </a:prstGeom>
          <a:solidFill>
            <a:srgbClr val="EDDC9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Next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Addr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Pred</a:t>
            </a:r>
          </a:p>
        </p:txBody>
      </p:sp>
      <p:sp>
        <p:nvSpPr>
          <p:cNvPr id="9307" name="Line 8"/>
          <p:cNvSpPr>
            <a:spLocks noChangeShapeType="1"/>
          </p:cNvSpPr>
          <p:nvPr/>
        </p:nvSpPr>
        <p:spPr bwMode="auto">
          <a:xfrm flipV="1">
            <a:off x="827088" y="3835730"/>
            <a:ext cx="241691" cy="171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08" name="Line 8"/>
          <p:cNvSpPr>
            <a:spLocks noChangeShapeType="1"/>
          </p:cNvSpPr>
          <p:nvPr/>
        </p:nvSpPr>
        <p:spPr bwMode="auto">
          <a:xfrm flipV="1">
            <a:off x="1401289" y="3852863"/>
            <a:ext cx="395762" cy="66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09" name="Line 8"/>
          <p:cNvSpPr>
            <a:spLocks noChangeShapeType="1"/>
          </p:cNvSpPr>
          <p:nvPr/>
        </p:nvSpPr>
        <p:spPr bwMode="auto">
          <a:xfrm>
            <a:off x="912813" y="4043363"/>
            <a:ext cx="884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3" name="Line 27"/>
          <p:cNvSpPr>
            <a:spLocks noChangeShapeType="1"/>
          </p:cNvSpPr>
          <p:nvPr/>
        </p:nvSpPr>
        <p:spPr bwMode="auto">
          <a:xfrm>
            <a:off x="3922713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4" name="Line 28"/>
          <p:cNvSpPr>
            <a:spLocks noChangeShapeType="1"/>
          </p:cNvSpPr>
          <p:nvPr/>
        </p:nvSpPr>
        <p:spPr bwMode="auto">
          <a:xfrm flipH="1">
            <a:off x="4081463" y="3690938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5" name="Rectangle 17"/>
          <p:cNvSpPr>
            <a:spLocks noChangeArrowheads="1"/>
          </p:cNvSpPr>
          <p:nvPr/>
        </p:nvSpPr>
        <p:spPr bwMode="auto">
          <a:xfrm>
            <a:off x="3586163" y="5135563"/>
            <a:ext cx="2881312" cy="590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scoreboard</a:t>
            </a:r>
          </a:p>
        </p:txBody>
      </p:sp>
      <p:sp>
        <p:nvSpPr>
          <p:cNvPr id="9316" name="Line 28"/>
          <p:cNvSpPr>
            <a:spLocks noChangeShapeType="1"/>
          </p:cNvSpPr>
          <p:nvPr/>
        </p:nvSpPr>
        <p:spPr bwMode="auto">
          <a:xfrm>
            <a:off x="3757613" y="3890963"/>
            <a:ext cx="0" cy="1247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7" name="Line 31"/>
          <p:cNvSpPr>
            <a:spLocks noChangeShapeType="1"/>
          </p:cNvSpPr>
          <p:nvPr/>
        </p:nvSpPr>
        <p:spPr bwMode="auto">
          <a:xfrm flipH="1" flipV="1">
            <a:off x="4937125" y="4306888"/>
            <a:ext cx="0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8650288" y="4002088"/>
            <a:ext cx="146050" cy="549275"/>
            <a:chOff x="5233" y="2503"/>
            <a:chExt cx="296" cy="514"/>
          </a:xfrm>
        </p:grpSpPr>
        <p:sp>
          <p:nvSpPr>
            <p:cNvPr id="9321" name="Line 8"/>
            <p:cNvSpPr>
              <a:spLocks noChangeShapeType="1"/>
            </p:cNvSpPr>
            <p:nvPr/>
          </p:nvSpPr>
          <p:spPr bwMode="auto">
            <a:xfrm flipH="1" flipV="1">
              <a:off x="5233" y="2507"/>
              <a:ext cx="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43"/>
            <p:cNvSpPr>
              <a:spLocks noChangeShapeType="1"/>
            </p:cNvSpPr>
            <p:nvPr/>
          </p:nvSpPr>
          <p:spPr bwMode="auto">
            <a:xfrm flipH="1">
              <a:off x="5525" y="2503"/>
              <a:ext cx="0" cy="5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0" name="Line 31"/>
          <p:cNvSpPr>
            <a:spLocks noChangeShapeType="1"/>
          </p:cNvSpPr>
          <p:nvPr/>
        </p:nvSpPr>
        <p:spPr bwMode="auto">
          <a:xfrm flipH="1">
            <a:off x="6000750" y="4554538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23" name="Line 44"/>
          <p:cNvSpPr>
            <a:spLocks noChangeShapeType="1"/>
          </p:cNvSpPr>
          <p:nvPr/>
        </p:nvSpPr>
        <p:spPr bwMode="auto">
          <a:xfrm rot="5400000">
            <a:off x="7400132" y="3145631"/>
            <a:ext cx="0" cy="2808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" name="Line 8"/>
          <p:cNvSpPr>
            <a:spLocks noChangeShapeType="1"/>
          </p:cNvSpPr>
          <p:nvPr/>
        </p:nvSpPr>
        <p:spPr bwMode="auto">
          <a:xfrm flipH="1">
            <a:off x="817563" y="3526971"/>
            <a:ext cx="191840" cy="210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29" name="Line 44"/>
          <p:cNvSpPr>
            <a:spLocks noChangeShapeType="1"/>
          </p:cNvSpPr>
          <p:nvPr/>
        </p:nvSpPr>
        <p:spPr bwMode="auto">
          <a:xfrm rot="16200000" flipV="1">
            <a:off x="3344007" y="1275494"/>
            <a:ext cx="289" cy="37669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116"/>
          <p:cNvGrpSpPr>
            <a:grpSpLocks/>
          </p:cNvGrpSpPr>
          <p:nvPr/>
        </p:nvGrpSpPr>
        <p:grpSpPr bwMode="auto">
          <a:xfrm>
            <a:off x="5216525" y="3151188"/>
            <a:ext cx="234950" cy="473075"/>
            <a:chOff x="3286" y="1961"/>
            <a:chExt cx="184" cy="502"/>
          </a:xfrm>
        </p:grpSpPr>
        <p:sp>
          <p:nvSpPr>
            <p:cNvPr id="9330" name="Line 8"/>
            <p:cNvSpPr>
              <a:spLocks noChangeShapeType="1"/>
            </p:cNvSpPr>
            <p:nvPr/>
          </p:nvSpPr>
          <p:spPr bwMode="auto">
            <a:xfrm>
              <a:off x="3286" y="2462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14"/>
            <p:cNvSpPr>
              <a:spLocks noChangeShapeType="1"/>
            </p:cNvSpPr>
            <p:nvPr/>
          </p:nvSpPr>
          <p:spPr bwMode="auto">
            <a:xfrm flipV="1">
              <a:off x="3292" y="1961"/>
              <a:ext cx="0" cy="5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400059" y="3360717"/>
            <a:ext cx="130629" cy="593766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482437" y="3313216"/>
            <a:ext cx="108858" cy="829293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71205" y="5971309"/>
            <a:ext cx="130629" cy="593766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70068" y="5889838"/>
            <a:ext cx="4999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bypass FIFO’s to deal with (0,n) cycle memory response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89001" y="407715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f12f2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86031" y="370782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e2m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6" grpId="0"/>
      <p:bldP spid="87" grpId="0"/>
      <p:bldP spid="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now some coding ...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641" y="3107919"/>
            <a:ext cx="7621773" cy="2591132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sz="2400" dirty="0" smtClean="0"/>
              <a:t>Integrating caches in to the 4-stage pipeline (F, D&amp;R, E&amp;M, W) from the last lecture</a:t>
            </a:r>
          </a:p>
          <a:p>
            <a:pPr marL="1200150" lvl="1" indent="-457200">
              <a:buBlip>
                <a:blip r:embed="rId2"/>
              </a:buBlip>
            </a:pPr>
            <a:r>
              <a:rPr lang="en-US" sz="2000" dirty="0" smtClean="0"/>
              <a:t>Direction predictor training is incompletely specified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400" dirty="0" smtClean="0"/>
              <a:t>In L13 we discussed splitting a pipeline stage into two stages by inserting a bypass FIFO. We show it again here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DE006A4-E9FC-42AF-A6C6-611FFAB882F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4-Stage pipeline with BTB+BHT  </a:t>
            </a:r>
            <a:r>
              <a:rPr lang="en-US" sz="3600" i="1" dirty="0" smtClean="0"/>
              <a:t>without caches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118623" cy="487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Decode2Execute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Exec2Commit)    e2c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Scoreboard#(2)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mkPipelineScoreboard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redirect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#(16) nap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#(1024)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mkBHT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673396" y="2477387"/>
            <a:ext cx="5528931" cy="4253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73396" y="2736117"/>
            <a:ext cx="5528931" cy="4253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5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 bwMode="auto">
          <a:xfrm>
            <a:off x="7646193" y="1711841"/>
            <a:ext cx="139700" cy="33657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93416" y="1711842"/>
            <a:ext cx="139700" cy="33657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0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Multistage Pipeline</a:t>
            </a:r>
            <a:endParaRPr lang="en-US" sz="3600" dirty="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608013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71563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28600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3489325" y="2027238"/>
            <a:ext cx="53228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43014" name="Rectangle 17"/>
          <p:cNvSpPr>
            <a:spLocks noChangeArrowheads="1"/>
          </p:cNvSpPr>
          <p:nvPr/>
        </p:nvSpPr>
        <p:spPr bwMode="auto">
          <a:xfrm>
            <a:off x="5500688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6492908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387725" y="423386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4137025" y="393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3978275" y="4084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4"/>
          <p:cNvSpPr>
            <a:spLocks noChangeShapeType="1"/>
          </p:cNvSpPr>
          <p:nvPr/>
        </p:nvSpPr>
        <p:spPr bwMode="auto">
          <a:xfrm flipH="1" flipV="1">
            <a:off x="4137025" y="2722563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15"/>
          <p:cNvSpPr>
            <a:spLocks noChangeShapeType="1"/>
          </p:cNvSpPr>
          <p:nvPr/>
        </p:nvSpPr>
        <p:spPr bwMode="auto">
          <a:xfrm flipV="1">
            <a:off x="3968750" y="2741613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8"/>
          <p:cNvSpPr>
            <a:spLocks noChangeShapeType="1"/>
          </p:cNvSpPr>
          <p:nvPr/>
        </p:nvSpPr>
        <p:spPr bwMode="auto">
          <a:xfrm rot="5400000">
            <a:off x="857250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8"/>
          <p:cNvSpPr>
            <a:spLocks noChangeShapeType="1"/>
          </p:cNvSpPr>
          <p:nvPr/>
        </p:nvSpPr>
        <p:spPr bwMode="auto">
          <a:xfrm rot="5400000">
            <a:off x="1548607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Line 19"/>
          <p:cNvSpPr>
            <a:spLocks noChangeShapeType="1"/>
          </p:cNvSpPr>
          <p:nvPr/>
        </p:nvSpPr>
        <p:spPr bwMode="auto">
          <a:xfrm rot="16200000" flipV="1">
            <a:off x="2085182" y="4004468"/>
            <a:ext cx="0" cy="423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24" name="Group 20"/>
          <p:cNvGrpSpPr>
            <a:grpSpLocks/>
          </p:cNvGrpSpPr>
          <p:nvPr/>
        </p:nvGrpSpPr>
        <p:grpSpPr bwMode="auto">
          <a:xfrm>
            <a:off x="6591300" y="4003675"/>
            <a:ext cx="247650" cy="841375"/>
            <a:chOff x="1707" y="2541"/>
            <a:chExt cx="156" cy="530"/>
          </a:xfrm>
        </p:grpSpPr>
        <p:sp>
          <p:nvSpPr>
            <p:cNvPr id="43108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5" name="Line 8"/>
          <p:cNvSpPr>
            <a:spLocks noChangeShapeType="1"/>
          </p:cNvSpPr>
          <p:nvPr/>
        </p:nvSpPr>
        <p:spPr bwMode="auto">
          <a:xfrm flipH="1">
            <a:off x="338296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8"/>
          <p:cNvSpPr>
            <a:spLocks noChangeShapeType="1"/>
          </p:cNvSpPr>
          <p:nvPr/>
        </p:nvSpPr>
        <p:spPr bwMode="auto">
          <a:xfrm flipH="1">
            <a:off x="337661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Line 27"/>
          <p:cNvSpPr>
            <a:spLocks noChangeShapeType="1"/>
          </p:cNvSpPr>
          <p:nvPr/>
        </p:nvSpPr>
        <p:spPr bwMode="auto">
          <a:xfrm flipH="1" flipV="1">
            <a:off x="366553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Line 28"/>
          <p:cNvSpPr>
            <a:spLocks noChangeShapeType="1"/>
          </p:cNvSpPr>
          <p:nvPr/>
        </p:nvSpPr>
        <p:spPr bwMode="auto">
          <a:xfrm flipH="1" flipV="1">
            <a:off x="382428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AutoShape 10"/>
          <p:cNvSpPr>
            <a:spLocks noChangeArrowheads="1"/>
          </p:cNvSpPr>
          <p:nvPr/>
        </p:nvSpPr>
        <p:spPr bwMode="auto">
          <a:xfrm rot="10800000" flipH="1">
            <a:off x="8266113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3030" name="Line 30"/>
          <p:cNvSpPr>
            <a:spLocks noChangeShapeType="1"/>
          </p:cNvSpPr>
          <p:nvPr/>
        </p:nvSpPr>
        <p:spPr bwMode="auto">
          <a:xfrm flipV="1">
            <a:off x="7261225" y="4060825"/>
            <a:ext cx="0" cy="785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31"/>
          <p:cNvSpPr>
            <a:spLocks noChangeShapeType="1"/>
          </p:cNvSpPr>
          <p:nvPr/>
        </p:nvSpPr>
        <p:spPr bwMode="auto">
          <a:xfrm flipH="1" flipV="1">
            <a:off x="8547100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2" name="Line 8"/>
          <p:cNvSpPr>
            <a:spLocks noChangeShapeType="1"/>
          </p:cNvSpPr>
          <p:nvPr/>
        </p:nvSpPr>
        <p:spPr bwMode="auto">
          <a:xfrm flipH="1">
            <a:off x="6605588" y="3702050"/>
            <a:ext cx="868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Line 33"/>
          <p:cNvSpPr>
            <a:spLocks noChangeShapeType="1"/>
          </p:cNvSpPr>
          <p:nvPr/>
        </p:nvSpPr>
        <p:spPr bwMode="auto">
          <a:xfrm flipH="1" flipV="1">
            <a:off x="8101013" y="272097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AutoShape 10"/>
          <p:cNvSpPr>
            <a:spLocks noChangeArrowheads="1"/>
          </p:cNvSpPr>
          <p:nvPr/>
        </p:nvSpPr>
        <p:spPr bwMode="auto">
          <a:xfrm rot="-5400000" flipH="1" flipV="1">
            <a:off x="1083469" y="33472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3035" name="Line 40"/>
          <p:cNvSpPr>
            <a:spLocks noChangeShapeType="1"/>
          </p:cNvSpPr>
          <p:nvPr/>
        </p:nvSpPr>
        <p:spPr bwMode="auto">
          <a:xfrm rot="16200000" flipH="1">
            <a:off x="1154907" y="33599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6" name="Line 41"/>
          <p:cNvSpPr>
            <a:spLocks noChangeShapeType="1"/>
          </p:cNvSpPr>
          <p:nvPr/>
        </p:nvSpPr>
        <p:spPr bwMode="auto">
          <a:xfrm rot="-5400000">
            <a:off x="1620044" y="3479006"/>
            <a:ext cx="3175" cy="265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7" name="Line 45"/>
          <p:cNvSpPr>
            <a:spLocks noChangeShapeType="1"/>
          </p:cNvSpPr>
          <p:nvPr/>
        </p:nvSpPr>
        <p:spPr bwMode="auto">
          <a:xfrm rot="16200000" flipH="1">
            <a:off x="1569244" y="32519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Line 46"/>
          <p:cNvSpPr>
            <a:spLocks noChangeShapeType="1"/>
          </p:cNvSpPr>
          <p:nvPr/>
        </p:nvSpPr>
        <p:spPr bwMode="auto">
          <a:xfrm flipH="1" flipV="1">
            <a:off x="1666875" y="30511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39" name="Line 8"/>
          <p:cNvSpPr>
            <a:spLocks noChangeShapeType="1"/>
          </p:cNvSpPr>
          <p:nvPr/>
        </p:nvSpPr>
        <p:spPr bwMode="auto">
          <a:xfrm>
            <a:off x="4887913" y="4108450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40" name="AutoShape 52"/>
          <p:cNvSpPr>
            <a:spLocks noChangeArrowheads="1"/>
          </p:cNvSpPr>
          <p:nvPr/>
        </p:nvSpPr>
        <p:spPr bwMode="auto">
          <a:xfrm>
            <a:off x="701675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43041" name="Group 79"/>
          <p:cNvGrpSpPr>
            <a:grpSpLocks/>
          </p:cNvGrpSpPr>
          <p:nvPr/>
        </p:nvGrpSpPr>
        <p:grpSpPr bwMode="auto">
          <a:xfrm>
            <a:off x="4433888" y="3840163"/>
            <a:ext cx="452437" cy="933450"/>
            <a:chOff x="135" y="3229"/>
            <a:chExt cx="285" cy="588"/>
          </a:xfrm>
          <a:solidFill>
            <a:schemeClr val="accent5">
              <a:lumMod val="75000"/>
            </a:schemeClr>
          </a:solidFill>
        </p:grpSpPr>
        <p:sp>
          <p:nvSpPr>
            <p:cNvPr id="43106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43107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2" name="Group 20"/>
          <p:cNvGrpSpPr>
            <a:grpSpLocks/>
          </p:cNvGrpSpPr>
          <p:nvPr/>
        </p:nvGrpSpPr>
        <p:grpSpPr bwMode="auto">
          <a:xfrm rot="5400000" flipH="1">
            <a:off x="1171575" y="2559050"/>
            <a:ext cx="395288" cy="598488"/>
            <a:chOff x="1707" y="2541"/>
            <a:chExt cx="156" cy="530"/>
          </a:xfrm>
        </p:grpSpPr>
        <p:sp>
          <p:nvSpPr>
            <p:cNvPr id="43104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43" name="Group 78"/>
          <p:cNvGrpSpPr>
            <a:grpSpLocks/>
          </p:cNvGrpSpPr>
          <p:nvPr/>
        </p:nvGrpSpPr>
        <p:grpSpPr bwMode="auto">
          <a:xfrm>
            <a:off x="4427538" y="2814638"/>
            <a:ext cx="452437" cy="933450"/>
            <a:chOff x="137" y="2595"/>
            <a:chExt cx="285" cy="588"/>
          </a:xfrm>
          <a:solidFill>
            <a:schemeClr val="accent5">
              <a:lumMod val="75000"/>
            </a:schemeClr>
          </a:solidFill>
        </p:grpSpPr>
        <p:sp>
          <p:nvSpPr>
            <p:cNvPr id="43102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  </a:t>
              </a:r>
              <a:r>
                <a:rPr lang="en-US" sz="1400" dirty="0" smtClean="0"/>
                <a:t>redirect</a:t>
              </a:r>
              <a:endParaRPr lang="en-US" sz="1400" dirty="0"/>
            </a:p>
          </p:txBody>
        </p:sp>
        <p:sp>
          <p:nvSpPr>
            <p:cNvPr id="43103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4" name="Group 77"/>
          <p:cNvGrpSpPr>
            <a:grpSpLocks/>
          </p:cNvGrpSpPr>
          <p:nvPr/>
        </p:nvGrpSpPr>
        <p:grpSpPr bwMode="auto">
          <a:xfrm>
            <a:off x="727075" y="2039938"/>
            <a:ext cx="338138" cy="944562"/>
            <a:chOff x="680" y="1285"/>
            <a:chExt cx="285" cy="595"/>
          </a:xfrm>
          <a:solidFill>
            <a:schemeClr val="accent5">
              <a:lumMod val="75000"/>
            </a:schemeClr>
          </a:solidFill>
        </p:grpSpPr>
        <p:sp>
          <p:nvSpPr>
            <p:cNvPr id="43100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fEpoch</a:t>
              </a:r>
            </a:p>
          </p:txBody>
        </p:sp>
        <p:sp>
          <p:nvSpPr>
            <p:cNvPr id="43101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43045" name="Group 76"/>
          <p:cNvGrpSpPr>
            <a:grpSpLocks/>
          </p:cNvGrpSpPr>
          <p:nvPr/>
        </p:nvGrpSpPr>
        <p:grpSpPr bwMode="auto">
          <a:xfrm rot="5400000">
            <a:off x="5864225" y="2625725"/>
            <a:ext cx="290513" cy="944563"/>
            <a:chOff x="2665" y="1267"/>
            <a:chExt cx="285" cy="595"/>
          </a:xfrm>
          <a:solidFill>
            <a:schemeClr val="accent5">
              <a:lumMod val="75000"/>
            </a:schemeClr>
          </a:solidFill>
        </p:grpSpPr>
        <p:sp>
          <p:nvSpPr>
            <p:cNvPr id="43098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43099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43046" name="Line 49"/>
          <p:cNvSpPr>
            <a:spLocks noChangeShapeType="1"/>
          </p:cNvSpPr>
          <p:nvPr/>
        </p:nvSpPr>
        <p:spPr bwMode="auto">
          <a:xfrm flipH="1" flipV="1">
            <a:off x="1897063" y="3752850"/>
            <a:ext cx="0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7" name="Line 8"/>
          <p:cNvSpPr>
            <a:spLocks noChangeShapeType="1"/>
          </p:cNvSpPr>
          <p:nvPr/>
        </p:nvSpPr>
        <p:spPr bwMode="auto">
          <a:xfrm flipH="1">
            <a:off x="6605588" y="343535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48" name="Group 20"/>
          <p:cNvGrpSpPr>
            <a:grpSpLocks/>
          </p:cNvGrpSpPr>
          <p:nvPr/>
        </p:nvGrpSpPr>
        <p:grpSpPr bwMode="auto">
          <a:xfrm rot="5400000" flipH="1">
            <a:off x="5619750" y="2168525"/>
            <a:ext cx="538163" cy="1979613"/>
            <a:chOff x="1707" y="2541"/>
            <a:chExt cx="156" cy="530"/>
          </a:xfrm>
        </p:grpSpPr>
        <p:sp>
          <p:nvSpPr>
            <p:cNvPr id="4309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9" name="Line 40"/>
          <p:cNvSpPr>
            <a:spLocks noChangeShapeType="1"/>
          </p:cNvSpPr>
          <p:nvPr/>
        </p:nvSpPr>
        <p:spPr bwMode="auto">
          <a:xfrm rot="16200000" flipH="1">
            <a:off x="6679407" y="2902743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50" name="Group 20"/>
          <p:cNvGrpSpPr>
            <a:grpSpLocks/>
          </p:cNvGrpSpPr>
          <p:nvPr/>
        </p:nvGrpSpPr>
        <p:grpSpPr bwMode="auto">
          <a:xfrm rot="16200000" flipH="1">
            <a:off x="5114925" y="3216275"/>
            <a:ext cx="509588" cy="255588"/>
            <a:chOff x="1707" y="2541"/>
            <a:chExt cx="156" cy="530"/>
          </a:xfrm>
        </p:grpSpPr>
        <p:sp>
          <p:nvSpPr>
            <p:cNvPr id="43094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5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51" name="Line 8"/>
          <p:cNvSpPr>
            <a:spLocks noChangeShapeType="1"/>
          </p:cNvSpPr>
          <p:nvPr/>
        </p:nvSpPr>
        <p:spPr bwMode="auto">
          <a:xfrm flipH="1">
            <a:off x="5240338" y="30956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52" name="Line 8"/>
          <p:cNvSpPr>
            <a:spLocks noChangeShapeType="1"/>
          </p:cNvSpPr>
          <p:nvPr/>
        </p:nvSpPr>
        <p:spPr bwMode="auto">
          <a:xfrm flipH="1">
            <a:off x="1671638" y="3071813"/>
            <a:ext cx="274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53" name="Line 23"/>
          <p:cNvSpPr>
            <a:spLocks noChangeShapeType="1"/>
          </p:cNvSpPr>
          <p:nvPr/>
        </p:nvSpPr>
        <p:spPr bwMode="auto">
          <a:xfrm rot="5400000">
            <a:off x="2426494" y="2670969"/>
            <a:ext cx="0" cy="399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4" name="Line 15"/>
          <p:cNvSpPr>
            <a:spLocks noChangeShapeType="1"/>
          </p:cNvSpPr>
          <p:nvPr/>
        </p:nvSpPr>
        <p:spPr bwMode="auto">
          <a:xfrm flipH="1" flipV="1">
            <a:off x="434975" y="2655888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5" name="Line 8"/>
          <p:cNvSpPr>
            <a:spLocks noChangeShapeType="1"/>
          </p:cNvSpPr>
          <p:nvPr/>
        </p:nvSpPr>
        <p:spPr bwMode="auto">
          <a:xfrm flipH="1">
            <a:off x="430213" y="266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1" name="Oval 37"/>
          <p:cNvSpPr>
            <a:spLocks noChangeArrowheads="1"/>
          </p:cNvSpPr>
          <p:nvPr/>
        </p:nvSpPr>
        <p:spPr bwMode="auto">
          <a:xfrm>
            <a:off x="1747838" y="3470275"/>
            <a:ext cx="425450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nap</a:t>
            </a:r>
            <a:endParaRPr lang="en-US" sz="1200" dirty="0"/>
          </a:p>
        </p:txBody>
      </p:sp>
      <p:sp>
        <p:nvSpPr>
          <p:cNvPr id="43062" name="Line 8"/>
          <p:cNvSpPr>
            <a:spLocks noChangeShapeType="1"/>
          </p:cNvSpPr>
          <p:nvPr/>
        </p:nvSpPr>
        <p:spPr bwMode="auto">
          <a:xfrm>
            <a:off x="1044575" y="4044950"/>
            <a:ext cx="839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3" name="Line 23"/>
          <p:cNvSpPr>
            <a:spLocks noChangeShapeType="1"/>
          </p:cNvSpPr>
          <p:nvPr/>
        </p:nvSpPr>
        <p:spPr bwMode="auto">
          <a:xfrm rot="16200000" flipV="1">
            <a:off x="2850357" y="2915443"/>
            <a:ext cx="0" cy="316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4" name="Line 30"/>
          <p:cNvSpPr>
            <a:spLocks noChangeShapeType="1"/>
          </p:cNvSpPr>
          <p:nvPr/>
        </p:nvSpPr>
        <p:spPr bwMode="auto">
          <a:xfrm flipH="1" flipV="1">
            <a:off x="8632825" y="3298825"/>
            <a:ext cx="0" cy="735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5" name="Line 35"/>
          <p:cNvSpPr>
            <a:spLocks noChangeShapeType="1"/>
          </p:cNvSpPr>
          <p:nvPr/>
        </p:nvSpPr>
        <p:spPr bwMode="auto">
          <a:xfrm flipH="1" flipV="1">
            <a:off x="8428038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66" name="Group 79"/>
          <p:cNvGrpSpPr>
            <a:grpSpLocks/>
          </p:cNvGrpSpPr>
          <p:nvPr/>
        </p:nvGrpSpPr>
        <p:grpSpPr bwMode="auto">
          <a:xfrm>
            <a:off x="7481888" y="3211513"/>
            <a:ext cx="452437" cy="933450"/>
            <a:chOff x="135" y="3229"/>
            <a:chExt cx="285" cy="588"/>
          </a:xfrm>
          <a:solidFill>
            <a:schemeClr val="accent5">
              <a:lumMod val="75000"/>
            </a:schemeClr>
          </a:solidFill>
        </p:grpSpPr>
        <p:sp>
          <p:nvSpPr>
            <p:cNvPr id="43088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e2c</a:t>
              </a:r>
              <a:endParaRPr lang="en-US" sz="1600" dirty="0"/>
            </a:p>
          </p:txBody>
        </p:sp>
        <p:sp>
          <p:nvSpPr>
            <p:cNvPr id="43089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43067" name="Line 8"/>
          <p:cNvSpPr>
            <a:spLocks noChangeShapeType="1"/>
          </p:cNvSpPr>
          <p:nvPr/>
        </p:nvSpPr>
        <p:spPr bwMode="auto">
          <a:xfrm flipH="1">
            <a:off x="6605588" y="3854450"/>
            <a:ext cx="868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8" name="Line 19"/>
          <p:cNvSpPr>
            <a:spLocks noChangeShapeType="1"/>
          </p:cNvSpPr>
          <p:nvPr/>
        </p:nvSpPr>
        <p:spPr bwMode="auto">
          <a:xfrm rot="5400000">
            <a:off x="7370763" y="394493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69" name="Line 8"/>
          <p:cNvSpPr>
            <a:spLocks noChangeShapeType="1"/>
          </p:cNvSpPr>
          <p:nvPr/>
        </p:nvSpPr>
        <p:spPr bwMode="auto">
          <a:xfrm flipH="1">
            <a:off x="7920038" y="3663950"/>
            <a:ext cx="182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70" name="Line 8"/>
          <p:cNvSpPr>
            <a:spLocks noChangeShapeType="1"/>
          </p:cNvSpPr>
          <p:nvPr/>
        </p:nvSpPr>
        <p:spPr bwMode="auto">
          <a:xfrm flipH="1">
            <a:off x="7920038" y="3854450"/>
            <a:ext cx="511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071" name="Line 8"/>
          <p:cNvSpPr>
            <a:spLocks noChangeShapeType="1"/>
          </p:cNvSpPr>
          <p:nvPr/>
        </p:nvSpPr>
        <p:spPr bwMode="auto">
          <a:xfrm flipH="1" flipV="1">
            <a:off x="7929563" y="4035425"/>
            <a:ext cx="712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3073" name="Group 20"/>
          <p:cNvGrpSpPr>
            <a:grpSpLocks/>
          </p:cNvGrpSpPr>
          <p:nvPr/>
        </p:nvGrpSpPr>
        <p:grpSpPr bwMode="auto">
          <a:xfrm rot="5400000">
            <a:off x="6067425" y="4187825"/>
            <a:ext cx="1862138" cy="1779588"/>
            <a:chOff x="1707" y="2541"/>
            <a:chExt cx="156" cy="530"/>
          </a:xfrm>
        </p:grpSpPr>
        <p:sp>
          <p:nvSpPr>
            <p:cNvPr id="4308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7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11" name="Line 27"/>
          <p:cNvSpPr>
            <a:spLocks noChangeShapeType="1"/>
          </p:cNvSpPr>
          <p:nvPr/>
        </p:nvSpPr>
        <p:spPr bwMode="auto">
          <a:xfrm>
            <a:off x="3665538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2" name="Line 28"/>
          <p:cNvSpPr>
            <a:spLocks noChangeShapeType="1"/>
          </p:cNvSpPr>
          <p:nvPr/>
        </p:nvSpPr>
        <p:spPr bwMode="auto">
          <a:xfrm flipH="1">
            <a:off x="3824288" y="3690938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3" name="Rectangle 17"/>
          <p:cNvSpPr>
            <a:spLocks noChangeArrowheads="1"/>
          </p:cNvSpPr>
          <p:nvPr/>
        </p:nvSpPr>
        <p:spPr bwMode="auto">
          <a:xfrm>
            <a:off x="3328988" y="5135563"/>
            <a:ext cx="2881312" cy="5905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scoreboard</a:t>
            </a:r>
          </a:p>
        </p:txBody>
      </p:sp>
      <p:sp>
        <p:nvSpPr>
          <p:cNvPr id="43114" name="Line 28"/>
          <p:cNvSpPr>
            <a:spLocks noChangeShapeType="1"/>
          </p:cNvSpPr>
          <p:nvPr/>
        </p:nvSpPr>
        <p:spPr bwMode="auto">
          <a:xfrm flipH="1">
            <a:off x="3462338" y="4233863"/>
            <a:ext cx="0" cy="904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6" name="Line 31"/>
          <p:cNvSpPr>
            <a:spLocks noChangeShapeType="1"/>
          </p:cNvSpPr>
          <p:nvPr/>
        </p:nvSpPr>
        <p:spPr bwMode="auto">
          <a:xfrm flipH="1" flipV="1">
            <a:off x="4679950" y="4764088"/>
            <a:ext cx="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117" name="Line 31"/>
          <p:cNvSpPr>
            <a:spLocks noChangeShapeType="1"/>
          </p:cNvSpPr>
          <p:nvPr/>
        </p:nvSpPr>
        <p:spPr bwMode="auto">
          <a:xfrm flipH="1" flipV="1">
            <a:off x="6118225" y="5716588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181498" y="5966156"/>
            <a:ext cx="69195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The use of magic </a:t>
            </a:r>
            <a:r>
              <a:rPr lang="en-US" dirty="0" smtClean="0"/>
              <a:t>memories (combinational reads) </a:t>
            </a:r>
            <a:r>
              <a:rPr lang="en-US" dirty="0"/>
              <a:t>makes </a:t>
            </a:r>
            <a:r>
              <a:rPr lang="en-US" dirty="0" smtClean="0"/>
              <a:t>such </a:t>
            </a:r>
            <a:r>
              <a:rPr lang="en-US" dirty="0"/>
              <a:t>design unrealistic </a:t>
            </a:r>
          </a:p>
        </p:txBody>
      </p:sp>
      <p:sp>
        <p:nvSpPr>
          <p:cNvPr id="95" name="Freeform 94"/>
          <p:cNvSpPr/>
          <p:nvPr/>
        </p:nvSpPr>
        <p:spPr bwMode="auto">
          <a:xfrm>
            <a:off x="434975" y="4603750"/>
            <a:ext cx="1991519" cy="1404937"/>
          </a:xfrm>
          <a:custGeom>
            <a:avLst/>
            <a:gdLst>
              <a:gd name="connsiteX0" fmla="*/ 0 w 1956391"/>
              <a:gd name="connsiteY0" fmla="*/ 1054701 h 2000999"/>
              <a:gd name="connsiteX1" fmla="*/ 0 w 1956391"/>
              <a:gd name="connsiteY1" fmla="*/ 1054701 h 2000999"/>
              <a:gd name="connsiteX2" fmla="*/ 53163 w 1956391"/>
              <a:gd name="connsiteY2" fmla="*/ 905845 h 2000999"/>
              <a:gd name="connsiteX3" fmla="*/ 63796 w 1956391"/>
              <a:gd name="connsiteY3" fmla="*/ 873947 h 2000999"/>
              <a:gd name="connsiteX4" fmla="*/ 85061 w 1956391"/>
              <a:gd name="connsiteY4" fmla="*/ 778254 h 2000999"/>
              <a:gd name="connsiteX5" fmla="*/ 95693 w 1956391"/>
              <a:gd name="connsiteY5" fmla="*/ 746357 h 2000999"/>
              <a:gd name="connsiteX6" fmla="*/ 116959 w 1956391"/>
              <a:gd name="connsiteY6" fmla="*/ 703827 h 2000999"/>
              <a:gd name="connsiteX7" fmla="*/ 127591 w 1956391"/>
              <a:gd name="connsiteY7" fmla="*/ 650664 h 2000999"/>
              <a:gd name="connsiteX8" fmla="*/ 170121 w 1956391"/>
              <a:gd name="connsiteY8" fmla="*/ 565603 h 2000999"/>
              <a:gd name="connsiteX9" fmla="*/ 212652 w 1956391"/>
              <a:gd name="connsiteY9" fmla="*/ 469910 h 2000999"/>
              <a:gd name="connsiteX10" fmla="*/ 223284 w 1956391"/>
              <a:gd name="connsiteY10" fmla="*/ 438013 h 2000999"/>
              <a:gd name="connsiteX11" fmla="*/ 233917 w 1956391"/>
              <a:gd name="connsiteY11" fmla="*/ 395482 h 2000999"/>
              <a:gd name="connsiteX12" fmla="*/ 265814 w 1956391"/>
              <a:gd name="connsiteY12" fmla="*/ 363585 h 2000999"/>
              <a:gd name="connsiteX13" fmla="*/ 329610 w 1956391"/>
              <a:gd name="connsiteY13" fmla="*/ 235994 h 2000999"/>
              <a:gd name="connsiteX14" fmla="*/ 361507 w 1956391"/>
              <a:gd name="connsiteY14" fmla="*/ 214729 h 2000999"/>
              <a:gd name="connsiteX15" fmla="*/ 446568 w 1956391"/>
              <a:gd name="connsiteY15" fmla="*/ 172199 h 2000999"/>
              <a:gd name="connsiteX16" fmla="*/ 520996 w 1956391"/>
              <a:gd name="connsiteY16" fmla="*/ 140301 h 2000999"/>
              <a:gd name="connsiteX17" fmla="*/ 627321 w 1956391"/>
              <a:gd name="connsiteY17" fmla="*/ 97771 h 2000999"/>
              <a:gd name="connsiteX18" fmla="*/ 669852 w 1956391"/>
              <a:gd name="connsiteY18" fmla="*/ 76506 h 2000999"/>
              <a:gd name="connsiteX19" fmla="*/ 712382 w 1956391"/>
              <a:gd name="connsiteY19" fmla="*/ 65873 h 2000999"/>
              <a:gd name="connsiteX20" fmla="*/ 754912 w 1956391"/>
              <a:gd name="connsiteY20" fmla="*/ 44608 h 2000999"/>
              <a:gd name="connsiteX21" fmla="*/ 786810 w 1956391"/>
              <a:gd name="connsiteY21" fmla="*/ 33975 h 2000999"/>
              <a:gd name="connsiteX22" fmla="*/ 882503 w 1956391"/>
              <a:gd name="connsiteY22" fmla="*/ 12710 h 2000999"/>
              <a:gd name="connsiteX23" fmla="*/ 925033 w 1956391"/>
              <a:gd name="connsiteY23" fmla="*/ 2078 h 2000999"/>
              <a:gd name="connsiteX24" fmla="*/ 1392866 w 1956391"/>
              <a:gd name="connsiteY24" fmla="*/ 23343 h 2000999"/>
              <a:gd name="connsiteX25" fmla="*/ 1424763 w 1956391"/>
              <a:gd name="connsiteY25" fmla="*/ 33975 h 2000999"/>
              <a:gd name="connsiteX26" fmla="*/ 1531089 w 1956391"/>
              <a:gd name="connsiteY26" fmla="*/ 108403 h 2000999"/>
              <a:gd name="connsiteX27" fmla="*/ 1562987 w 1956391"/>
              <a:gd name="connsiteY27" fmla="*/ 129668 h 2000999"/>
              <a:gd name="connsiteX28" fmla="*/ 1616149 w 1956391"/>
              <a:gd name="connsiteY28" fmla="*/ 172199 h 2000999"/>
              <a:gd name="connsiteX29" fmla="*/ 1658680 w 1956391"/>
              <a:gd name="connsiteY29" fmla="*/ 235994 h 2000999"/>
              <a:gd name="connsiteX30" fmla="*/ 1679945 w 1956391"/>
              <a:gd name="connsiteY30" fmla="*/ 267892 h 2000999"/>
              <a:gd name="connsiteX31" fmla="*/ 1722475 w 1956391"/>
              <a:gd name="connsiteY31" fmla="*/ 321054 h 2000999"/>
              <a:gd name="connsiteX32" fmla="*/ 1786270 w 1956391"/>
              <a:gd name="connsiteY32" fmla="*/ 406115 h 2000999"/>
              <a:gd name="connsiteX33" fmla="*/ 1828800 w 1956391"/>
              <a:gd name="connsiteY33" fmla="*/ 501808 h 2000999"/>
              <a:gd name="connsiteX34" fmla="*/ 1839433 w 1956391"/>
              <a:gd name="connsiteY34" fmla="*/ 544338 h 2000999"/>
              <a:gd name="connsiteX35" fmla="*/ 1860698 w 1956391"/>
              <a:gd name="connsiteY35" fmla="*/ 608134 h 2000999"/>
              <a:gd name="connsiteX36" fmla="*/ 1881963 w 1956391"/>
              <a:gd name="connsiteY36" fmla="*/ 693194 h 2000999"/>
              <a:gd name="connsiteX37" fmla="*/ 1892596 w 1956391"/>
              <a:gd name="connsiteY37" fmla="*/ 735724 h 2000999"/>
              <a:gd name="connsiteX38" fmla="*/ 1913861 w 1956391"/>
              <a:gd name="connsiteY38" fmla="*/ 788887 h 2000999"/>
              <a:gd name="connsiteX39" fmla="*/ 1945759 w 1956391"/>
              <a:gd name="connsiteY39" fmla="*/ 959008 h 2000999"/>
              <a:gd name="connsiteX40" fmla="*/ 1956391 w 1956391"/>
              <a:gd name="connsiteY40" fmla="*/ 1012171 h 2000999"/>
              <a:gd name="connsiteX41" fmla="*/ 1945759 w 1956391"/>
              <a:gd name="connsiteY41" fmla="*/ 1267352 h 2000999"/>
              <a:gd name="connsiteX42" fmla="*/ 1903228 w 1956391"/>
              <a:gd name="connsiteY42" fmla="*/ 1394943 h 2000999"/>
              <a:gd name="connsiteX43" fmla="*/ 1871331 w 1956391"/>
              <a:gd name="connsiteY43" fmla="*/ 1511901 h 2000999"/>
              <a:gd name="connsiteX44" fmla="*/ 1850066 w 1956391"/>
              <a:gd name="connsiteY44" fmla="*/ 1543799 h 2000999"/>
              <a:gd name="connsiteX45" fmla="*/ 1839433 w 1956391"/>
              <a:gd name="connsiteY45" fmla="*/ 1575696 h 2000999"/>
              <a:gd name="connsiteX46" fmla="*/ 1818168 w 1956391"/>
              <a:gd name="connsiteY46" fmla="*/ 1607594 h 2000999"/>
              <a:gd name="connsiteX47" fmla="*/ 1796903 w 1956391"/>
              <a:gd name="connsiteY47" fmla="*/ 1650124 h 2000999"/>
              <a:gd name="connsiteX48" fmla="*/ 1701210 w 1956391"/>
              <a:gd name="connsiteY48" fmla="*/ 1756450 h 2000999"/>
              <a:gd name="connsiteX49" fmla="*/ 1669312 w 1956391"/>
              <a:gd name="connsiteY49" fmla="*/ 1788347 h 2000999"/>
              <a:gd name="connsiteX50" fmla="*/ 1605517 w 1956391"/>
              <a:gd name="connsiteY50" fmla="*/ 1830878 h 2000999"/>
              <a:gd name="connsiteX51" fmla="*/ 1562987 w 1956391"/>
              <a:gd name="connsiteY51" fmla="*/ 1873408 h 2000999"/>
              <a:gd name="connsiteX52" fmla="*/ 1499191 w 1956391"/>
              <a:gd name="connsiteY52" fmla="*/ 1894673 h 2000999"/>
              <a:gd name="connsiteX53" fmla="*/ 1467293 w 1956391"/>
              <a:gd name="connsiteY53" fmla="*/ 1926571 h 2000999"/>
              <a:gd name="connsiteX54" fmla="*/ 1339703 w 1956391"/>
              <a:gd name="connsiteY54" fmla="*/ 1958468 h 2000999"/>
              <a:gd name="connsiteX55" fmla="*/ 1265275 w 1956391"/>
              <a:gd name="connsiteY55" fmla="*/ 1979734 h 2000999"/>
              <a:gd name="connsiteX56" fmla="*/ 1233377 w 1956391"/>
              <a:gd name="connsiteY56" fmla="*/ 1990366 h 2000999"/>
              <a:gd name="connsiteX57" fmla="*/ 1158949 w 1956391"/>
              <a:gd name="connsiteY57" fmla="*/ 2000999 h 2000999"/>
              <a:gd name="connsiteX58" fmla="*/ 999461 w 1956391"/>
              <a:gd name="connsiteY58" fmla="*/ 1990366 h 2000999"/>
              <a:gd name="connsiteX59" fmla="*/ 956931 w 1956391"/>
              <a:gd name="connsiteY59" fmla="*/ 1979734 h 2000999"/>
              <a:gd name="connsiteX60" fmla="*/ 903768 w 1956391"/>
              <a:gd name="connsiteY60" fmla="*/ 1969101 h 2000999"/>
              <a:gd name="connsiteX61" fmla="*/ 839973 w 1956391"/>
              <a:gd name="connsiteY61" fmla="*/ 1958468 h 2000999"/>
              <a:gd name="connsiteX62" fmla="*/ 808075 w 1956391"/>
              <a:gd name="connsiteY62" fmla="*/ 1947836 h 2000999"/>
              <a:gd name="connsiteX63" fmla="*/ 765545 w 1956391"/>
              <a:gd name="connsiteY63" fmla="*/ 1937203 h 2000999"/>
              <a:gd name="connsiteX64" fmla="*/ 733647 w 1956391"/>
              <a:gd name="connsiteY64" fmla="*/ 1915938 h 2000999"/>
              <a:gd name="connsiteX65" fmla="*/ 669852 w 1956391"/>
              <a:gd name="connsiteY65" fmla="*/ 1894673 h 2000999"/>
              <a:gd name="connsiteX66" fmla="*/ 637954 w 1956391"/>
              <a:gd name="connsiteY66" fmla="*/ 1862775 h 2000999"/>
              <a:gd name="connsiteX67" fmla="*/ 606056 w 1956391"/>
              <a:gd name="connsiteY67" fmla="*/ 1841510 h 2000999"/>
              <a:gd name="connsiteX68" fmla="*/ 584791 w 1956391"/>
              <a:gd name="connsiteY68" fmla="*/ 1809613 h 2000999"/>
              <a:gd name="connsiteX69" fmla="*/ 552893 w 1956391"/>
              <a:gd name="connsiteY69" fmla="*/ 1788347 h 2000999"/>
              <a:gd name="connsiteX70" fmla="*/ 489098 w 1956391"/>
              <a:gd name="connsiteY70" fmla="*/ 1724552 h 2000999"/>
              <a:gd name="connsiteX71" fmla="*/ 457200 w 1956391"/>
              <a:gd name="connsiteY71" fmla="*/ 1660757 h 2000999"/>
              <a:gd name="connsiteX72" fmla="*/ 435935 w 1956391"/>
              <a:gd name="connsiteY72" fmla="*/ 1596961 h 2000999"/>
              <a:gd name="connsiteX73" fmla="*/ 414670 w 1956391"/>
              <a:gd name="connsiteY73" fmla="*/ 1554431 h 2000999"/>
              <a:gd name="connsiteX74" fmla="*/ 404038 w 1956391"/>
              <a:gd name="connsiteY74" fmla="*/ 1522534 h 2000999"/>
              <a:gd name="connsiteX75" fmla="*/ 382773 w 1956391"/>
              <a:gd name="connsiteY75" fmla="*/ 1490636 h 2000999"/>
              <a:gd name="connsiteX76" fmla="*/ 361507 w 1956391"/>
              <a:gd name="connsiteY76" fmla="*/ 1416208 h 2000999"/>
              <a:gd name="connsiteX77" fmla="*/ 318977 w 1956391"/>
              <a:gd name="connsiteY77" fmla="*/ 1352413 h 2000999"/>
              <a:gd name="connsiteX78" fmla="*/ 297712 w 1956391"/>
              <a:gd name="connsiteY78" fmla="*/ 1331147 h 2000999"/>
              <a:gd name="connsiteX79" fmla="*/ 255182 w 1956391"/>
              <a:gd name="connsiteY79" fmla="*/ 1267352 h 2000999"/>
              <a:gd name="connsiteX80" fmla="*/ 233917 w 1956391"/>
              <a:gd name="connsiteY80" fmla="*/ 1235454 h 2000999"/>
              <a:gd name="connsiteX81" fmla="*/ 212652 w 1956391"/>
              <a:gd name="connsiteY81" fmla="*/ 1203557 h 2000999"/>
              <a:gd name="connsiteX82" fmla="*/ 180754 w 1956391"/>
              <a:gd name="connsiteY82" fmla="*/ 1118496 h 2000999"/>
              <a:gd name="connsiteX83" fmla="*/ 159489 w 1956391"/>
              <a:gd name="connsiteY83" fmla="*/ 1086599 h 2000999"/>
              <a:gd name="connsiteX84" fmla="*/ 116959 w 1956391"/>
              <a:gd name="connsiteY84" fmla="*/ 990906 h 2000999"/>
              <a:gd name="connsiteX85" fmla="*/ 95693 w 1956391"/>
              <a:gd name="connsiteY85" fmla="*/ 916478 h 2000999"/>
              <a:gd name="connsiteX86" fmla="*/ 74428 w 1956391"/>
              <a:gd name="connsiteY86" fmla="*/ 884580 h 2000999"/>
              <a:gd name="connsiteX87" fmla="*/ 53163 w 1956391"/>
              <a:gd name="connsiteY87" fmla="*/ 810152 h 2000999"/>
              <a:gd name="connsiteX88" fmla="*/ 63796 w 1956391"/>
              <a:gd name="connsiteY88" fmla="*/ 820785 h 200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956391" h="2000999">
                <a:moveTo>
                  <a:pt x="0" y="1054701"/>
                </a:moveTo>
                <a:lnTo>
                  <a:pt x="0" y="1054701"/>
                </a:lnTo>
                <a:cubicBezTo>
                  <a:pt x="17721" y="1005082"/>
                  <a:pt x="35627" y="955529"/>
                  <a:pt x="53163" y="905845"/>
                </a:cubicBezTo>
                <a:cubicBezTo>
                  <a:pt x="56893" y="895276"/>
                  <a:pt x="61598" y="884937"/>
                  <a:pt x="63796" y="873947"/>
                </a:cubicBezTo>
                <a:cubicBezTo>
                  <a:pt x="71106" y="837395"/>
                  <a:pt x="75049" y="813298"/>
                  <a:pt x="85061" y="778254"/>
                </a:cubicBezTo>
                <a:cubicBezTo>
                  <a:pt x="88140" y="767478"/>
                  <a:pt x="91278" y="756658"/>
                  <a:pt x="95693" y="746357"/>
                </a:cubicBezTo>
                <a:cubicBezTo>
                  <a:pt x="101937" y="731788"/>
                  <a:pt x="109870" y="718004"/>
                  <a:pt x="116959" y="703827"/>
                </a:cubicBezTo>
                <a:cubicBezTo>
                  <a:pt x="120503" y="686106"/>
                  <a:pt x="121104" y="667531"/>
                  <a:pt x="127591" y="650664"/>
                </a:cubicBezTo>
                <a:cubicBezTo>
                  <a:pt x="138971" y="621077"/>
                  <a:pt x="160096" y="595676"/>
                  <a:pt x="170121" y="565603"/>
                </a:cubicBezTo>
                <a:cubicBezTo>
                  <a:pt x="195428" y="489685"/>
                  <a:pt x="178953" y="520459"/>
                  <a:pt x="212652" y="469910"/>
                </a:cubicBezTo>
                <a:cubicBezTo>
                  <a:pt x="216196" y="459278"/>
                  <a:pt x="220205" y="448789"/>
                  <a:pt x="223284" y="438013"/>
                </a:cubicBezTo>
                <a:cubicBezTo>
                  <a:pt x="227299" y="423962"/>
                  <a:pt x="226667" y="408170"/>
                  <a:pt x="233917" y="395482"/>
                </a:cubicBezTo>
                <a:cubicBezTo>
                  <a:pt x="241377" y="382427"/>
                  <a:pt x="255182" y="374217"/>
                  <a:pt x="265814" y="363585"/>
                </a:cubicBezTo>
                <a:cubicBezTo>
                  <a:pt x="277945" y="327194"/>
                  <a:pt x="294277" y="259550"/>
                  <a:pt x="329610" y="235994"/>
                </a:cubicBezTo>
                <a:cubicBezTo>
                  <a:pt x="340242" y="228906"/>
                  <a:pt x="350289" y="220848"/>
                  <a:pt x="361507" y="214729"/>
                </a:cubicBezTo>
                <a:cubicBezTo>
                  <a:pt x="389337" y="199549"/>
                  <a:pt x="420192" y="189783"/>
                  <a:pt x="446568" y="172199"/>
                </a:cubicBezTo>
                <a:cubicBezTo>
                  <a:pt x="490625" y="142828"/>
                  <a:pt x="466069" y="154033"/>
                  <a:pt x="520996" y="140301"/>
                </a:cubicBezTo>
                <a:cubicBezTo>
                  <a:pt x="631638" y="73915"/>
                  <a:pt x="517182" y="134483"/>
                  <a:pt x="627321" y="97771"/>
                </a:cubicBezTo>
                <a:cubicBezTo>
                  <a:pt x="642358" y="92759"/>
                  <a:pt x="655011" y="82071"/>
                  <a:pt x="669852" y="76506"/>
                </a:cubicBezTo>
                <a:cubicBezTo>
                  <a:pt x="683535" y="71375"/>
                  <a:pt x="698699" y="71004"/>
                  <a:pt x="712382" y="65873"/>
                </a:cubicBezTo>
                <a:cubicBezTo>
                  <a:pt x="727223" y="60308"/>
                  <a:pt x="740344" y="50852"/>
                  <a:pt x="754912" y="44608"/>
                </a:cubicBezTo>
                <a:cubicBezTo>
                  <a:pt x="765214" y="40193"/>
                  <a:pt x="776033" y="37054"/>
                  <a:pt x="786810" y="33975"/>
                </a:cubicBezTo>
                <a:cubicBezTo>
                  <a:pt x="832171" y="21015"/>
                  <a:pt x="833192" y="23668"/>
                  <a:pt x="882503" y="12710"/>
                </a:cubicBezTo>
                <a:cubicBezTo>
                  <a:pt x="896768" y="9540"/>
                  <a:pt x="910856" y="5622"/>
                  <a:pt x="925033" y="2078"/>
                </a:cubicBezTo>
                <a:cubicBezTo>
                  <a:pt x="1035991" y="4923"/>
                  <a:pt x="1246176" y="-13329"/>
                  <a:pt x="1392866" y="23343"/>
                </a:cubicBezTo>
                <a:cubicBezTo>
                  <a:pt x="1403739" y="26061"/>
                  <a:pt x="1414131" y="30431"/>
                  <a:pt x="1424763" y="33975"/>
                </a:cubicBezTo>
                <a:cubicBezTo>
                  <a:pt x="1571448" y="131766"/>
                  <a:pt x="1420864" y="29672"/>
                  <a:pt x="1531089" y="108403"/>
                </a:cubicBezTo>
                <a:cubicBezTo>
                  <a:pt x="1541488" y="115830"/>
                  <a:pt x="1553008" y="121685"/>
                  <a:pt x="1562987" y="129668"/>
                </a:cubicBezTo>
                <a:cubicBezTo>
                  <a:pt x="1638746" y="190276"/>
                  <a:pt x="1517964" y="106742"/>
                  <a:pt x="1616149" y="172199"/>
                </a:cubicBezTo>
                <a:lnTo>
                  <a:pt x="1658680" y="235994"/>
                </a:lnTo>
                <a:cubicBezTo>
                  <a:pt x="1665768" y="246627"/>
                  <a:pt x="1671962" y="257913"/>
                  <a:pt x="1679945" y="267892"/>
                </a:cubicBezTo>
                <a:cubicBezTo>
                  <a:pt x="1694122" y="285613"/>
                  <a:pt x="1707706" y="303824"/>
                  <a:pt x="1722475" y="321054"/>
                </a:cubicBezTo>
                <a:cubicBezTo>
                  <a:pt x="1749953" y="353112"/>
                  <a:pt x="1768412" y="352540"/>
                  <a:pt x="1786270" y="406115"/>
                </a:cubicBezTo>
                <a:cubicBezTo>
                  <a:pt x="1811576" y="482033"/>
                  <a:pt x="1795101" y="451259"/>
                  <a:pt x="1828800" y="501808"/>
                </a:cubicBezTo>
                <a:cubicBezTo>
                  <a:pt x="1832344" y="515985"/>
                  <a:pt x="1835234" y="530341"/>
                  <a:pt x="1839433" y="544338"/>
                </a:cubicBezTo>
                <a:cubicBezTo>
                  <a:pt x="1845874" y="565808"/>
                  <a:pt x="1855261" y="586388"/>
                  <a:pt x="1860698" y="608134"/>
                </a:cubicBezTo>
                <a:lnTo>
                  <a:pt x="1881963" y="693194"/>
                </a:lnTo>
                <a:cubicBezTo>
                  <a:pt x="1885507" y="707371"/>
                  <a:pt x="1887169" y="722156"/>
                  <a:pt x="1892596" y="735724"/>
                </a:cubicBezTo>
                <a:cubicBezTo>
                  <a:pt x="1899684" y="753445"/>
                  <a:pt x="1907826" y="770780"/>
                  <a:pt x="1913861" y="788887"/>
                </a:cubicBezTo>
                <a:cubicBezTo>
                  <a:pt x="1928414" y="832546"/>
                  <a:pt x="1941377" y="937096"/>
                  <a:pt x="1945759" y="959008"/>
                </a:cubicBezTo>
                <a:lnTo>
                  <a:pt x="1956391" y="1012171"/>
                </a:lnTo>
                <a:cubicBezTo>
                  <a:pt x="1952847" y="1097231"/>
                  <a:pt x="1957471" y="1183027"/>
                  <a:pt x="1945759" y="1267352"/>
                </a:cubicBezTo>
                <a:cubicBezTo>
                  <a:pt x="1939592" y="1311757"/>
                  <a:pt x="1912020" y="1350983"/>
                  <a:pt x="1903228" y="1394943"/>
                </a:cubicBezTo>
                <a:cubicBezTo>
                  <a:pt x="1897522" y="1423476"/>
                  <a:pt x="1886749" y="1488774"/>
                  <a:pt x="1871331" y="1511901"/>
                </a:cubicBezTo>
                <a:cubicBezTo>
                  <a:pt x="1864243" y="1522534"/>
                  <a:pt x="1855781" y="1532369"/>
                  <a:pt x="1850066" y="1543799"/>
                </a:cubicBezTo>
                <a:cubicBezTo>
                  <a:pt x="1845054" y="1553823"/>
                  <a:pt x="1844445" y="1565672"/>
                  <a:pt x="1839433" y="1575696"/>
                </a:cubicBezTo>
                <a:cubicBezTo>
                  <a:pt x="1833718" y="1587126"/>
                  <a:pt x="1824508" y="1596499"/>
                  <a:pt x="1818168" y="1607594"/>
                </a:cubicBezTo>
                <a:cubicBezTo>
                  <a:pt x="1810304" y="1621356"/>
                  <a:pt x="1805304" y="1636683"/>
                  <a:pt x="1796903" y="1650124"/>
                </a:cubicBezTo>
                <a:cubicBezTo>
                  <a:pt x="1769160" y="1694513"/>
                  <a:pt x="1739863" y="1717797"/>
                  <a:pt x="1701210" y="1756450"/>
                </a:cubicBezTo>
                <a:cubicBezTo>
                  <a:pt x="1690577" y="1767083"/>
                  <a:pt x="1681823" y="1780006"/>
                  <a:pt x="1669312" y="1788347"/>
                </a:cubicBezTo>
                <a:cubicBezTo>
                  <a:pt x="1648047" y="1802524"/>
                  <a:pt x="1623589" y="1812806"/>
                  <a:pt x="1605517" y="1830878"/>
                </a:cubicBezTo>
                <a:cubicBezTo>
                  <a:pt x="1591340" y="1845055"/>
                  <a:pt x="1580179" y="1863093"/>
                  <a:pt x="1562987" y="1873408"/>
                </a:cubicBezTo>
                <a:cubicBezTo>
                  <a:pt x="1543766" y="1884941"/>
                  <a:pt x="1499191" y="1894673"/>
                  <a:pt x="1499191" y="1894673"/>
                </a:cubicBezTo>
                <a:cubicBezTo>
                  <a:pt x="1488558" y="1905306"/>
                  <a:pt x="1480438" y="1919268"/>
                  <a:pt x="1467293" y="1926571"/>
                </a:cubicBezTo>
                <a:cubicBezTo>
                  <a:pt x="1431186" y="1946630"/>
                  <a:pt x="1379308" y="1951867"/>
                  <a:pt x="1339703" y="1958468"/>
                </a:cubicBezTo>
                <a:cubicBezTo>
                  <a:pt x="1263242" y="1983956"/>
                  <a:pt x="1358705" y="1953040"/>
                  <a:pt x="1265275" y="1979734"/>
                </a:cubicBezTo>
                <a:cubicBezTo>
                  <a:pt x="1254498" y="1982813"/>
                  <a:pt x="1244367" y="1988168"/>
                  <a:pt x="1233377" y="1990366"/>
                </a:cubicBezTo>
                <a:cubicBezTo>
                  <a:pt x="1208802" y="1995281"/>
                  <a:pt x="1183758" y="1997455"/>
                  <a:pt x="1158949" y="2000999"/>
                </a:cubicBezTo>
                <a:cubicBezTo>
                  <a:pt x="1105786" y="1997455"/>
                  <a:pt x="1052449" y="1995944"/>
                  <a:pt x="999461" y="1990366"/>
                </a:cubicBezTo>
                <a:cubicBezTo>
                  <a:pt x="984928" y="1988836"/>
                  <a:pt x="971196" y="1982904"/>
                  <a:pt x="956931" y="1979734"/>
                </a:cubicBezTo>
                <a:cubicBezTo>
                  <a:pt x="939289" y="1975814"/>
                  <a:pt x="921548" y="1972334"/>
                  <a:pt x="903768" y="1969101"/>
                </a:cubicBezTo>
                <a:cubicBezTo>
                  <a:pt x="882557" y="1965244"/>
                  <a:pt x="861018" y="1963145"/>
                  <a:pt x="839973" y="1958468"/>
                </a:cubicBezTo>
                <a:cubicBezTo>
                  <a:pt x="829032" y="1956037"/>
                  <a:pt x="818852" y="1950915"/>
                  <a:pt x="808075" y="1947836"/>
                </a:cubicBezTo>
                <a:cubicBezTo>
                  <a:pt x="794024" y="1943822"/>
                  <a:pt x="779722" y="1940747"/>
                  <a:pt x="765545" y="1937203"/>
                </a:cubicBezTo>
                <a:cubicBezTo>
                  <a:pt x="754912" y="1930115"/>
                  <a:pt x="745324" y="1921128"/>
                  <a:pt x="733647" y="1915938"/>
                </a:cubicBezTo>
                <a:cubicBezTo>
                  <a:pt x="713164" y="1906834"/>
                  <a:pt x="669852" y="1894673"/>
                  <a:pt x="669852" y="1894673"/>
                </a:cubicBezTo>
                <a:cubicBezTo>
                  <a:pt x="659219" y="1884040"/>
                  <a:pt x="649506" y="1872401"/>
                  <a:pt x="637954" y="1862775"/>
                </a:cubicBezTo>
                <a:cubicBezTo>
                  <a:pt x="628137" y="1854594"/>
                  <a:pt x="615092" y="1850546"/>
                  <a:pt x="606056" y="1841510"/>
                </a:cubicBezTo>
                <a:cubicBezTo>
                  <a:pt x="597020" y="1832474"/>
                  <a:pt x="593827" y="1818649"/>
                  <a:pt x="584791" y="1809613"/>
                </a:cubicBezTo>
                <a:cubicBezTo>
                  <a:pt x="575755" y="1800577"/>
                  <a:pt x="561929" y="1797383"/>
                  <a:pt x="552893" y="1788347"/>
                </a:cubicBezTo>
                <a:cubicBezTo>
                  <a:pt x="473767" y="1709220"/>
                  <a:pt x="564269" y="1774666"/>
                  <a:pt x="489098" y="1724552"/>
                </a:cubicBezTo>
                <a:cubicBezTo>
                  <a:pt x="450326" y="1608230"/>
                  <a:pt x="512160" y="1784415"/>
                  <a:pt x="457200" y="1660757"/>
                </a:cubicBezTo>
                <a:cubicBezTo>
                  <a:pt x="448096" y="1640273"/>
                  <a:pt x="445960" y="1617010"/>
                  <a:pt x="435935" y="1596961"/>
                </a:cubicBezTo>
                <a:cubicBezTo>
                  <a:pt x="428847" y="1582784"/>
                  <a:pt x="420914" y="1568999"/>
                  <a:pt x="414670" y="1554431"/>
                </a:cubicBezTo>
                <a:cubicBezTo>
                  <a:pt x="410255" y="1544130"/>
                  <a:pt x="409050" y="1532558"/>
                  <a:pt x="404038" y="1522534"/>
                </a:cubicBezTo>
                <a:cubicBezTo>
                  <a:pt x="398323" y="1511104"/>
                  <a:pt x="389861" y="1501269"/>
                  <a:pt x="382773" y="1490636"/>
                </a:cubicBezTo>
                <a:cubicBezTo>
                  <a:pt x="380270" y="1480625"/>
                  <a:pt x="368441" y="1428688"/>
                  <a:pt x="361507" y="1416208"/>
                </a:cubicBezTo>
                <a:cubicBezTo>
                  <a:pt x="349095" y="1393867"/>
                  <a:pt x="337048" y="1370485"/>
                  <a:pt x="318977" y="1352413"/>
                </a:cubicBezTo>
                <a:cubicBezTo>
                  <a:pt x="311889" y="1345324"/>
                  <a:pt x="303727" y="1339167"/>
                  <a:pt x="297712" y="1331147"/>
                </a:cubicBezTo>
                <a:cubicBezTo>
                  <a:pt x="282378" y="1310701"/>
                  <a:pt x="269359" y="1288617"/>
                  <a:pt x="255182" y="1267352"/>
                </a:cubicBezTo>
                <a:lnTo>
                  <a:pt x="233917" y="1235454"/>
                </a:lnTo>
                <a:lnTo>
                  <a:pt x="212652" y="1203557"/>
                </a:lnTo>
                <a:cubicBezTo>
                  <a:pt x="201023" y="1157043"/>
                  <a:pt x="205464" y="1161740"/>
                  <a:pt x="180754" y="1118496"/>
                </a:cubicBezTo>
                <a:cubicBezTo>
                  <a:pt x="174414" y="1107401"/>
                  <a:pt x="164679" y="1098276"/>
                  <a:pt x="159489" y="1086599"/>
                </a:cubicBezTo>
                <a:cubicBezTo>
                  <a:pt x="108877" y="972722"/>
                  <a:pt x="165084" y="1063093"/>
                  <a:pt x="116959" y="990906"/>
                </a:cubicBezTo>
                <a:cubicBezTo>
                  <a:pt x="113551" y="977276"/>
                  <a:pt x="103321" y="931734"/>
                  <a:pt x="95693" y="916478"/>
                </a:cubicBezTo>
                <a:cubicBezTo>
                  <a:pt x="89978" y="905048"/>
                  <a:pt x="81516" y="895213"/>
                  <a:pt x="74428" y="884580"/>
                </a:cubicBezTo>
                <a:cubicBezTo>
                  <a:pt x="52042" y="817423"/>
                  <a:pt x="53163" y="843200"/>
                  <a:pt x="53163" y="810152"/>
                </a:cubicBezTo>
                <a:lnTo>
                  <a:pt x="63796" y="8207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5740" y="4561367"/>
            <a:ext cx="1456660" cy="1382233"/>
          </a:xfrm>
          <a:custGeom>
            <a:avLst/>
            <a:gdLst>
              <a:gd name="connsiteX0" fmla="*/ 0 w 1456660"/>
              <a:gd name="connsiteY0" fmla="*/ 850605 h 1382233"/>
              <a:gd name="connsiteX1" fmla="*/ 31897 w 1456660"/>
              <a:gd name="connsiteY1" fmla="*/ 393405 h 1382233"/>
              <a:gd name="connsiteX2" fmla="*/ 42530 w 1456660"/>
              <a:gd name="connsiteY2" fmla="*/ 276447 h 1382233"/>
              <a:gd name="connsiteX3" fmla="*/ 116958 w 1456660"/>
              <a:gd name="connsiteY3" fmla="*/ 191386 h 1382233"/>
              <a:gd name="connsiteX4" fmla="*/ 138223 w 1456660"/>
              <a:gd name="connsiteY4" fmla="*/ 159489 h 1382233"/>
              <a:gd name="connsiteX5" fmla="*/ 202018 w 1456660"/>
              <a:gd name="connsiteY5" fmla="*/ 127591 h 1382233"/>
              <a:gd name="connsiteX6" fmla="*/ 244548 w 1456660"/>
              <a:gd name="connsiteY6" fmla="*/ 63796 h 1382233"/>
              <a:gd name="connsiteX7" fmla="*/ 308344 w 1456660"/>
              <a:gd name="connsiteY7" fmla="*/ 31898 h 1382233"/>
              <a:gd name="connsiteX8" fmla="*/ 414669 w 1456660"/>
              <a:gd name="connsiteY8" fmla="*/ 0 h 1382233"/>
              <a:gd name="connsiteX9" fmla="*/ 839972 w 1456660"/>
              <a:gd name="connsiteY9" fmla="*/ 10633 h 1382233"/>
              <a:gd name="connsiteX10" fmla="*/ 893134 w 1456660"/>
              <a:gd name="connsiteY10" fmla="*/ 21266 h 1382233"/>
              <a:gd name="connsiteX11" fmla="*/ 1031358 w 1456660"/>
              <a:gd name="connsiteY11" fmla="*/ 42531 h 1382233"/>
              <a:gd name="connsiteX12" fmla="*/ 1063255 w 1456660"/>
              <a:gd name="connsiteY12" fmla="*/ 53163 h 1382233"/>
              <a:gd name="connsiteX13" fmla="*/ 1127051 w 1456660"/>
              <a:gd name="connsiteY13" fmla="*/ 63796 h 1382233"/>
              <a:gd name="connsiteX14" fmla="*/ 1158948 w 1456660"/>
              <a:gd name="connsiteY14" fmla="*/ 74428 h 1382233"/>
              <a:gd name="connsiteX15" fmla="*/ 1233376 w 1456660"/>
              <a:gd name="connsiteY15" fmla="*/ 95693 h 1382233"/>
              <a:gd name="connsiteX16" fmla="*/ 1254641 w 1456660"/>
              <a:gd name="connsiteY16" fmla="*/ 116959 h 1382233"/>
              <a:gd name="connsiteX17" fmla="*/ 1318437 w 1456660"/>
              <a:gd name="connsiteY17" fmla="*/ 159489 h 1382233"/>
              <a:gd name="connsiteX18" fmla="*/ 1360967 w 1456660"/>
              <a:gd name="connsiteY18" fmla="*/ 212652 h 1382233"/>
              <a:gd name="connsiteX19" fmla="*/ 1382232 w 1456660"/>
              <a:gd name="connsiteY19" fmla="*/ 244549 h 1382233"/>
              <a:gd name="connsiteX20" fmla="*/ 1414130 w 1456660"/>
              <a:gd name="connsiteY20" fmla="*/ 265814 h 1382233"/>
              <a:gd name="connsiteX21" fmla="*/ 1424762 w 1456660"/>
              <a:gd name="connsiteY21" fmla="*/ 318977 h 1382233"/>
              <a:gd name="connsiteX22" fmla="*/ 1446027 w 1456660"/>
              <a:gd name="connsiteY22" fmla="*/ 382773 h 1382233"/>
              <a:gd name="connsiteX23" fmla="*/ 1456660 w 1456660"/>
              <a:gd name="connsiteY23" fmla="*/ 425303 h 1382233"/>
              <a:gd name="connsiteX24" fmla="*/ 1446027 w 1456660"/>
              <a:gd name="connsiteY24" fmla="*/ 1010093 h 1382233"/>
              <a:gd name="connsiteX25" fmla="*/ 1424762 w 1456660"/>
              <a:gd name="connsiteY25" fmla="*/ 1095154 h 1382233"/>
              <a:gd name="connsiteX26" fmla="*/ 1403497 w 1456660"/>
              <a:gd name="connsiteY26" fmla="*/ 1158949 h 1382233"/>
              <a:gd name="connsiteX27" fmla="*/ 1392865 w 1456660"/>
              <a:gd name="connsiteY27" fmla="*/ 1190847 h 1382233"/>
              <a:gd name="connsiteX28" fmla="*/ 1350334 w 1456660"/>
              <a:gd name="connsiteY28" fmla="*/ 1244010 h 1382233"/>
              <a:gd name="connsiteX29" fmla="*/ 1318437 w 1456660"/>
              <a:gd name="connsiteY29" fmla="*/ 1265275 h 1382233"/>
              <a:gd name="connsiteX30" fmla="*/ 1254641 w 1456660"/>
              <a:gd name="connsiteY30" fmla="*/ 1307805 h 1382233"/>
              <a:gd name="connsiteX31" fmla="*/ 1222744 w 1456660"/>
              <a:gd name="connsiteY31" fmla="*/ 1329070 h 1382233"/>
              <a:gd name="connsiteX32" fmla="*/ 1116418 w 1456660"/>
              <a:gd name="connsiteY32" fmla="*/ 1360968 h 1382233"/>
              <a:gd name="connsiteX33" fmla="*/ 999460 w 1456660"/>
              <a:gd name="connsiteY33" fmla="*/ 1371600 h 1382233"/>
              <a:gd name="connsiteX34" fmla="*/ 829339 w 1456660"/>
              <a:gd name="connsiteY34" fmla="*/ 1382233 h 1382233"/>
              <a:gd name="connsiteX35" fmla="*/ 393404 w 1456660"/>
              <a:gd name="connsiteY35" fmla="*/ 1371600 h 1382233"/>
              <a:gd name="connsiteX36" fmla="*/ 297711 w 1456660"/>
              <a:gd name="connsiteY36" fmla="*/ 1360968 h 1382233"/>
              <a:gd name="connsiteX37" fmla="*/ 265813 w 1456660"/>
              <a:gd name="connsiteY37" fmla="*/ 1350335 h 1382233"/>
              <a:gd name="connsiteX38" fmla="*/ 202018 w 1456660"/>
              <a:gd name="connsiteY38" fmla="*/ 1339703 h 1382233"/>
              <a:gd name="connsiteX39" fmla="*/ 170120 w 1456660"/>
              <a:gd name="connsiteY39" fmla="*/ 1329070 h 1382233"/>
              <a:gd name="connsiteX40" fmla="*/ 127590 w 1456660"/>
              <a:gd name="connsiteY40" fmla="*/ 1318438 h 1382233"/>
              <a:gd name="connsiteX41" fmla="*/ 116958 w 1456660"/>
              <a:gd name="connsiteY41" fmla="*/ 1286540 h 1382233"/>
              <a:gd name="connsiteX42" fmla="*/ 95693 w 1456660"/>
              <a:gd name="connsiteY42" fmla="*/ 1254642 h 1382233"/>
              <a:gd name="connsiteX43" fmla="*/ 85060 w 1456660"/>
              <a:gd name="connsiteY43" fmla="*/ 1222745 h 1382233"/>
              <a:gd name="connsiteX44" fmla="*/ 63795 w 1456660"/>
              <a:gd name="connsiteY44" fmla="*/ 1190847 h 1382233"/>
              <a:gd name="connsiteX45" fmla="*/ 31897 w 1456660"/>
              <a:gd name="connsiteY45" fmla="*/ 1127052 h 1382233"/>
              <a:gd name="connsiteX46" fmla="*/ 21265 w 1456660"/>
              <a:gd name="connsiteY46" fmla="*/ 1084521 h 1382233"/>
              <a:gd name="connsiteX47" fmla="*/ 10632 w 1456660"/>
              <a:gd name="connsiteY47" fmla="*/ 1052624 h 1382233"/>
              <a:gd name="connsiteX48" fmla="*/ 0 w 1456660"/>
              <a:gd name="connsiteY48" fmla="*/ 956931 h 1382233"/>
              <a:gd name="connsiteX49" fmla="*/ 10632 w 1456660"/>
              <a:gd name="connsiteY49" fmla="*/ 797442 h 1382233"/>
              <a:gd name="connsiteX50" fmla="*/ 85060 w 1456660"/>
              <a:gd name="connsiteY50" fmla="*/ 723014 h 1382233"/>
              <a:gd name="connsiteX51" fmla="*/ 106325 w 1456660"/>
              <a:gd name="connsiteY51" fmla="*/ 701749 h 138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56660" h="1382233">
                <a:moveTo>
                  <a:pt x="0" y="850605"/>
                </a:moveTo>
                <a:cubicBezTo>
                  <a:pt x="72268" y="669932"/>
                  <a:pt x="13930" y="833605"/>
                  <a:pt x="31897" y="393405"/>
                </a:cubicBezTo>
                <a:cubicBezTo>
                  <a:pt x="33493" y="354291"/>
                  <a:pt x="31484" y="314003"/>
                  <a:pt x="42530" y="276447"/>
                </a:cubicBezTo>
                <a:cubicBezTo>
                  <a:pt x="57657" y="225014"/>
                  <a:pt x="81041" y="215331"/>
                  <a:pt x="116958" y="191386"/>
                </a:cubicBezTo>
                <a:cubicBezTo>
                  <a:pt x="124046" y="180754"/>
                  <a:pt x="129187" y="168525"/>
                  <a:pt x="138223" y="159489"/>
                </a:cubicBezTo>
                <a:cubicBezTo>
                  <a:pt x="158835" y="138877"/>
                  <a:pt x="176075" y="136239"/>
                  <a:pt x="202018" y="127591"/>
                </a:cubicBezTo>
                <a:cubicBezTo>
                  <a:pt x="216195" y="106326"/>
                  <a:pt x="220302" y="71878"/>
                  <a:pt x="244548" y="63796"/>
                </a:cubicBezTo>
                <a:cubicBezTo>
                  <a:pt x="360886" y="25015"/>
                  <a:pt x="184667" y="86865"/>
                  <a:pt x="308344" y="31898"/>
                </a:cubicBezTo>
                <a:cubicBezTo>
                  <a:pt x="341624" y="17107"/>
                  <a:pt x="379324" y="8837"/>
                  <a:pt x="414669" y="0"/>
                </a:cubicBezTo>
                <a:lnTo>
                  <a:pt x="839972" y="10633"/>
                </a:lnTo>
                <a:cubicBezTo>
                  <a:pt x="858026" y="11435"/>
                  <a:pt x="875308" y="18295"/>
                  <a:pt x="893134" y="21266"/>
                </a:cubicBezTo>
                <a:cubicBezTo>
                  <a:pt x="927075" y="26923"/>
                  <a:pt x="996030" y="34680"/>
                  <a:pt x="1031358" y="42531"/>
                </a:cubicBezTo>
                <a:cubicBezTo>
                  <a:pt x="1042299" y="44962"/>
                  <a:pt x="1052314" y="50732"/>
                  <a:pt x="1063255" y="53163"/>
                </a:cubicBezTo>
                <a:cubicBezTo>
                  <a:pt x="1084300" y="57840"/>
                  <a:pt x="1106006" y="59119"/>
                  <a:pt x="1127051" y="63796"/>
                </a:cubicBezTo>
                <a:cubicBezTo>
                  <a:pt x="1137992" y="66227"/>
                  <a:pt x="1148172" y="71349"/>
                  <a:pt x="1158948" y="74428"/>
                </a:cubicBezTo>
                <a:cubicBezTo>
                  <a:pt x="1252403" y="101129"/>
                  <a:pt x="1156899" y="70201"/>
                  <a:pt x="1233376" y="95693"/>
                </a:cubicBezTo>
                <a:cubicBezTo>
                  <a:pt x="1240464" y="102782"/>
                  <a:pt x="1246621" y="110944"/>
                  <a:pt x="1254641" y="116959"/>
                </a:cubicBezTo>
                <a:cubicBezTo>
                  <a:pt x="1275087" y="132294"/>
                  <a:pt x="1318437" y="159489"/>
                  <a:pt x="1318437" y="159489"/>
                </a:cubicBezTo>
                <a:cubicBezTo>
                  <a:pt x="1383887" y="257663"/>
                  <a:pt x="1300366" y="136900"/>
                  <a:pt x="1360967" y="212652"/>
                </a:cubicBezTo>
                <a:cubicBezTo>
                  <a:pt x="1368950" y="222630"/>
                  <a:pt x="1373196" y="235513"/>
                  <a:pt x="1382232" y="244549"/>
                </a:cubicBezTo>
                <a:cubicBezTo>
                  <a:pt x="1391268" y="253585"/>
                  <a:pt x="1403497" y="258726"/>
                  <a:pt x="1414130" y="265814"/>
                </a:cubicBezTo>
                <a:cubicBezTo>
                  <a:pt x="1417674" y="283535"/>
                  <a:pt x="1420007" y="301542"/>
                  <a:pt x="1424762" y="318977"/>
                </a:cubicBezTo>
                <a:cubicBezTo>
                  <a:pt x="1430660" y="340603"/>
                  <a:pt x="1440590" y="361027"/>
                  <a:pt x="1446027" y="382773"/>
                </a:cubicBezTo>
                <a:lnTo>
                  <a:pt x="1456660" y="425303"/>
                </a:lnTo>
                <a:cubicBezTo>
                  <a:pt x="1453116" y="620233"/>
                  <a:pt x="1455301" y="815351"/>
                  <a:pt x="1446027" y="1010093"/>
                </a:cubicBezTo>
                <a:cubicBezTo>
                  <a:pt x="1444637" y="1039286"/>
                  <a:pt x="1434004" y="1067428"/>
                  <a:pt x="1424762" y="1095154"/>
                </a:cubicBezTo>
                <a:lnTo>
                  <a:pt x="1403497" y="1158949"/>
                </a:lnTo>
                <a:cubicBezTo>
                  <a:pt x="1399953" y="1169582"/>
                  <a:pt x="1399082" y="1181522"/>
                  <a:pt x="1392865" y="1190847"/>
                </a:cubicBezTo>
                <a:cubicBezTo>
                  <a:pt x="1377073" y="1214535"/>
                  <a:pt x="1371981" y="1226693"/>
                  <a:pt x="1350334" y="1244010"/>
                </a:cubicBezTo>
                <a:cubicBezTo>
                  <a:pt x="1340356" y="1251993"/>
                  <a:pt x="1328254" y="1257094"/>
                  <a:pt x="1318437" y="1265275"/>
                </a:cubicBezTo>
                <a:cubicBezTo>
                  <a:pt x="1265341" y="1309522"/>
                  <a:pt x="1310697" y="1289121"/>
                  <a:pt x="1254641" y="1307805"/>
                </a:cubicBezTo>
                <a:cubicBezTo>
                  <a:pt x="1244009" y="1314893"/>
                  <a:pt x="1234421" y="1323880"/>
                  <a:pt x="1222744" y="1329070"/>
                </a:cubicBezTo>
                <a:cubicBezTo>
                  <a:pt x="1209799" y="1334823"/>
                  <a:pt x="1138506" y="1358023"/>
                  <a:pt x="1116418" y="1360968"/>
                </a:cubicBezTo>
                <a:cubicBezTo>
                  <a:pt x="1077615" y="1366142"/>
                  <a:pt x="1038500" y="1368708"/>
                  <a:pt x="999460" y="1371600"/>
                </a:cubicBezTo>
                <a:cubicBezTo>
                  <a:pt x="942798" y="1375797"/>
                  <a:pt x="886046" y="1378689"/>
                  <a:pt x="829339" y="1382233"/>
                </a:cubicBezTo>
                <a:lnTo>
                  <a:pt x="393404" y="1371600"/>
                </a:lnTo>
                <a:cubicBezTo>
                  <a:pt x="361336" y="1370317"/>
                  <a:pt x="329368" y="1366244"/>
                  <a:pt x="297711" y="1360968"/>
                </a:cubicBezTo>
                <a:cubicBezTo>
                  <a:pt x="286656" y="1359125"/>
                  <a:pt x="276754" y="1352766"/>
                  <a:pt x="265813" y="1350335"/>
                </a:cubicBezTo>
                <a:cubicBezTo>
                  <a:pt x="244768" y="1345658"/>
                  <a:pt x="223283" y="1343247"/>
                  <a:pt x="202018" y="1339703"/>
                </a:cubicBezTo>
                <a:cubicBezTo>
                  <a:pt x="191385" y="1336159"/>
                  <a:pt x="180897" y="1332149"/>
                  <a:pt x="170120" y="1329070"/>
                </a:cubicBezTo>
                <a:cubicBezTo>
                  <a:pt x="156069" y="1325056"/>
                  <a:pt x="139001" y="1327567"/>
                  <a:pt x="127590" y="1318438"/>
                </a:cubicBezTo>
                <a:cubicBezTo>
                  <a:pt x="118838" y="1311437"/>
                  <a:pt x="121970" y="1296565"/>
                  <a:pt x="116958" y="1286540"/>
                </a:cubicBezTo>
                <a:cubicBezTo>
                  <a:pt x="111243" y="1275110"/>
                  <a:pt x="101408" y="1266072"/>
                  <a:pt x="95693" y="1254642"/>
                </a:cubicBezTo>
                <a:cubicBezTo>
                  <a:pt x="90681" y="1244618"/>
                  <a:pt x="90072" y="1232769"/>
                  <a:pt x="85060" y="1222745"/>
                </a:cubicBezTo>
                <a:cubicBezTo>
                  <a:pt x="79345" y="1211315"/>
                  <a:pt x="69510" y="1202277"/>
                  <a:pt x="63795" y="1190847"/>
                </a:cubicBezTo>
                <a:cubicBezTo>
                  <a:pt x="19777" y="1102811"/>
                  <a:pt x="92835" y="1218458"/>
                  <a:pt x="31897" y="1127052"/>
                </a:cubicBezTo>
                <a:cubicBezTo>
                  <a:pt x="28353" y="1112875"/>
                  <a:pt x="25280" y="1098572"/>
                  <a:pt x="21265" y="1084521"/>
                </a:cubicBezTo>
                <a:cubicBezTo>
                  <a:pt x="18186" y="1073745"/>
                  <a:pt x="12475" y="1063679"/>
                  <a:pt x="10632" y="1052624"/>
                </a:cubicBezTo>
                <a:cubicBezTo>
                  <a:pt x="5356" y="1020967"/>
                  <a:pt x="3544" y="988829"/>
                  <a:pt x="0" y="956931"/>
                </a:cubicBezTo>
                <a:cubicBezTo>
                  <a:pt x="3544" y="903768"/>
                  <a:pt x="-1709" y="849274"/>
                  <a:pt x="10632" y="797442"/>
                </a:cubicBezTo>
                <a:cubicBezTo>
                  <a:pt x="32301" y="706429"/>
                  <a:pt x="40791" y="749576"/>
                  <a:pt x="85060" y="723014"/>
                </a:cubicBezTo>
                <a:cubicBezTo>
                  <a:pt x="93656" y="717856"/>
                  <a:pt x="99237" y="708837"/>
                  <a:pt x="106325" y="70174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4-Stage pipeline with BTB+BHT  </a:t>
            </a:r>
            <a:r>
              <a:rPr lang="en-US" sz="3600" i="1" dirty="0" smtClean="0"/>
              <a:t>with </a:t>
            </a:r>
            <a:r>
              <a:rPr lang="en-US" sz="3600" i="1" dirty="0"/>
              <a:t>caches</a:t>
            </a:r>
            <a:endParaRPr lang="en-US" sz="3600" dirty="0" smtClean="0"/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118623" cy="487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Cache#(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ICacheSize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mkCache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Cache#(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DCacheSize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dCache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mkCache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#(1, Fetch2Decode) f12f2 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Maybe#{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 e2m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Decode2Execute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Exec2Commit)    m2w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Scoreboard#(2)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mkPipelineScoreboard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#(16)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#(1024)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mkBHT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73143" cy="1143000"/>
          </a:xfrm>
        </p:spPr>
        <p:txBody>
          <a:bodyPr/>
          <a:lstStyle/>
          <a:p>
            <a:r>
              <a:rPr lang="en-US" sz="4000" dirty="0"/>
              <a:t>4-Stage pipeline with BTB+BHT  </a:t>
            </a:r>
            <a:r>
              <a:rPr lang="en-US" sz="4000" i="1" dirty="0"/>
              <a:t>without caches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nap.update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nap.predPc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f2d.enq(Fetch2Decoode{pc: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9838" y="1299892"/>
            <a:ext cx="2978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a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iMem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request and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enqueue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into f12f2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704757" y="1998922"/>
            <a:ext cx="276446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77689" y="5545827"/>
            <a:ext cx="110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where?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59247" y="4829180"/>
            <a:ext cx="7219950" cy="704850"/>
          </a:xfrm>
          <a:custGeom>
            <a:avLst/>
            <a:gdLst>
              <a:gd name="connsiteX0" fmla="*/ 0 w 1790700"/>
              <a:gd name="connsiteY0" fmla="*/ 371475 h 419100"/>
              <a:gd name="connsiteX1" fmla="*/ 19050 w 1790700"/>
              <a:gd name="connsiteY1" fmla="*/ 323850 h 419100"/>
              <a:gd name="connsiteX2" fmla="*/ 38100 w 1790700"/>
              <a:gd name="connsiteY2" fmla="*/ 247650 h 419100"/>
              <a:gd name="connsiteX3" fmla="*/ 57150 w 1790700"/>
              <a:gd name="connsiteY3" fmla="*/ 190500 h 419100"/>
              <a:gd name="connsiteX4" fmla="*/ 66675 w 1790700"/>
              <a:gd name="connsiteY4" fmla="*/ 161925 h 419100"/>
              <a:gd name="connsiteX5" fmla="*/ 76200 w 1790700"/>
              <a:gd name="connsiteY5" fmla="*/ 133350 h 419100"/>
              <a:gd name="connsiteX6" fmla="*/ 133350 w 1790700"/>
              <a:gd name="connsiteY6" fmla="*/ 95250 h 419100"/>
              <a:gd name="connsiteX7" fmla="*/ 161925 w 1790700"/>
              <a:gd name="connsiteY7" fmla="*/ 76200 h 419100"/>
              <a:gd name="connsiteX8" fmla="*/ 219075 w 1790700"/>
              <a:gd name="connsiteY8" fmla="*/ 47625 h 419100"/>
              <a:gd name="connsiteX9" fmla="*/ 247650 w 1790700"/>
              <a:gd name="connsiteY9" fmla="*/ 38100 h 419100"/>
              <a:gd name="connsiteX10" fmla="*/ 276225 w 1790700"/>
              <a:gd name="connsiteY10" fmla="*/ 19050 h 419100"/>
              <a:gd name="connsiteX11" fmla="*/ 342900 w 1790700"/>
              <a:gd name="connsiteY11" fmla="*/ 0 h 419100"/>
              <a:gd name="connsiteX12" fmla="*/ 609600 w 1790700"/>
              <a:gd name="connsiteY12" fmla="*/ 9525 h 419100"/>
              <a:gd name="connsiteX13" fmla="*/ 733425 w 1790700"/>
              <a:gd name="connsiteY13" fmla="*/ 0 h 419100"/>
              <a:gd name="connsiteX14" fmla="*/ 1495425 w 1790700"/>
              <a:gd name="connsiteY14" fmla="*/ 9525 h 419100"/>
              <a:gd name="connsiteX15" fmla="*/ 1619250 w 1790700"/>
              <a:gd name="connsiteY15" fmla="*/ 38100 h 419100"/>
              <a:gd name="connsiteX16" fmla="*/ 1647825 w 1790700"/>
              <a:gd name="connsiteY16" fmla="*/ 47625 h 419100"/>
              <a:gd name="connsiteX17" fmla="*/ 1676400 w 1790700"/>
              <a:gd name="connsiteY17" fmla="*/ 66675 h 419100"/>
              <a:gd name="connsiteX18" fmla="*/ 1695450 w 1790700"/>
              <a:gd name="connsiteY18" fmla="*/ 95250 h 419100"/>
              <a:gd name="connsiteX19" fmla="*/ 1762125 w 1790700"/>
              <a:gd name="connsiteY19" fmla="*/ 171450 h 419100"/>
              <a:gd name="connsiteX20" fmla="*/ 1781175 w 1790700"/>
              <a:gd name="connsiteY20" fmla="*/ 228600 h 419100"/>
              <a:gd name="connsiteX21" fmla="*/ 1790700 w 1790700"/>
              <a:gd name="connsiteY21" fmla="*/ 257175 h 419100"/>
              <a:gd name="connsiteX22" fmla="*/ 1771650 w 1790700"/>
              <a:gd name="connsiteY22" fmla="*/ 333375 h 419100"/>
              <a:gd name="connsiteX23" fmla="*/ 1752600 w 1790700"/>
              <a:gd name="connsiteY23" fmla="*/ 361950 h 419100"/>
              <a:gd name="connsiteX24" fmla="*/ 1666875 w 1790700"/>
              <a:gd name="connsiteY24" fmla="*/ 409575 h 419100"/>
              <a:gd name="connsiteX25" fmla="*/ 1628775 w 1790700"/>
              <a:gd name="connsiteY25" fmla="*/ 419100 h 419100"/>
              <a:gd name="connsiteX26" fmla="*/ 504825 w 1790700"/>
              <a:gd name="connsiteY26" fmla="*/ 409575 h 419100"/>
              <a:gd name="connsiteX27" fmla="*/ 238125 w 1790700"/>
              <a:gd name="connsiteY27" fmla="*/ 381000 h 419100"/>
              <a:gd name="connsiteX28" fmla="*/ 66675 w 1790700"/>
              <a:gd name="connsiteY28" fmla="*/ 361950 h 419100"/>
              <a:gd name="connsiteX29" fmla="*/ 38100 w 1790700"/>
              <a:gd name="connsiteY29" fmla="*/ 342900 h 419100"/>
              <a:gd name="connsiteX30" fmla="*/ 0 w 1790700"/>
              <a:gd name="connsiteY30" fmla="*/ 314325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0700" h="419100">
                <a:moveTo>
                  <a:pt x="0" y="371475"/>
                </a:moveTo>
                <a:cubicBezTo>
                  <a:pt x="6350" y="355600"/>
                  <a:pt x="14022" y="340192"/>
                  <a:pt x="19050" y="323850"/>
                </a:cubicBezTo>
                <a:cubicBezTo>
                  <a:pt x="26750" y="298826"/>
                  <a:pt x="30907" y="272824"/>
                  <a:pt x="38100" y="247650"/>
                </a:cubicBezTo>
                <a:cubicBezTo>
                  <a:pt x="43617" y="228342"/>
                  <a:pt x="50800" y="209550"/>
                  <a:pt x="57150" y="190500"/>
                </a:cubicBezTo>
                <a:lnTo>
                  <a:pt x="66675" y="161925"/>
                </a:lnTo>
                <a:cubicBezTo>
                  <a:pt x="69850" y="152400"/>
                  <a:pt x="67846" y="138919"/>
                  <a:pt x="76200" y="133350"/>
                </a:cubicBezTo>
                <a:lnTo>
                  <a:pt x="133350" y="95250"/>
                </a:lnTo>
                <a:cubicBezTo>
                  <a:pt x="142875" y="88900"/>
                  <a:pt x="151065" y="79820"/>
                  <a:pt x="161925" y="76200"/>
                </a:cubicBezTo>
                <a:cubicBezTo>
                  <a:pt x="233749" y="52259"/>
                  <a:pt x="145217" y="84554"/>
                  <a:pt x="219075" y="47625"/>
                </a:cubicBezTo>
                <a:cubicBezTo>
                  <a:pt x="228055" y="43135"/>
                  <a:pt x="238670" y="42590"/>
                  <a:pt x="247650" y="38100"/>
                </a:cubicBezTo>
                <a:cubicBezTo>
                  <a:pt x="257889" y="32980"/>
                  <a:pt x="265986" y="24170"/>
                  <a:pt x="276225" y="19050"/>
                </a:cubicBezTo>
                <a:cubicBezTo>
                  <a:pt x="289890" y="12218"/>
                  <a:pt x="330693" y="3052"/>
                  <a:pt x="342900" y="0"/>
                </a:cubicBezTo>
                <a:cubicBezTo>
                  <a:pt x="431800" y="3175"/>
                  <a:pt x="520643" y="9525"/>
                  <a:pt x="609600" y="9525"/>
                </a:cubicBezTo>
                <a:cubicBezTo>
                  <a:pt x="650997" y="9525"/>
                  <a:pt x="692028" y="0"/>
                  <a:pt x="733425" y="0"/>
                </a:cubicBezTo>
                <a:cubicBezTo>
                  <a:pt x="987445" y="0"/>
                  <a:pt x="1241425" y="6350"/>
                  <a:pt x="1495425" y="9525"/>
                </a:cubicBezTo>
                <a:cubicBezTo>
                  <a:pt x="1533205" y="17081"/>
                  <a:pt x="1584785" y="26612"/>
                  <a:pt x="1619250" y="38100"/>
                </a:cubicBezTo>
                <a:cubicBezTo>
                  <a:pt x="1628775" y="41275"/>
                  <a:pt x="1638845" y="43135"/>
                  <a:pt x="1647825" y="47625"/>
                </a:cubicBezTo>
                <a:cubicBezTo>
                  <a:pt x="1658064" y="52745"/>
                  <a:pt x="1666875" y="60325"/>
                  <a:pt x="1676400" y="66675"/>
                </a:cubicBezTo>
                <a:cubicBezTo>
                  <a:pt x="1682750" y="76200"/>
                  <a:pt x="1687355" y="87155"/>
                  <a:pt x="1695450" y="95250"/>
                </a:cubicBezTo>
                <a:cubicBezTo>
                  <a:pt x="1734344" y="134144"/>
                  <a:pt x="1735137" y="90487"/>
                  <a:pt x="1762125" y="171450"/>
                </a:cubicBezTo>
                <a:lnTo>
                  <a:pt x="1781175" y="228600"/>
                </a:lnTo>
                <a:lnTo>
                  <a:pt x="1790700" y="257175"/>
                </a:lnTo>
                <a:cubicBezTo>
                  <a:pt x="1787077" y="275289"/>
                  <a:pt x="1781413" y="313849"/>
                  <a:pt x="1771650" y="333375"/>
                </a:cubicBezTo>
                <a:cubicBezTo>
                  <a:pt x="1766530" y="343614"/>
                  <a:pt x="1761215" y="354412"/>
                  <a:pt x="1752600" y="361950"/>
                </a:cubicBezTo>
                <a:cubicBezTo>
                  <a:pt x="1719522" y="390893"/>
                  <a:pt x="1702951" y="399268"/>
                  <a:pt x="1666875" y="409575"/>
                </a:cubicBezTo>
                <a:cubicBezTo>
                  <a:pt x="1654288" y="413171"/>
                  <a:pt x="1641475" y="415925"/>
                  <a:pt x="1628775" y="419100"/>
                </a:cubicBezTo>
                <a:lnTo>
                  <a:pt x="504825" y="409575"/>
                </a:lnTo>
                <a:cubicBezTo>
                  <a:pt x="283112" y="406266"/>
                  <a:pt x="425976" y="401872"/>
                  <a:pt x="238125" y="381000"/>
                </a:cubicBezTo>
                <a:lnTo>
                  <a:pt x="66675" y="361950"/>
                </a:lnTo>
                <a:cubicBezTo>
                  <a:pt x="57150" y="355600"/>
                  <a:pt x="46195" y="350995"/>
                  <a:pt x="38100" y="342900"/>
                </a:cubicBezTo>
                <a:cubicBezTo>
                  <a:pt x="4241" y="309041"/>
                  <a:pt x="36758" y="314325"/>
                  <a:pt x="0" y="31432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73143" cy="1143000"/>
          </a:xfrm>
        </p:spPr>
        <p:txBody>
          <a:bodyPr/>
          <a:lstStyle/>
          <a:p>
            <a:r>
              <a:rPr lang="en-US" sz="4000" dirty="0"/>
              <a:t>4-Stage pipeline with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BTB+BHT </a:t>
            </a:r>
            <a:r>
              <a:rPr lang="en-US" sz="4000" i="1" dirty="0" smtClean="0"/>
              <a:t>with caches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doFetch1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nap.update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nap.predPc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iCache.req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pc, data:?});</a:t>
            </a:r>
            <a:b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f12f2.enq(Fetch2Decoode{pc: pc,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?,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>
                  <a:solidFill>
                    <a:srgbClr val="FF0000"/>
                  </a:solidFill>
                </a:rPr>
                <a:t>f2d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0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21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23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24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smtClean="0"/>
                <a:t>nap</a:t>
              </a:r>
              <a:endParaRPr lang="en-US" sz="900" dirty="0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41174" y="1051297"/>
              <a:ext cx="65114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f12f2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4-Stage pipeline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Fetch2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43492"/>
            <a:ext cx="8199474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doFetch2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iCache.resp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f2dVal = f12f2.first;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f2dVal.inst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f12f2.deq;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f2d.enq(f2dVal);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>
                  <a:solidFill>
                    <a:srgbClr val="FF0000"/>
                  </a:solidFill>
                </a:rPr>
                <a:t>f2d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smtClean="0"/>
                <a:t>nap</a:t>
              </a:r>
              <a:endParaRPr lang="en-US" sz="900" dirty="0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50153" y="1051297"/>
              <a:ext cx="65114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f12f2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81307" y="4284921"/>
            <a:ext cx="7052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rule can be split in two rules in a similar manner to deal with </a:t>
            </a:r>
            <a:r>
              <a:rPr lang="en-US" dirty="0" err="1" smtClean="0"/>
              <a:t>dCache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94075" y="5341471"/>
            <a:ext cx="5751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next store buffers and non-blocking caches</a:t>
            </a:r>
            <a:endParaRPr lang="en-US" i="1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8225642" cy="1143000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 smtClean="0"/>
              <a:t>4-Stage pipeline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Execute </a:t>
            </a:r>
            <a:r>
              <a:rPr lang="en-US" sz="4000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490507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e2c.enq(Exec2Commit{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dst:eInst.dst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ea typeface="Calibri"/>
              </a:rPr>
              <a:t> </a:t>
            </a:r>
            <a:r>
              <a:rPr lang="en-US" sz="1600" b="1" dirty="0" smtClean="0">
                <a:latin typeface="Courier New"/>
                <a:ea typeface="Calibri"/>
              </a:rPr>
              <a:t>     if</a:t>
            </a:r>
            <a:r>
              <a:rPr lang="en-US" sz="1600" dirty="0" smtClean="0">
                <a:latin typeface="Courier New"/>
                <a:ea typeface="Calibri"/>
              </a:rPr>
              <a:t>(</a:t>
            </a:r>
            <a:r>
              <a:rPr lang="en-US" sz="1600" dirty="0" err="1" smtClean="0">
                <a:latin typeface="Courier New"/>
                <a:ea typeface="Calibri"/>
              </a:rPr>
              <a:t>eInst.iType</a:t>
            </a:r>
            <a:r>
              <a:rPr lang="en-US" sz="1600" dirty="0" smtClean="0">
                <a:latin typeface="Courier New"/>
                <a:ea typeface="Calibri"/>
              </a:rPr>
              <a:t> </a:t>
            </a:r>
            <a:r>
              <a:rPr lang="en-US" sz="1600" dirty="0">
                <a:latin typeface="Courier New"/>
                <a:ea typeface="Calibri"/>
              </a:rPr>
              <a:t>== J ||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 == </a:t>
            </a:r>
            <a:r>
              <a:rPr lang="en-US" sz="1600" dirty="0" err="1">
                <a:latin typeface="Courier New"/>
                <a:ea typeface="Calibri"/>
              </a:rPr>
              <a:t>Jr</a:t>
            </a:r>
            <a:r>
              <a:rPr lang="en-US" sz="1600" dirty="0">
                <a:latin typeface="Courier New"/>
                <a:ea typeface="Calibri"/>
              </a:rPr>
              <a:t> ||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 == Br)</a:t>
            </a:r>
            <a:br>
              <a:rPr lang="en-US" sz="1600" dirty="0">
                <a:latin typeface="Courier New"/>
                <a:ea typeface="Calibri"/>
              </a:rPr>
            </a:br>
            <a:r>
              <a:rPr lang="en-US" sz="1600" dirty="0">
                <a:latin typeface="Courier New"/>
                <a:ea typeface="Calibri"/>
              </a:rPr>
              <a:t>        </a:t>
            </a:r>
            <a:r>
              <a:rPr lang="en-US" sz="1600" dirty="0" err="1">
                <a:latin typeface="Courier New"/>
                <a:ea typeface="Calibri"/>
              </a:rPr>
              <a:t>redirect.enq</a:t>
            </a:r>
            <a:r>
              <a:rPr lang="en-US" sz="1600" dirty="0">
                <a:latin typeface="Courier New"/>
                <a:ea typeface="Calibri"/>
              </a:rPr>
              <a:t>(Redirect{pc: pc, </a:t>
            </a:r>
            <a:r>
              <a:rPr lang="en-US" sz="1600" dirty="0" err="1">
                <a:latin typeface="Courier New"/>
                <a:ea typeface="Calibri"/>
              </a:rPr>
              <a:t>nextPc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eInst.addr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latin typeface="Courier New"/>
                <a:ea typeface="Calibri"/>
              </a:rPr>
              <a:t>eInst.brTaken</a:t>
            </a:r>
            <a:r>
              <a:rPr lang="en-US" sz="1600" dirty="0">
                <a:latin typeface="Courier New"/>
                <a:ea typeface="Calibri"/>
              </a:rPr>
              <a:t>, </a:t>
            </a:r>
            <a:r>
              <a:rPr lang="en-US" sz="1600" dirty="0" err="1">
                <a:latin typeface="Courier New"/>
                <a:ea typeface="Calibri"/>
              </a:rPr>
              <a:t>mispredict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eInst.mispredict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</a:t>
            </a:r>
            <a:r>
              <a:rPr lang="en-US" sz="1600" dirty="0" err="1">
                <a:latin typeface="Courier New"/>
                <a:ea typeface="Calibri"/>
              </a:rPr>
              <a:t>brType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});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e2c.enq(Exec2Commit{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dst:Invalid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295400" y="3457574"/>
            <a:ext cx="6638925" cy="352425"/>
          </a:xfrm>
          <a:custGeom>
            <a:avLst/>
            <a:gdLst>
              <a:gd name="connsiteX0" fmla="*/ 0 w 1790700"/>
              <a:gd name="connsiteY0" fmla="*/ 371475 h 419100"/>
              <a:gd name="connsiteX1" fmla="*/ 19050 w 1790700"/>
              <a:gd name="connsiteY1" fmla="*/ 323850 h 419100"/>
              <a:gd name="connsiteX2" fmla="*/ 38100 w 1790700"/>
              <a:gd name="connsiteY2" fmla="*/ 247650 h 419100"/>
              <a:gd name="connsiteX3" fmla="*/ 57150 w 1790700"/>
              <a:gd name="connsiteY3" fmla="*/ 190500 h 419100"/>
              <a:gd name="connsiteX4" fmla="*/ 66675 w 1790700"/>
              <a:gd name="connsiteY4" fmla="*/ 161925 h 419100"/>
              <a:gd name="connsiteX5" fmla="*/ 76200 w 1790700"/>
              <a:gd name="connsiteY5" fmla="*/ 133350 h 419100"/>
              <a:gd name="connsiteX6" fmla="*/ 133350 w 1790700"/>
              <a:gd name="connsiteY6" fmla="*/ 95250 h 419100"/>
              <a:gd name="connsiteX7" fmla="*/ 161925 w 1790700"/>
              <a:gd name="connsiteY7" fmla="*/ 76200 h 419100"/>
              <a:gd name="connsiteX8" fmla="*/ 219075 w 1790700"/>
              <a:gd name="connsiteY8" fmla="*/ 47625 h 419100"/>
              <a:gd name="connsiteX9" fmla="*/ 247650 w 1790700"/>
              <a:gd name="connsiteY9" fmla="*/ 38100 h 419100"/>
              <a:gd name="connsiteX10" fmla="*/ 276225 w 1790700"/>
              <a:gd name="connsiteY10" fmla="*/ 19050 h 419100"/>
              <a:gd name="connsiteX11" fmla="*/ 342900 w 1790700"/>
              <a:gd name="connsiteY11" fmla="*/ 0 h 419100"/>
              <a:gd name="connsiteX12" fmla="*/ 609600 w 1790700"/>
              <a:gd name="connsiteY12" fmla="*/ 9525 h 419100"/>
              <a:gd name="connsiteX13" fmla="*/ 733425 w 1790700"/>
              <a:gd name="connsiteY13" fmla="*/ 0 h 419100"/>
              <a:gd name="connsiteX14" fmla="*/ 1495425 w 1790700"/>
              <a:gd name="connsiteY14" fmla="*/ 9525 h 419100"/>
              <a:gd name="connsiteX15" fmla="*/ 1619250 w 1790700"/>
              <a:gd name="connsiteY15" fmla="*/ 38100 h 419100"/>
              <a:gd name="connsiteX16" fmla="*/ 1647825 w 1790700"/>
              <a:gd name="connsiteY16" fmla="*/ 47625 h 419100"/>
              <a:gd name="connsiteX17" fmla="*/ 1676400 w 1790700"/>
              <a:gd name="connsiteY17" fmla="*/ 66675 h 419100"/>
              <a:gd name="connsiteX18" fmla="*/ 1695450 w 1790700"/>
              <a:gd name="connsiteY18" fmla="*/ 95250 h 419100"/>
              <a:gd name="connsiteX19" fmla="*/ 1762125 w 1790700"/>
              <a:gd name="connsiteY19" fmla="*/ 171450 h 419100"/>
              <a:gd name="connsiteX20" fmla="*/ 1781175 w 1790700"/>
              <a:gd name="connsiteY20" fmla="*/ 228600 h 419100"/>
              <a:gd name="connsiteX21" fmla="*/ 1790700 w 1790700"/>
              <a:gd name="connsiteY21" fmla="*/ 257175 h 419100"/>
              <a:gd name="connsiteX22" fmla="*/ 1771650 w 1790700"/>
              <a:gd name="connsiteY22" fmla="*/ 333375 h 419100"/>
              <a:gd name="connsiteX23" fmla="*/ 1752600 w 1790700"/>
              <a:gd name="connsiteY23" fmla="*/ 361950 h 419100"/>
              <a:gd name="connsiteX24" fmla="*/ 1666875 w 1790700"/>
              <a:gd name="connsiteY24" fmla="*/ 409575 h 419100"/>
              <a:gd name="connsiteX25" fmla="*/ 1628775 w 1790700"/>
              <a:gd name="connsiteY25" fmla="*/ 419100 h 419100"/>
              <a:gd name="connsiteX26" fmla="*/ 504825 w 1790700"/>
              <a:gd name="connsiteY26" fmla="*/ 409575 h 419100"/>
              <a:gd name="connsiteX27" fmla="*/ 238125 w 1790700"/>
              <a:gd name="connsiteY27" fmla="*/ 381000 h 419100"/>
              <a:gd name="connsiteX28" fmla="*/ 66675 w 1790700"/>
              <a:gd name="connsiteY28" fmla="*/ 361950 h 419100"/>
              <a:gd name="connsiteX29" fmla="*/ 38100 w 1790700"/>
              <a:gd name="connsiteY29" fmla="*/ 342900 h 419100"/>
              <a:gd name="connsiteX30" fmla="*/ 0 w 1790700"/>
              <a:gd name="connsiteY30" fmla="*/ 314325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0700" h="419100">
                <a:moveTo>
                  <a:pt x="0" y="371475"/>
                </a:moveTo>
                <a:cubicBezTo>
                  <a:pt x="6350" y="355600"/>
                  <a:pt x="14022" y="340192"/>
                  <a:pt x="19050" y="323850"/>
                </a:cubicBezTo>
                <a:cubicBezTo>
                  <a:pt x="26750" y="298826"/>
                  <a:pt x="30907" y="272824"/>
                  <a:pt x="38100" y="247650"/>
                </a:cubicBezTo>
                <a:cubicBezTo>
                  <a:pt x="43617" y="228342"/>
                  <a:pt x="50800" y="209550"/>
                  <a:pt x="57150" y="190500"/>
                </a:cubicBezTo>
                <a:lnTo>
                  <a:pt x="66675" y="161925"/>
                </a:lnTo>
                <a:cubicBezTo>
                  <a:pt x="69850" y="152400"/>
                  <a:pt x="67846" y="138919"/>
                  <a:pt x="76200" y="133350"/>
                </a:cubicBezTo>
                <a:lnTo>
                  <a:pt x="133350" y="95250"/>
                </a:lnTo>
                <a:cubicBezTo>
                  <a:pt x="142875" y="88900"/>
                  <a:pt x="151065" y="79820"/>
                  <a:pt x="161925" y="76200"/>
                </a:cubicBezTo>
                <a:cubicBezTo>
                  <a:pt x="233749" y="52259"/>
                  <a:pt x="145217" y="84554"/>
                  <a:pt x="219075" y="47625"/>
                </a:cubicBezTo>
                <a:cubicBezTo>
                  <a:pt x="228055" y="43135"/>
                  <a:pt x="238670" y="42590"/>
                  <a:pt x="247650" y="38100"/>
                </a:cubicBezTo>
                <a:cubicBezTo>
                  <a:pt x="257889" y="32980"/>
                  <a:pt x="265986" y="24170"/>
                  <a:pt x="276225" y="19050"/>
                </a:cubicBezTo>
                <a:cubicBezTo>
                  <a:pt x="289890" y="12218"/>
                  <a:pt x="330693" y="3052"/>
                  <a:pt x="342900" y="0"/>
                </a:cubicBezTo>
                <a:cubicBezTo>
                  <a:pt x="431800" y="3175"/>
                  <a:pt x="520643" y="9525"/>
                  <a:pt x="609600" y="9525"/>
                </a:cubicBezTo>
                <a:cubicBezTo>
                  <a:pt x="650997" y="9525"/>
                  <a:pt x="692028" y="0"/>
                  <a:pt x="733425" y="0"/>
                </a:cubicBezTo>
                <a:cubicBezTo>
                  <a:pt x="987445" y="0"/>
                  <a:pt x="1241425" y="6350"/>
                  <a:pt x="1495425" y="9525"/>
                </a:cubicBezTo>
                <a:cubicBezTo>
                  <a:pt x="1533205" y="17081"/>
                  <a:pt x="1584785" y="26612"/>
                  <a:pt x="1619250" y="38100"/>
                </a:cubicBezTo>
                <a:cubicBezTo>
                  <a:pt x="1628775" y="41275"/>
                  <a:pt x="1638845" y="43135"/>
                  <a:pt x="1647825" y="47625"/>
                </a:cubicBezTo>
                <a:cubicBezTo>
                  <a:pt x="1658064" y="52745"/>
                  <a:pt x="1666875" y="60325"/>
                  <a:pt x="1676400" y="66675"/>
                </a:cubicBezTo>
                <a:cubicBezTo>
                  <a:pt x="1682750" y="76200"/>
                  <a:pt x="1687355" y="87155"/>
                  <a:pt x="1695450" y="95250"/>
                </a:cubicBezTo>
                <a:cubicBezTo>
                  <a:pt x="1734344" y="134144"/>
                  <a:pt x="1735137" y="90487"/>
                  <a:pt x="1762125" y="171450"/>
                </a:cubicBezTo>
                <a:lnTo>
                  <a:pt x="1781175" y="228600"/>
                </a:lnTo>
                <a:lnTo>
                  <a:pt x="1790700" y="257175"/>
                </a:lnTo>
                <a:cubicBezTo>
                  <a:pt x="1787077" y="275289"/>
                  <a:pt x="1781413" y="313849"/>
                  <a:pt x="1771650" y="333375"/>
                </a:cubicBezTo>
                <a:cubicBezTo>
                  <a:pt x="1766530" y="343614"/>
                  <a:pt x="1761215" y="354412"/>
                  <a:pt x="1752600" y="361950"/>
                </a:cubicBezTo>
                <a:cubicBezTo>
                  <a:pt x="1719522" y="390893"/>
                  <a:pt x="1702951" y="399268"/>
                  <a:pt x="1666875" y="409575"/>
                </a:cubicBezTo>
                <a:cubicBezTo>
                  <a:pt x="1654288" y="413171"/>
                  <a:pt x="1641475" y="415925"/>
                  <a:pt x="1628775" y="419100"/>
                </a:cubicBezTo>
                <a:lnTo>
                  <a:pt x="504825" y="409575"/>
                </a:lnTo>
                <a:cubicBezTo>
                  <a:pt x="283112" y="406266"/>
                  <a:pt x="425976" y="401872"/>
                  <a:pt x="238125" y="381000"/>
                </a:cubicBezTo>
                <a:lnTo>
                  <a:pt x="66675" y="361950"/>
                </a:lnTo>
                <a:cubicBezTo>
                  <a:pt x="57150" y="355600"/>
                  <a:pt x="46195" y="350995"/>
                  <a:pt x="38100" y="342900"/>
                </a:cubicBezTo>
                <a:cubicBezTo>
                  <a:pt x="4241" y="309041"/>
                  <a:pt x="36758" y="314325"/>
                  <a:pt x="0" y="31432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295400" y="3900481"/>
            <a:ext cx="7429500" cy="352425"/>
          </a:xfrm>
          <a:custGeom>
            <a:avLst/>
            <a:gdLst>
              <a:gd name="connsiteX0" fmla="*/ 0 w 1790700"/>
              <a:gd name="connsiteY0" fmla="*/ 371475 h 419100"/>
              <a:gd name="connsiteX1" fmla="*/ 19050 w 1790700"/>
              <a:gd name="connsiteY1" fmla="*/ 323850 h 419100"/>
              <a:gd name="connsiteX2" fmla="*/ 38100 w 1790700"/>
              <a:gd name="connsiteY2" fmla="*/ 247650 h 419100"/>
              <a:gd name="connsiteX3" fmla="*/ 57150 w 1790700"/>
              <a:gd name="connsiteY3" fmla="*/ 190500 h 419100"/>
              <a:gd name="connsiteX4" fmla="*/ 66675 w 1790700"/>
              <a:gd name="connsiteY4" fmla="*/ 161925 h 419100"/>
              <a:gd name="connsiteX5" fmla="*/ 76200 w 1790700"/>
              <a:gd name="connsiteY5" fmla="*/ 133350 h 419100"/>
              <a:gd name="connsiteX6" fmla="*/ 133350 w 1790700"/>
              <a:gd name="connsiteY6" fmla="*/ 95250 h 419100"/>
              <a:gd name="connsiteX7" fmla="*/ 161925 w 1790700"/>
              <a:gd name="connsiteY7" fmla="*/ 76200 h 419100"/>
              <a:gd name="connsiteX8" fmla="*/ 219075 w 1790700"/>
              <a:gd name="connsiteY8" fmla="*/ 47625 h 419100"/>
              <a:gd name="connsiteX9" fmla="*/ 247650 w 1790700"/>
              <a:gd name="connsiteY9" fmla="*/ 38100 h 419100"/>
              <a:gd name="connsiteX10" fmla="*/ 276225 w 1790700"/>
              <a:gd name="connsiteY10" fmla="*/ 19050 h 419100"/>
              <a:gd name="connsiteX11" fmla="*/ 342900 w 1790700"/>
              <a:gd name="connsiteY11" fmla="*/ 0 h 419100"/>
              <a:gd name="connsiteX12" fmla="*/ 609600 w 1790700"/>
              <a:gd name="connsiteY12" fmla="*/ 9525 h 419100"/>
              <a:gd name="connsiteX13" fmla="*/ 733425 w 1790700"/>
              <a:gd name="connsiteY13" fmla="*/ 0 h 419100"/>
              <a:gd name="connsiteX14" fmla="*/ 1495425 w 1790700"/>
              <a:gd name="connsiteY14" fmla="*/ 9525 h 419100"/>
              <a:gd name="connsiteX15" fmla="*/ 1619250 w 1790700"/>
              <a:gd name="connsiteY15" fmla="*/ 38100 h 419100"/>
              <a:gd name="connsiteX16" fmla="*/ 1647825 w 1790700"/>
              <a:gd name="connsiteY16" fmla="*/ 47625 h 419100"/>
              <a:gd name="connsiteX17" fmla="*/ 1676400 w 1790700"/>
              <a:gd name="connsiteY17" fmla="*/ 66675 h 419100"/>
              <a:gd name="connsiteX18" fmla="*/ 1695450 w 1790700"/>
              <a:gd name="connsiteY18" fmla="*/ 95250 h 419100"/>
              <a:gd name="connsiteX19" fmla="*/ 1762125 w 1790700"/>
              <a:gd name="connsiteY19" fmla="*/ 171450 h 419100"/>
              <a:gd name="connsiteX20" fmla="*/ 1781175 w 1790700"/>
              <a:gd name="connsiteY20" fmla="*/ 228600 h 419100"/>
              <a:gd name="connsiteX21" fmla="*/ 1790700 w 1790700"/>
              <a:gd name="connsiteY21" fmla="*/ 257175 h 419100"/>
              <a:gd name="connsiteX22" fmla="*/ 1771650 w 1790700"/>
              <a:gd name="connsiteY22" fmla="*/ 333375 h 419100"/>
              <a:gd name="connsiteX23" fmla="*/ 1752600 w 1790700"/>
              <a:gd name="connsiteY23" fmla="*/ 361950 h 419100"/>
              <a:gd name="connsiteX24" fmla="*/ 1666875 w 1790700"/>
              <a:gd name="connsiteY24" fmla="*/ 409575 h 419100"/>
              <a:gd name="connsiteX25" fmla="*/ 1628775 w 1790700"/>
              <a:gd name="connsiteY25" fmla="*/ 419100 h 419100"/>
              <a:gd name="connsiteX26" fmla="*/ 504825 w 1790700"/>
              <a:gd name="connsiteY26" fmla="*/ 409575 h 419100"/>
              <a:gd name="connsiteX27" fmla="*/ 238125 w 1790700"/>
              <a:gd name="connsiteY27" fmla="*/ 381000 h 419100"/>
              <a:gd name="connsiteX28" fmla="*/ 66675 w 1790700"/>
              <a:gd name="connsiteY28" fmla="*/ 361950 h 419100"/>
              <a:gd name="connsiteX29" fmla="*/ 38100 w 1790700"/>
              <a:gd name="connsiteY29" fmla="*/ 342900 h 419100"/>
              <a:gd name="connsiteX30" fmla="*/ 0 w 1790700"/>
              <a:gd name="connsiteY30" fmla="*/ 314325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0700" h="419100">
                <a:moveTo>
                  <a:pt x="0" y="371475"/>
                </a:moveTo>
                <a:cubicBezTo>
                  <a:pt x="6350" y="355600"/>
                  <a:pt x="14022" y="340192"/>
                  <a:pt x="19050" y="323850"/>
                </a:cubicBezTo>
                <a:cubicBezTo>
                  <a:pt x="26750" y="298826"/>
                  <a:pt x="30907" y="272824"/>
                  <a:pt x="38100" y="247650"/>
                </a:cubicBezTo>
                <a:cubicBezTo>
                  <a:pt x="43617" y="228342"/>
                  <a:pt x="50800" y="209550"/>
                  <a:pt x="57150" y="190500"/>
                </a:cubicBezTo>
                <a:lnTo>
                  <a:pt x="66675" y="161925"/>
                </a:lnTo>
                <a:cubicBezTo>
                  <a:pt x="69850" y="152400"/>
                  <a:pt x="67846" y="138919"/>
                  <a:pt x="76200" y="133350"/>
                </a:cubicBezTo>
                <a:lnTo>
                  <a:pt x="133350" y="95250"/>
                </a:lnTo>
                <a:cubicBezTo>
                  <a:pt x="142875" y="88900"/>
                  <a:pt x="151065" y="79820"/>
                  <a:pt x="161925" y="76200"/>
                </a:cubicBezTo>
                <a:cubicBezTo>
                  <a:pt x="233749" y="52259"/>
                  <a:pt x="145217" y="84554"/>
                  <a:pt x="219075" y="47625"/>
                </a:cubicBezTo>
                <a:cubicBezTo>
                  <a:pt x="228055" y="43135"/>
                  <a:pt x="238670" y="42590"/>
                  <a:pt x="247650" y="38100"/>
                </a:cubicBezTo>
                <a:cubicBezTo>
                  <a:pt x="257889" y="32980"/>
                  <a:pt x="265986" y="24170"/>
                  <a:pt x="276225" y="19050"/>
                </a:cubicBezTo>
                <a:cubicBezTo>
                  <a:pt x="289890" y="12218"/>
                  <a:pt x="330693" y="3052"/>
                  <a:pt x="342900" y="0"/>
                </a:cubicBezTo>
                <a:cubicBezTo>
                  <a:pt x="431800" y="3175"/>
                  <a:pt x="520643" y="9525"/>
                  <a:pt x="609600" y="9525"/>
                </a:cubicBezTo>
                <a:cubicBezTo>
                  <a:pt x="650997" y="9525"/>
                  <a:pt x="692028" y="0"/>
                  <a:pt x="733425" y="0"/>
                </a:cubicBezTo>
                <a:cubicBezTo>
                  <a:pt x="987445" y="0"/>
                  <a:pt x="1241425" y="6350"/>
                  <a:pt x="1495425" y="9525"/>
                </a:cubicBezTo>
                <a:cubicBezTo>
                  <a:pt x="1533205" y="17081"/>
                  <a:pt x="1584785" y="26612"/>
                  <a:pt x="1619250" y="38100"/>
                </a:cubicBezTo>
                <a:cubicBezTo>
                  <a:pt x="1628775" y="41275"/>
                  <a:pt x="1638845" y="43135"/>
                  <a:pt x="1647825" y="47625"/>
                </a:cubicBezTo>
                <a:cubicBezTo>
                  <a:pt x="1658064" y="52745"/>
                  <a:pt x="1666875" y="60325"/>
                  <a:pt x="1676400" y="66675"/>
                </a:cubicBezTo>
                <a:cubicBezTo>
                  <a:pt x="1682750" y="76200"/>
                  <a:pt x="1687355" y="87155"/>
                  <a:pt x="1695450" y="95250"/>
                </a:cubicBezTo>
                <a:cubicBezTo>
                  <a:pt x="1734344" y="134144"/>
                  <a:pt x="1735137" y="90487"/>
                  <a:pt x="1762125" y="171450"/>
                </a:cubicBezTo>
                <a:lnTo>
                  <a:pt x="1781175" y="228600"/>
                </a:lnTo>
                <a:lnTo>
                  <a:pt x="1790700" y="257175"/>
                </a:lnTo>
                <a:cubicBezTo>
                  <a:pt x="1787077" y="275289"/>
                  <a:pt x="1781413" y="313849"/>
                  <a:pt x="1771650" y="333375"/>
                </a:cubicBezTo>
                <a:cubicBezTo>
                  <a:pt x="1766530" y="343614"/>
                  <a:pt x="1761215" y="354412"/>
                  <a:pt x="1752600" y="361950"/>
                </a:cubicBezTo>
                <a:cubicBezTo>
                  <a:pt x="1719522" y="390893"/>
                  <a:pt x="1702951" y="399268"/>
                  <a:pt x="1666875" y="409575"/>
                </a:cubicBezTo>
                <a:cubicBezTo>
                  <a:pt x="1654288" y="413171"/>
                  <a:pt x="1641475" y="415925"/>
                  <a:pt x="1628775" y="419100"/>
                </a:cubicBezTo>
                <a:lnTo>
                  <a:pt x="504825" y="409575"/>
                </a:lnTo>
                <a:cubicBezTo>
                  <a:pt x="283112" y="406266"/>
                  <a:pt x="425976" y="401872"/>
                  <a:pt x="238125" y="381000"/>
                </a:cubicBezTo>
                <a:lnTo>
                  <a:pt x="66675" y="361950"/>
                </a:lnTo>
                <a:cubicBezTo>
                  <a:pt x="57150" y="355600"/>
                  <a:pt x="46195" y="350995"/>
                  <a:pt x="38100" y="342900"/>
                </a:cubicBezTo>
                <a:cubicBezTo>
                  <a:pt x="4241" y="309041"/>
                  <a:pt x="36758" y="314325"/>
                  <a:pt x="0" y="31432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538186" y="5643226"/>
            <a:ext cx="5791200" cy="352425"/>
          </a:xfrm>
          <a:custGeom>
            <a:avLst/>
            <a:gdLst>
              <a:gd name="connsiteX0" fmla="*/ 0 w 1790700"/>
              <a:gd name="connsiteY0" fmla="*/ 371475 h 419100"/>
              <a:gd name="connsiteX1" fmla="*/ 19050 w 1790700"/>
              <a:gd name="connsiteY1" fmla="*/ 323850 h 419100"/>
              <a:gd name="connsiteX2" fmla="*/ 38100 w 1790700"/>
              <a:gd name="connsiteY2" fmla="*/ 247650 h 419100"/>
              <a:gd name="connsiteX3" fmla="*/ 57150 w 1790700"/>
              <a:gd name="connsiteY3" fmla="*/ 190500 h 419100"/>
              <a:gd name="connsiteX4" fmla="*/ 66675 w 1790700"/>
              <a:gd name="connsiteY4" fmla="*/ 161925 h 419100"/>
              <a:gd name="connsiteX5" fmla="*/ 76200 w 1790700"/>
              <a:gd name="connsiteY5" fmla="*/ 133350 h 419100"/>
              <a:gd name="connsiteX6" fmla="*/ 133350 w 1790700"/>
              <a:gd name="connsiteY6" fmla="*/ 95250 h 419100"/>
              <a:gd name="connsiteX7" fmla="*/ 161925 w 1790700"/>
              <a:gd name="connsiteY7" fmla="*/ 76200 h 419100"/>
              <a:gd name="connsiteX8" fmla="*/ 219075 w 1790700"/>
              <a:gd name="connsiteY8" fmla="*/ 47625 h 419100"/>
              <a:gd name="connsiteX9" fmla="*/ 247650 w 1790700"/>
              <a:gd name="connsiteY9" fmla="*/ 38100 h 419100"/>
              <a:gd name="connsiteX10" fmla="*/ 276225 w 1790700"/>
              <a:gd name="connsiteY10" fmla="*/ 19050 h 419100"/>
              <a:gd name="connsiteX11" fmla="*/ 342900 w 1790700"/>
              <a:gd name="connsiteY11" fmla="*/ 0 h 419100"/>
              <a:gd name="connsiteX12" fmla="*/ 609600 w 1790700"/>
              <a:gd name="connsiteY12" fmla="*/ 9525 h 419100"/>
              <a:gd name="connsiteX13" fmla="*/ 733425 w 1790700"/>
              <a:gd name="connsiteY13" fmla="*/ 0 h 419100"/>
              <a:gd name="connsiteX14" fmla="*/ 1495425 w 1790700"/>
              <a:gd name="connsiteY14" fmla="*/ 9525 h 419100"/>
              <a:gd name="connsiteX15" fmla="*/ 1619250 w 1790700"/>
              <a:gd name="connsiteY15" fmla="*/ 38100 h 419100"/>
              <a:gd name="connsiteX16" fmla="*/ 1647825 w 1790700"/>
              <a:gd name="connsiteY16" fmla="*/ 47625 h 419100"/>
              <a:gd name="connsiteX17" fmla="*/ 1676400 w 1790700"/>
              <a:gd name="connsiteY17" fmla="*/ 66675 h 419100"/>
              <a:gd name="connsiteX18" fmla="*/ 1695450 w 1790700"/>
              <a:gd name="connsiteY18" fmla="*/ 95250 h 419100"/>
              <a:gd name="connsiteX19" fmla="*/ 1762125 w 1790700"/>
              <a:gd name="connsiteY19" fmla="*/ 171450 h 419100"/>
              <a:gd name="connsiteX20" fmla="*/ 1781175 w 1790700"/>
              <a:gd name="connsiteY20" fmla="*/ 228600 h 419100"/>
              <a:gd name="connsiteX21" fmla="*/ 1790700 w 1790700"/>
              <a:gd name="connsiteY21" fmla="*/ 257175 h 419100"/>
              <a:gd name="connsiteX22" fmla="*/ 1771650 w 1790700"/>
              <a:gd name="connsiteY22" fmla="*/ 333375 h 419100"/>
              <a:gd name="connsiteX23" fmla="*/ 1752600 w 1790700"/>
              <a:gd name="connsiteY23" fmla="*/ 361950 h 419100"/>
              <a:gd name="connsiteX24" fmla="*/ 1666875 w 1790700"/>
              <a:gd name="connsiteY24" fmla="*/ 409575 h 419100"/>
              <a:gd name="connsiteX25" fmla="*/ 1628775 w 1790700"/>
              <a:gd name="connsiteY25" fmla="*/ 419100 h 419100"/>
              <a:gd name="connsiteX26" fmla="*/ 504825 w 1790700"/>
              <a:gd name="connsiteY26" fmla="*/ 409575 h 419100"/>
              <a:gd name="connsiteX27" fmla="*/ 238125 w 1790700"/>
              <a:gd name="connsiteY27" fmla="*/ 381000 h 419100"/>
              <a:gd name="connsiteX28" fmla="*/ 66675 w 1790700"/>
              <a:gd name="connsiteY28" fmla="*/ 361950 h 419100"/>
              <a:gd name="connsiteX29" fmla="*/ 38100 w 1790700"/>
              <a:gd name="connsiteY29" fmla="*/ 342900 h 419100"/>
              <a:gd name="connsiteX30" fmla="*/ 0 w 1790700"/>
              <a:gd name="connsiteY30" fmla="*/ 314325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0700" h="419100">
                <a:moveTo>
                  <a:pt x="0" y="371475"/>
                </a:moveTo>
                <a:cubicBezTo>
                  <a:pt x="6350" y="355600"/>
                  <a:pt x="14022" y="340192"/>
                  <a:pt x="19050" y="323850"/>
                </a:cubicBezTo>
                <a:cubicBezTo>
                  <a:pt x="26750" y="298826"/>
                  <a:pt x="30907" y="272824"/>
                  <a:pt x="38100" y="247650"/>
                </a:cubicBezTo>
                <a:cubicBezTo>
                  <a:pt x="43617" y="228342"/>
                  <a:pt x="50800" y="209550"/>
                  <a:pt x="57150" y="190500"/>
                </a:cubicBezTo>
                <a:lnTo>
                  <a:pt x="66675" y="161925"/>
                </a:lnTo>
                <a:cubicBezTo>
                  <a:pt x="69850" y="152400"/>
                  <a:pt x="67846" y="138919"/>
                  <a:pt x="76200" y="133350"/>
                </a:cubicBezTo>
                <a:lnTo>
                  <a:pt x="133350" y="95250"/>
                </a:lnTo>
                <a:cubicBezTo>
                  <a:pt x="142875" y="88900"/>
                  <a:pt x="151065" y="79820"/>
                  <a:pt x="161925" y="76200"/>
                </a:cubicBezTo>
                <a:cubicBezTo>
                  <a:pt x="233749" y="52259"/>
                  <a:pt x="145217" y="84554"/>
                  <a:pt x="219075" y="47625"/>
                </a:cubicBezTo>
                <a:cubicBezTo>
                  <a:pt x="228055" y="43135"/>
                  <a:pt x="238670" y="42590"/>
                  <a:pt x="247650" y="38100"/>
                </a:cubicBezTo>
                <a:cubicBezTo>
                  <a:pt x="257889" y="32980"/>
                  <a:pt x="265986" y="24170"/>
                  <a:pt x="276225" y="19050"/>
                </a:cubicBezTo>
                <a:cubicBezTo>
                  <a:pt x="289890" y="12218"/>
                  <a:pt x="330693" y="3052"/>
                  <a:pt x="342900" y="0"/>
                </a:cubicBezTo>
                <a:cubicBezTo>
                  <a:pt x="431800" y="3175"/>
                  <a:pt x="520643" y="9525"/>
                  <a:pt x="609600" y="9525"/>
                </a:cubicBezTo>
                <a:cubicBezTo>
                  <a:pt x="650997" y="9525"/>
                  <a:pt x="692028" y="0"/>
                  <a:pt x="733425" y="0"/>
                </a:cubicBezTo>
                <a:cubicBezTo>
                  <a:pt x="987445" y="0"/>
                  <a:pt x="1241425" y="6350"/>
                  <a:pt x="1495425" y="9525"/>
                </a:cubicBezTo>
                <a:cubicBezTo>
                  <a:pt x="1533205" y="17081"/>
                  <a:pt x="1584785" y="26612"/>
                  <a:pt x="1619250" y="38100"/>
                </a:cubicBezTo>
                <a:cubicBezTo>
                  <a:pt x="1628775" y="41275"/>
                  <a:pt x="1638845" y="43135"/>
                  <a:pt x="1647825" y="47625"/>
                </a:cubicBezTo>
                <a:cubicBezTo>
                  <a:pt x="1658064" y="52745"/>
                  <a:pt x="1666875" y="60325"/>
                  <a:pt x="1676400" y="66675"/>
                </a:cubicBezTo>
                <a:cubicBezTo>
                  <a:pt x="1682750" y="76200"/>
                  <a:pt x="1687355" y="87155"/>
                  <a:pt x="1695450" y="95250"/>
                </a:cubicBezTo>
                <a:cubicBezTo>
                  <a:pt x="1734344" y="134144"/>
                  <a:pt x="1735137" y="90487"/>
                  <a:pt x="1762125" y="171450"/>
                </a:cubicBezTo>
                <a:lnTo>
                  <a:pt x="1781175" y="228600"/>
                </a:lnTo>
                <a:lnTo>
                  <a:pt x="1790700" y="257175"/>
                </a:lnTo>
                <a:cubicBezTo>
                  <a:pt x="1787077" y="275289"/>
                  <a:pt x="1781413" y="313849"/>
                  <a:pt x="1771650" y="333375"/>
                </a:cubicBezTo>
                <a:cubicBezTo>
                  <a:pt x="1766530" y="343614"/>
                  <a:pt x="1761215" y="354412"/>
                  <a:pt x="1752600" y="361950"/>
                </a:cubicBezTo>
                <a:cubicBezTo>
                  <a:pt x="1719522" y="390893"/>
                  <a:pt x="1702951" y="399268"/>
                  <a:pt x="1666875" y="409575"/>
                </a:cubicBezTo>
                <a:cubicBezTo>
                  <a:pt x="1654288" y="413171"/>
                  <a:pt x="1641475" y="415925"/>
                  <a:pt x="1628775" y="419100"/>
                </a:cubicBezTo>
                <a:lnTo>
                  <a:pt x="504825" y="409575"/>
                </a:lnTo>
                <a:cubicBezTo>
                  <a:pt x="283112" y="406266"/>
                  <a:pt x="425976" y="401872"/>
                  <a:pt x="238125" y="381000"/>
                </a:cubicBezTo>
                <a:lnTo>
                  <a:pt x="66675" y="361950"/>
                </a:lnTo>
                <a:cubicBezTo>
                  <a:pt x="57150" y="355600"/>
                  <a:pt x="46195" y="350995"/>
                  <a:pt x="38100" y="342900"/>
                </a:cubicBezTo>
                <a:cubicBezTo>
                  <a:pt x="4241" y="309041"/>
                  <a:pt x="36758" y="314325"/>
                  <a:pt x="0" y="31432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295400" y="4162421"/>
            <a:ext cx="6743700" cy="352425"/>
          </a:xfrm>
          <a:custGeom>
            <a:avLst/>
            <a:gdLst>
              <a:gd name="connsiteX0" fmla="*/ 0 w 1790700"/>
              <a:gd name="connsiteY0" fmla="*/ 371475 h 419100"/>
              <a:gd name="connsiteX1" fmla="*/ 19050 w 1790700"/>
              <a:gd name="connsiteY1" fmla="*/ 323850 h 419100"/>
              <a:gd name="connsiteX2" fmla="*/ 38100 w 1790700"/>
              <a:gd name="connsiteY2" fmla="*/ 247650 h 419100"/>
              <a:gd name="connsiteX3" fmla="*/ 57150 w 1790700"/>
              <a:gd name="connsiteY3" fmla="*/ 190500 h 419100"/>
              <a:gd name="connsiteX4" fmla="*/ 66675 w 1790700"/>
              <a:gd name="connsiteY4" fmla="*/ 161925 h 419100"/>
              <a:gd name="connsiteX5" fmla="*/ 76200 w 1790700"/>
              <a:gd name="connsiteY5" fmla="*/ 133350 h 419100"/>
              <a:gd name="connsiteX6" fmla="*/ 133350 w 1790700"/>
              <a:gd name="connsiteY6" fmla="*/ 95250 h 419100"/>
              <a:gd name="connsiteX7" fmla="*/ 161925 w 1790700"/>
              <a:gd name="connsiteY7" fmla="*/ 76200 h 419100"/>
              <a:gd name="connsiteX8" fmla="*/ 219075 w 1790700"/>
              <a:gd name="connsiteY8" fmla="*/ 47625 h 419100"/>
              <a:gd name="connsiteX9" fmla="*/ 247650 w 1790700"/>
              <a:gd name="connsiteY9" fmla="*/ 38100 h 419100"/>
              <a:gd name="connsiteX10" fmla="*/ 276225 w 1790700"/>
              <a:gd name="connsiteY10" fmla="*/ 19050 h 419100"/>
              <a:gd name="connsiteX11" fmla="*/ 342900 w 1790700"/>
              <a:gd name="connsiteY11" fmla="*/ 0 h 419100"/>
              <a:gd name="connsiteX12" fmla="*/ 609600 w 1790700"/>
              <a:gd name="connsiteY12" fmla="*/ 9525 h 419100"/>
              <a:gd name="connsiteX13" fmla="*/ 733425 w 1790700"/>
              <a:gd name="connsiteY13" fmla="*/ 0 h 419100"/>
              <a:gd name="connsiteX14" fmla="*/ 1495425 w 1790700"/>
              <a:gd name="connsiteY14" fmla="*/ 9525 h 419100"/>
              <a:gd name="connsiteX15" fmla="*/ 1619250 w 1790700"/>
              <a:gd name="connsiteY15" fmla="*/ 38100 h 419100"/>
              <a:gd name="connsiteX16" fmla="*/ 1647825 w 1790700"/>
              <a:gd name="connsiteY16" fmla="*/ 47625 h 419100"/>
              <a:gd name="connsiteX17" fmla="*/ 1676400 w 1790700"/>
              <a:gd name="connsiteY17" fmla="*/ 66675 h 419100"/>
              <a:gd name="connsiteX18" fmla="*/ 1695450 w 1790700"/>
              <a:gd name="connsiteY18" fmla="*/ 95250 h 419100"/>
              <a:gd name="connsiteX19" fmla="*/ 1762125 w 1790700"/>
              <a:gd name="connsiteY19" fmla="*/ 171450 h 419100"/>
              <a:gd name="connsiteX20" fmla="*/ 1781175 w 1790700"/>
              <a:gd name="connsiteY20" fmla="*/ 228600 h 419100"/>
              <a:gd name="connsiteX21" fmla="*/ 1790700 w 1790700"/>
              <a:gd name="connsiteY21" fmla="*/ 257175 h 419100"/>
              <a:gd name="connsiteX22" fmla="*/ 1771650 w 1790700"/>
              <a:gd name="connsiteY22" fmla="*/ 333375 h 419100"/>
              <a:gd name="connsiteX23" fmla="*/ 1752600 w 1790700"/>
              <a:gd name="connsiteY23" fmla="*/ 361950 h 419100"/>
              <a:gd name="connsiteX24" fmla="*/ 1666875 w 1790700"/>
              <a:gd name="connsiteY24" fmla="*/ 409575 h 419100"/>
              <a:gd name="connsiteX25" fmla="*/ 1628775 w 1790700"/>
              <a:gd name="connsiteY25" fmla="*/ 419100 h 419100"/>
              <a:gd name="connsiteX26" fmla="*/ 504825 w 1790700"/>
              <a:gd name="connsiteY26" fmla="*/ 409575 h 419100"/>
              <a:gd name="connsiteX27" fmla="*/ 238125 w 1790700"/>
              <a:gd name="connsiteY27" fmla="*/ 381000 h 419100"/>
              <a:gd name="connsiteX28" fmla="*/ 66675 w 1790700"/>
              <a:gd name="connsiteY28" fmla="*/ 361950 h 419100"/>
              <a:gd name="connsiteX29" fmla="*/ 38100 w 1790700"/>
              <a:gd name="connsiteY29" fmla="*/ 342900 h 419100"/>
              <a:gd name="connsiteX30" fmla="*/ 0 w 1790700"/>
              <a:gd name="connsiteY30" fmla="*/ 314325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0700" h="419100">
                <a:moveTo>
                  <a:pt x="0" y="371475"/>
                </a:moveTo>
                <a:cubicBezTo>
                  <a:pt x="6350" y="355600"/>
                  <a:pt x="14022" y="340192"/>
                  <a:pt x="19050" y="323850"/>
                </a:cubicBezTo>
                <a:cubicBezTo>
                  <a:pt x="26750" y="298826"/>
                  <a:pt x="30907" y="272824"/>
                  <a:pt x="38100" y="247650"/>
                </a:cubicBezTo>
                <a:cubicBezTo>
                  <a:pt x="43617" y="228342"/>
                  <a:pt x="50800" y="209550"/>
                  <a:pt x="57150" y="190500"/>
                </a:cubicBezTo>
                <a:lnTo>
                  <a:pt x="66675" y="161925"/>
                </a:lnTo>
                <a:cubicBezTo>
                  <a:pt x="69850" y="152400"/>
                  <a:pt x="67846" y="138919"/>
                  <a:pt x="76200" y="133350"/>
                </a:cubicBezTo>
                <a:lnTo>
                  <a:pt x="133350" y="95250"/>
                </a:lnTo>
                <a:cubicBezTo>
                  <a:pt x="142875" y="88900"/>
                  <a:pt x="151065" y="79820"/>
                  <a:pt x="161925" y="76200"/>
                </a:cubicBezTo>
                <a:cubicBezTo>
                  <a:pt x="233749" y="52259"/>
                  <a:pt x="145217" y="84554"/>
                  <a:pt x="219075" y="47625"/>
                </a:cubicBezTo>
                <a:cubicBezTo>
                  <a:pt x="228055" y="43135"/>
                  <a:pt x="238670" y="42590"/>
                  <a:pt x="247650" y="38100"/>
                </a:cubicBezTo>
                <a:cubicBezTo>
                  <a:pt x="257889" y="32980"/>
                  <a:pt x="265986" y="24170"/>
                  <a:pt x="276225" y="19050"/>
                </a:cubicBezTo>
                <a:cubicBezTo>
                  <a:pt x="289890" y="12218"/>
                  <a:pt x="330693" y="3052"/>
                  <a:pt x="342900" y="0"/>
                </a:cubicBezTo>
                <a:cubicBezTo>
                  <a:pt x="431800" y="3175"/>
                  <a:pt x="520643" y="9525"/>
                  <a:pt x="609600" y="9525"/>
                </a:cubicBezTo>
                <a:cubicBezTo>
                  <a:pt x="650997" y="9525"/>
                  <a:pt x="692028" y="0"/>
                  <a:pt x="733425" y="0"/>
                </a:cubicBezTo>
                <a:cubicBezTo>
                  <a:pt x="987445" y="0"/>
                  <a:pt x="1241425" y="6350"/>
                  <a:pt x="1495425" y="9525"/>
                </a:cubicBezTo>
                <a:cubicBezTo>
                  <a:pt x="1533205" y="17081"/>
                  <a:pt x="1584785" y="26612"/>
                  <a:pt x="1619250" y="38100"/>
                </a:cubicBezTo>
                <a:cubicBezTo>
                  <a:pt x="1628775" y="41275"/>
                  <a:pt x="1638845" y="43135"/>
                  <a:pt x="1647825" y="47625"/>
                </a:cubicBezTo>
                <a:cubicBezTo>
                  <a:pt x="1658064" y="52745"/>
                  <a:pt x="1666875" y="60325"/>
                  <a:pt x="1676400" y="66675"/>
                </a:cubicBezTo>
                <a:cubicBezTo>
                  <a:pt x="1682750" y="76200"/>
                  <a:pt x="1687355" y="87155"/>
                  <a:pt x="1695450" y="95250"/>
                </a:cubicBezTo>
                <a:cubicBezTo>
                  <a:pt x="1734344" y="134144"/>
                  <a:pt x="1735137" y="90487"/>
                  <a:pt x="1762125" y="171450"/>
                </a:cubicBezTo>
                <a:lnTo>
                  <a:pt x="1781175" y="228600"/>
                </a:lnTo>
                <a:lnTo>
                  <a:pt x="1790700" y="257175"/>
                </a:lnTo>
                <a:cubicBezTo>
                  <a:pt x="1787077" y="275289"/>
                  <a:pt x="1781413" y="313849"/>
                  <a:pt x="1771650" y="333375"/>
                </a:cubicBezTo>
                <a:cubicBezTo>
                  <a:pt x="1766530" y="343614"/>
                  <a:pt x="1761215" y="354412"/>
                  <a:pt x="1752600" y="361950"/>
                </a:cubicBezTo>
                <a:cubicBezTo>
                  <a:pt x="1719522" y="390893"/>
                  <a:pt x="1702951" y="399268"/>
                  <a:pt x="1666875" y="409575"/>
                </a:cubicBezTo>
                <a:cubicBezTo>
                  <a:pt x="1654288" y="413171"/>
                  <a:pt x="1641475" y="415925"/>
                  <a:pt x="1628775" y="419100"/>
                </a:cubicBezTo>
                <a:lnTo>
                  <a:pt x="504825" y="409575"/>
                </a:lnTo>
                <a:cubicBezTo>
                  <a:pt x="283112" y="406266"/>
                  <a:pt x="425976" y="401872"/>
                  <a:pt x="238125" y="381000"/>
                </a:cubicBezTo>
                <a:lnTo>
                  <a:pt x="66675" y="361950"/>
                </a:lnTo>
                <a:cubicBezTo>
                  <a:pt x="57150" y="355600"/>
                  <a:pt x="46195" y="350995"/>
                  <a:pt x="38100" y="342900"/>
                </a:cubicBezTo>
                <a:cubicBezTo>
                  <a:pt x="4241" y="309041"/>
                  <a:pt x="36758" y="314325"/>
                  <a:pt x="0" y="31432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8225642" cy="1143000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 smtClean="0"/>
              <a:t>4-Stage pipeline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Execute </a:t>
            </a:r>
            <a:r>
              <a:rPr lang="en-US" sz="4000" dirty="0" smtClean="0"/>
              <a:t>rule with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490507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doExecute1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dCache.req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dCache.req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e2m.enq(Valid 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/>
                <a:ea typeface="Calibri"/>
              </a:rPr>
              <a:t> </a:t>
            </a:r>
            <a:r>
              <a:rPr lang="en-US" sz="1600" b="1" dirty="0" smtClean="0">
                <a:latin typeface="Courier New"/>
                <a:ea typeface="Calibri"/>
              </a:rPr>
              <a:t>     if</a:t>
            </a:r>
            <a:r>
              <a:rPr lang="en-US" sz="1600" dirty="0" smtClean="0">
                <a:latin typeface="Courier New"/>
                <a:ea typeface="Calibri"/>
              </a:rPr>
              <a:t>(</a:t>
            </a:r>
            <a:r>
              <a:rPr lang="en-US" sz="1600" dirty="0" err="1" smtClean="0">
                <a:latin typeface="Courier New"/>
                <a:ea typeface="Calibri"/>
              </a:rPr>
              <a:t>eInst.iType</a:t>
            </a:r>
            <a:r>
              <a:rPr lang="en-US" sz="1600" dirty="0" smtClean="0">
                <a:latin typeface="Courier New"/>
                <a:ea typeface="Calibri"/>
              </a:rPr>
              <a:t> </a:t>
            </a:r>
            <a:r>
              <a:rPr lang="en-US" sz="1600" dirty="0">
                <a:latin typeface="Courier New"/>
                <a:ea typeface="Calibri"/>
              </a:rPr>
              <a:t>== J ||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 == </a:t>
            </a:r>
            <a:r>
              <a:rPr lang="en-US" sz="1600" dirty="0" err="1">
                <a:latin typeface="Courier New"/>
                <a:ea typeface="Calibri"/>
              </a:rPr>
              <a:t>Jr</a:t>
            </a:r>
            <a:r>
              <a:rPr lang="en-US" sz="1600" dirty="0">
                <a:latin typeface="Courier New"/>
                <a:ea typeface="Calibri"/>
              </a:rPr>
              <a:t> ||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 == Br)</a:t>
            </a:r>
            <a:br>
              <a:rPr lang="en-US" sz="1600" dirty="0">
                <a:latin typeface="Courier New"/>
                <a:ea typeface="Calibri"/>
              </a:rPr>
            </a:br>
            <a:r>
              <a:rPr lang="en-US" sz="1600" dirty="0">
                <a:latin typeface="Courier New"/>
                <a:ea typeface="Calibri"/>
              </a:rPr>
              <a:t>        </a:t>
            </a:r>
            <a:r>
              <a:rPr lang="en-US" sz="1600" dirty="0" err="1">
                <a:latin typeface="Courier New"/>
                <a:ea typeface="Calibri"/>
              </a:rPr>
              <a:t>redirect.enq</a:t>
            </a:r>
            <a:r>
              <a:rPr lang="en-US" sz="1600" dirty="0">
                <a:latin typeface="Courier New"/>
                <a:ea typeface="Calibri"/>
              </a:rPr>
              <a:t>(Redirect{pc: pc, </a:t>
            </a:r>
            <a:r>
              <a:rPr lang="en-US" sz="1600" dirty="0" err="1">
                <a:latin typeface="Courier New"/>
                <a:ea typeface="Calibri"/>
              </a:rPr>
              <a:t>nextPc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eInst.addr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latin typeface="Courier New"/>
                <a:ea typeface="Calibri"/>
              </a:rPr>
              <a:t>eInst.brTaken</a:t>
            </a:r>
            <a:r>
              <a:rPr lang="en-US" sz="1600" dirty="0">
                <a:latin typeface="Courier New"/>
                <a:ea typeface="Calibri"/>
              </a:rPr>
              <a:t>, </a:t>
            </a:r>
            <a:r>
              <a:rPr lang="en-US" sz="1600" dirty="0" err="1">
                <a:latin typeface="Courier New"/>
                <a:ea typeface="Calibri"/>
              </a:rPr>
              <a:t>mispredict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eInst.mispredict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</a:t>
            </a:r>
            <a:r>
              <a:rPr lang="en-US" sz="1600" dirty="0" err="1">
                <a:latin typeface="Courier New"/>
                <a:ea typeface="Calibri"/>
              </a:rPr>
              <a:t>brType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eInst.iType</a:t>
            </a:r>
            <a:r>
              <a:rPr lang="en-US" sz="1600" dirty="0">
                <a:latin typeface="Courier New"/>
                <a:ea typeface="Calibri"/>
              </a:rPr>
              <a:t>});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e2m.enq(Invalid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 smtClean="0"/>
              <a:t>4-Stage </a:t>
            </a:r>
            <a:r>
              <a:rPr lang="en-US" sz="4000" dirty="0"/>
              <a:t>pipeline</a:t>
            </a:r>
            <a:br>
              <a:rPr lang="en-US" sz="4000" dirty="0"/>
            </a:br>
            <a:r>
              <a:rPr lang="en-US" sz="4000" dirty="0" smtClean="0"/>
              <a:t>Execute2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7559932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doExecute2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e2m.first;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let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x.iType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dCache.resp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m2w.enq(Exec2Commit{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dst:x.dst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data:x.data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else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m2w.enq(Exec2Commit{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dst:Invalid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e2m.deq;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Magic Memory Model</a:t>
            </a:r>
          </a:p>
        </p:txBody>
      </p:sp>
      <p:sp>
        <p:nvSpPr>
          <p:cNvPr id="12290" name="Content Placeholder 2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93788" y="3619500"/>
            <a:ext cx="7440612" cy="2222500"/>
          </a:xfrm>
        </p:spPr>
        <p:txBody>
          <a:bodyPr/>
          <a:lstStyle/>
          <a:p>
            <a:r>
              <a:rPr lang="en-US" sz="2400" dirty="0" smtClean="0"/>
              <a:t>Reads and writes are always completed in one cycle</a:t>
            </a:r>
          </a:p>
          <a:p>
            <a:pPr lvl="1"/>
            <a:r>
              <a:rPr lang="en-US" sz="2000" dirty="0" smtClean="0"/>
              <a:t>a Read can be done any time (i.e. combinational)</a:t>
            </a:r>
          </a:p>
          <a:p>
            <a:pPr lvl="1"/>
            <a:r>
              <a:rPr lang="en-US" sz="2000" dirty="0" smtClean="0"/>
              <a:t>If enabled, a Write is performed at the rising clock edge</a:t>
            </a:r>
          </a:p>
          <a:p>
            <a:pPr lvl="1">
              <a:buFont typeface="Wingdings" pitchFamily="2" charset="2"/>
              <a:buNone/>
            </a:pPr>
            <a:r>
              <a:rPr lang="en-US" sz="1600" dirty="0" smtClean="0"/>
              <a:t>	(</a:t>
            </a:r>
            <a:r>
              <a:rPr lang="en-US" sz="1600" i="1" dirty="0" smtClean="0"/>
              <a:t>the write address and data must be stable at the clock edge)</a:t>
            </a:r>
            <a:endParaRPr lang="en-US" sz="2400" i="1" dirty="0" smtClean="0"/>
          </a:p>
          <a:p>
            <a:endParaRPr lang="en-US" sz="2400" dirty="0" smtClean="0"/>
          </a:p>
        </p:txBody>
      </p:sp>
      <p:grpSp>
        <p:nvGrpSpPr>
          <p:cNvPr id="12291" name="Group 19"/>
          <p:cNvGrpSpPr>
            <a:grpSpLocks/>
          </p:cNvGrpSpPr>
          <p:nvPr/>
        </p:nvGrpSpPr>
        <p:grpSpPr bwMode="auto">
          <a:xfrm>
            <a:off x="1582738" y="1477963"/>
            <a:ext cx="5541962" cy="2014537"/>
            <a:chOff x="997" y="987"/>
            <a:chExt cx="3491" cy="1269"/>
          </a:xfrm>
        </p:grpSpPr>
        <p:sp>
          <p:nvSpPr>
            <p:cNvPr id="12296" name="Rectangle 3"/>
            <p:cNvSpPr>
              <a:spLocks noChangeArrowheads="1"/>
            </p:cNvSpPr>
            <p:nvPr/>
          </p:nvSpPr>
          <p:spPr bwMode="auto">
            <a:xfrm>
              <a:off x="2279" y="1499"/>
              <a:ext cx="902" cy="7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297" name="Line 4"/>
            <p:cNvSpPr>
              <a:spLocks noChangeShapeType="1"/>
            </p:cNvSpPr>
            <p:nvPr/>
          </p:nvSpPr>
          <p:spPr bwMode="auto">
            <a:xfrm>
              <a:off x="3201" y="1871"/>
              <a:ext cx="4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>
              <a:off x="1829" y="212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>
              <a:off x="1829" y="170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7"/>
            <p:cNvSpPr>
              <a:spLocks noChangeShapeType="1"/>
            </p:cNvSpPr>
            <p:nvPr/>
          </p:nvSpPr>
          <p:spPr bwMode="auto">
            <a:xfrm>
              <a:off x="2855" y="1198"/>
              <a:ext cx="0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8"/>
            <p:cNvSpPr>
              <a:spLocks noChangeArrowheads="1"/>
            </p:cNvSpPr>
            <p:nvPr/>
          </p:nvSpPr>
          <p:spPr bwMode="auto">
            <a:xfrm>
              <a:off x="2377" y="1699"/>
              <a:ext cx="675" cy="4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rgbClr val="56127A"/>
                  </a:solidFill>
                </a:rPr>
                <a:t>MAGIC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rgbClr val="56127A"/>
                  </a:solidFill>
                </a:rPr>
                <a:t> RAM</a:t>
              </a:r>
            </a:p>
          </p:txBody>
        </p:sp>
        <p:sp>
          <p:nvSpPr>
            <p:cNvPr id="12302" name="Rectangle 9"/>
            <p:cNvSpPr>
              <a:spLocks noChangeArrowheads="1"/>
            </p:cNvSpPr>
            <p:nvPr/>
          </p:nvSpPr>
          <p:spPr bwMode="auto">
            <a:xfrm>
              <a:off x="3668" y="1746"/>
              <a:ext cx="820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ReadData</a:t>
              </a:r>
            </a:p>
          </p:txBody>
        </p:sp>
        <p:sp>
          <p:nvSpPr>
            <p:cNvPr id="12303" name="Rectangle 10"/>
            <p:cNvSpPr>
              <a:spLocks noChangeArrowheads="1"/>
            </p:cNvSpPr>
            <p:nvPr/>
          </p:nvSpPr>
          <p:spPr bwMode="auto">
            <a:xfrm>
              <a:off x="997" y="1996"/>
              <a:ext cx="844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 err="1">
                  <a:solidFill>
                    <a:srgbClr val="56127A"/>
                  </a:solidFill>
                </a:rPr>
                <a:t>WriteData</a:t>
              </a:r>
              <a:endParaRPr lang="en-US" sz="1800" dirty="0">
                <a:solidFill>
                  <a:srgbClr val="56127A"/>
                </a:solidFill>
              </a:endParaRPr>
            </a:p>
          </p:txBody>
        </p:sp>
        <p:sp>
          <p:nvSpPr>
            <p:cNvPr id="12304" name="Rectangle 11"/>
            <p:cNvSpPr>
              <a:spLocks noChangeArrowheads="1"/>
            </p:cNvSpPr>
            <p:nvPr/>
          </p:nvSpPr>
          <p:spPr bwMode="auto">
            <a:xfrm>
              <a:off x="1148" y="1583"/>
              <a:ext cx="69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Address</a:t>
              </a:r>
            </a:p>
          </p:txBody>
        </p:sp>
        <p:sp>
          <p:nvSpPr>
            <p:cNvPr id="12305" name="Rectangle 12"/>
            <p:cNvSpPr>
              <a:spLocks noChangeArrowheads="1"/>
            </p:cNvSpPr>
            <p:nvPr/>
          </p:nvSpPr>
          <p:spPr bwMode="auto">
            <a:xfrm>
              <a:off x="2525" y="987"/>
              <a:ext cx="98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 err="1">
                  <a:solidFill>
                    <a:srgbClr val="56127A"/>
                  </a:solidFill>
                </a:rPr>
                <a:t>WriteEnable</a:t>
              </a:r>
              <a:endParaRPr lang="en-US" sz="1800" dirty="0">
                <a:solidFill>
                  <a:srgbClr val="56127A"/>
                </a:solidFill>
              </a:endParaRPr>
            </a:p>
          </p:txBody>
        </p:sp>
        <p:sp>
          <p:nvSpPr>
            <p:cNvPr id="12306" name="Line 13"/>
            <p:cNvSpPr>
              <a:spLocks noChangeShapeType="1"/>
            </p:cNvSpPr>
            <p:nvPr/>
          </p:nvSpPr>
          <p:spPr bwMode="auto">
            <a:xfrm>
              <a:off x="2435" y="1360"/>
              <a:ext cx="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4"/>
            <p:cNvSpPr>
              <a:spLocks noChangeArrowheads="1"/>
            </p:cNvSpPr>
            <p:nvPr/>
          </p:nvSpPr>
          <p:spPr bwMode="auto">
            <a:xfrm>
              <a:off x="2282" y="1176"/>
              <a:ext cx="50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Clock</a:t>
              </a:r>
            </a:p>
          </p:txBody>
        </p:sp>
        <p:sp>
          <p:nvSpPr>
            <p:cNvPr id="12308" name="Line 15"/>
            <p:cNvSpPr>
              <a:spLocks noChangeShapeType="1"/>
            </p:cNvSpPr>
            <p:nvPr/>
          </p:nvSpPr>
          <p:spPr bwMode="auto">
            <a:xfrm>
              <a:off x="2388" y="1509"/>
              <a:ext cx="46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6"/>
            <p:cNvSpPr>
              <a:spLocks noChangeShapeType="1"/>
            </p:cNvSpPr>
            <p:nvPr/>
          </p:nvSpPr>
          <p:spPr bwMode="auto">
            <a:xfrm flipV="1">
              <a:off x="2432" y="150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41463" y="5895975"/>
            <a:ext cx="6442075" cy="646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In a real DRAM the data will be available several cycles after the address is supplied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57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492918"/>
            <a:ext cx="7162800" cy="91281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Memory Hierarchy</a:t>
            </a:r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46088" y="3770313"/>
            <a:ext cx="8405812" cy="24050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 size:	 	</a:t>
            </a:r>
            <a:r>
              <a:rPr lang="en-US" dirty="0" err="1"/>
              <a:t>RegFile</a:t>
            </a:r>
            <a:r>
              <a:rPr lang="en-US" dirty="0"/>
              <a:t>  &lt;&lt;  SRAM  &lt;&lt;  </a:t>
            </a:r>
            <a:r>
              <a:rPr lang="en-US" dirty="0" smtClean="0"/>
              <a:t>DRAM</a:t>
            </a:r>
            <a:endParaRPr lang="en-US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 latency:	</a:t>
            </a:r>
            <a:r>
              <a:rPr lang="en-US" dirty="0" err="1"/>
              <a:t>RegFile</a:t>
            </a:r>
            <a:r>
              <a:rPr lang="en-US" dirty="0"/>
              <a:t>  &lt;&lt;  SRAM  &lt;&lt;  </a:t>
            </a:r>
            <a:r>
              <a:rPr lang="en-US" dirty="0" smtClean="0"/>
              <a:t>DRAM</a:t>
            </a:r>
            <a:endParaRPr lang="en-US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 bandwidth:	on-chip  &gt;&gt;  off-chip    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400" i="1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On a data access: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i="1" dirty="0">
                <a:solidFill>
                  <a:srgbClr val="56127A"/>
                </a:solidFill>
              </a:rPr>
              <a:t>hit </a:t>
            </a:r>
            <a:r>
              <a:rPr lang="en-US" i="1" dirty="0" smtClean="0">
                <a:solidFill>
                  <a:srgbClr val="56127A"/>
                </a:solidFill>
              </a:rPr>
              <a:t>   </a:t>
            </a:r>
            <a:r>
              <a:rPr lang="en-US" dirty="0" smtClean="0">
                <a:solidFill>
                  <a:srgbClr val="56127A"/>
                </a:solidFill>
              </a:rPr>
              <a:t>(</a:t>
            </a:r>
            <a:r>
              <a:rPr lang="en-US" dirty="0">
                <a:solidFill>
                  <a:srgbClr val="56127A"/>
                </a:solidFill>
              </a:rPr>
              <a:t>data </a:t>
            </a:r>
            <a:r>
              <a:rPr lang="en-US" dirty="0">
                <a:solidFill>
                  <a:srgbClr val="56127A"/>
                </a:solidFill>
                <a:latin typeface="Symbol" pitchFamily="18" charset="2"/>
              </a:rPr>
              <a:t>Î</a:t>
            </a:r>
            <a:r>
              <a:rPr lang="en-US" dirty="0">
                <a:solidFill>
                  <a:srgbClr val="56127A"/>
                </a:solidFill>
              </a:rPr>
              <a:t> fast memory</a:t>
            </a:r>
            <a:r>
              <a:rPr lang="en-US" dirty="0" smtClean="0">
                <a:solidFill>
                  <a:srgbClr val="56127A"/>
                </a:solidFill>
              </a:rPr>
              <a:t>) </a:t>
            </a:r>
            <a:r>
              <a:rPr lang="en-US" dirty="0" smtClean="0">
                <a:solidFill>
                  <a:srgbClr val="56127A"/>
                </a:solidFill>
                <a:latin typeface="Symbol" pitchFamily="18" charset="2"/>
              </a:rPr>
              <a:t></a:t>
            </a:r>
            <a:r>
              <a:rPr lang="en-US" dirty="0" smtClean="0">
                <a:solidFill>
                  <a:srgbClr val="56127A"/>
                </a:solidFill>
              </a:rPr>
              <a:t> </a:t>
            </a:r>
            <a:r>
              <a:rPr lang="en-US" dirty="0">
                <a:solidFill>
                  <a:srgbClr val="56127A"/>
                </a:solidFill>
              </a:rPr>
              <a:t>low latency access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i="1" dirty="0">
                <a:solidFill>
                  <a:srgbClr val="56127A"/>
                </a:solidFill>
              </a:rPr>
              <a:t>miss </a:t>
            </a:r>
            <a:r>
              <a:rPr lang="en-US" dirty="0">
                <a:solidFill>
                  <a:srgbClr val="56127A"/>
                </a:solidFill>
              </a:rPr>
              <a:t>(data </a:t>
            </a:r>
            <a:r>
              <a:rPr lang="en-US" dirty="0">
                <a:solidFill>
                  <a:srgbClr val="56127A"/>
                </a:solidFill>
                <a:latin typeface="Symbol" pitchFamily="18" charset="2"/>
              </a:rPr>
              <a:t>Ï</a:t>
            </a:r>
            <a:r>
              <a:rPr lang="en-US" dirty="0">
                <a:solidFill>
                  <a:srgbClr val="56127A"/>
                </a:solidFill>
              </a:rPr>
              <a:t> fast memory) </a:t>
            </a:r>
            <a:r>
              <a:rPr lang="en-US" dirty="0">
                <a:solidFill>
                  <a:srgbClr val="56127A"/>
                </a:solidFill>
                <a:latin typeface="Symbol" pitchFamily="18" charset="2"/>
              </a:rPr>
              <a:t></a:t>
            </a:r>
            <a:r>
              <a:rPr lang="en-US" dirty="0">
                <a:solidFill>
                  <a:srgbClr val="56127A"/>
                </a:solidFill>
              </a:rPr>
              <a:t> long latency access </a:t>
            </a:r>
            <a:r>
              <a:rPr lang="en-US" i="1" dirty="0">
                <a:solidFill>
                  <a:srgbClr val="56127A"/>
                </a:solidFill>
              </a:rPr>
              <a:t>(DRAM)</a:t>
            </a:r>
            <a:endParaRPr lang="en-US" i="1" dirty="0"/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790575" y="1006475"/>
            <a:ext cx="7972425" cy="2514600"/>
            <a:chOff x="498" y="582"/>
            <a:chExt cx="5022" cy="1584"/>
          </a:xfrm>
        </p:grpSpPr>
        <p:sp>
          <p:nvSpPr>
            <p:cNvPr id="14343" name="Rectangle 3"/>
            <p:cNvSpPr>
              <a:spLocks noChangeArrowheads="1"/>
            </p:cNvSpPr>
            <p:nvPr/>
          </p:nvSpPr>
          <p:spPr bwMode="auto">
            <a:xfrm>
              <a:off x="1872" y="864"/>
              <a:ext cx="1248" cy="96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>
                  <a:solidFill>
                    <a:srgbClr val="FF0000"/>
                  </a:solidFill>
                </a:rPr>
                <a:t>Small,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>
                  <a:solidFill>
                    <a:srgbClr val="FF0000"/>
                  </a:solidFill>
                </a:rPr>
                <a:t>Fast Memory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SRAM</a:t>
              </a:r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98" y="1104"/>
              <a:ext cx="640" cy="52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CPU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/>
                <a:t>RegFile</a:t>
              </a:r>
            </a:p>
          </p:txBody>
        </p:sp>
        <p:sp>
          <p:nvSpPr>
            <p:cNvPr id="12298" name="Rectangle 6"/>
            <p:cNvSpPr>
              <a:spLocks noChangeArrowheads="1"/>
            </p:cNvSpPr>
            <p:nvPr/>
          </p:nvSpPr>
          <p:spPr bwMode="auto">
            <a:xfrm>
              <a:off x="3744" y="582"/>
              <a:ext cx="1776" cy="158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/>
                <a:t>Big, Slow Memory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i="1" dirty="0"/>
                <a:t>DRAM</a:t>
              </a:r>
            </a:p>
          </p:txBody>
        </p:sp>
        <p:sp>
          <p:nvSpPr>
            <p:cNvPr id="14348" name="Rectangle 9"/>
            <p:cNvSpPr>
              <a:spLocks noChangeArrowheads="1"/>
            </p:cNvSpPr>
            <p:nvPr/>
          </p:nvSpPr>
          <p:spPr bwMode="auto">
            <a:xfrm>
              <a:off x="1104" y="1824"/>
              <a:ext cx="264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/>
                <a:t>holds frequently used data</a:t>
              </a:r>
            </a:p>
          </p:txBody>
        </p:sp>
        <p:sp>
          <p:nvSpPr>
            <p:cNvPr id="14349" name="AutoShape 10"/>
            <p:cNvSpPr>
              <a:spLocks noChangeArrowheads="1"/>
            </p:cNvSpPr>
            <p:nvPr/>
          </p:nvSpPr>
          <p:spPr bwMode="auto">
            <a:xfrm>
              <a:off x="3120" y="1344"/>
              <a:ext cx="624" cy="96"/>
            </a:xfrm>
            <a:prstGeom prst="leftRightArrow">
              <a:avLst>
                <a:gd name="adj1" fmla="val 50000"/>
                <a:gd name="adj2" fmla="val 130000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4350" name="AutoShape 11"/>
            <p:cNvSpPr>
              <a:spLocks noChangeArrowheads="1"/>
            </p:cNvSpPr>
            <p:nvPr/>
          </p:nvSpPr>
          <p:spPr bwMode="auto">
            <a:xfrm>
              <a:off x="1152" y="1104"/>
              <a:ext cx="720" cy="528"/>
            </a:xfrm>
            <a:prstGeom prst="leftRightArrow">
              <a:avLst>
                <a:gd name="adj1" fmla="val 50000"/>
                <a:gd name="adj2" fmla="val 27273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37450" y="3959225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why?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5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8"/>
          <p:cNvSpPr>
            <a:spLocks noGrp="1" noChangeArrowheads="1"/>
          </p:cNvSpPr>
          <p:nvPr>
            <p:ph type="title"/>
          </p:nvPr>
        </p:nvSpPr>
        <p:spPr>
          <a:xfrm>
            <a:off x="513076" y="33655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Inside a Cache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279525" y="1479550"/>
            <a:ext cx="6340475" cy="1228725"/>
            <a:chOff x="1279525" y="1479550"/>
            <a:chExt cx="6340475" cy="1228725"/>
          </a:xfrm>
        </p:grpSpPr>
        <p:sp>
          <p:nvSpPr>
            <p:cNvPr id="16385" name="AutoShape 2"/>
            <p:cNvSpPr>
              <a:spLocks noChangeArrowheads="1"/>
            </p:cNvSpPr>
            <p:nvPr/>
          </p:nvSpPr>
          <p:spPr bwMode="auto">
            <a:xfrm>
              <a:off x="6184900" y="1722438"/>
              <a:ext cx="1346200" cy="8890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86" name="AutoShape 3"/>
            <p:cNvSpPr>
              <a:spLocks noChangeArrowheads="1"/>
            </p:cNvSpPr>
            <p:nvPr/>
          </p:nvSpPr>
          <p:spPr bwMode="auto">
            <a:xfrm>
              <a:off x="1308100" y="1646238"/>
              <a:ext cx="1346200" cy="8890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3746500" y="1722438"/>
              <a:ext cx="13462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3932351" y="1922463"/>
              <a:ext cx="966611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Cache</a:t>
              </a:r>
              <a:endParaRPr lang="en-US" dirty="0"/>
            </a:p>
          </p:txBody>
        </p:sp>
        <p:sp>
          <p:nvSpPr>
            <p:cNvPr id="16393" name="Rectangle 10"/>
            <p:cNvSpPr>
              <a:spLocks noChangeArrowheads="1"/>
            </p:cNvSpPr>
            <p:nvPr/>
          </p:nvSpPr>
          <p:spPr bwMode="auto">
            <a:xfrm>
              <a:off x="1279525" y="1892300"/>
              <a:ext cx="15097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Processor </a:t>
              </a:r>
            </a:p>
          </p:txBody>
        </p:sp>
        <p:sp>
          <p:nvSpPr>
            <p:cNvPr id="16394" name="Rectangle 11"/>
            <p:cNvSpPr>
              <a:spLocks noChangeArrowheads="1"/>
            </p:cNvSpPr>
            <p:nvPr/>
          </p:nvSpPr>
          <p:spPr bwMode="auto">
            <a:xfrm>
              <a:off x="6308725" y="1816100"/>
              <a:ext cx="1311275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Main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Memory </a:t>
              </a:r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2667000" y="18621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2667000" y="23955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5105400" y="18621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5105400" y="23955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Rectangle 16"/>
            <p:cNvSpPr>
              <a:spLocks noChangeArrowheads="1"/>
            </p:cNvSpPr>
            <p:nvPr/>
          </p:nvSpPr>
          <p:spPr bwMode="auto">
            <a:xfrm>
              <a:off x="2727325" y="1479550"/>
              <a:ext cx="10080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Address</a:t>
              </a:r>
            </a:p>
          </p:txBody>
        </p:sp>
        <p:sp>
          <p:nvSpPr>
            <p:cNvPr id="16400" name="Rectangle 17"/>
            <p:cNvSpPr>
              <a:spLocks noChangeArrowheads="1"/>
            </p:cNvSpPr>
            <p:nvPr/>
          </p:nvSpPr>
          <p:spPr bwMode="auto">
            <a:xfrm>
              <a:off x="5089525" y="1479550"/>
              <a:ext cx="10080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Address</a:t>
              </a:r>
            </a:p>
          </p:txBody>
        </p:sp>
        <p:sp>
          <p:nvSpPr>
            <p:cNvPr id="16401" name="Rectangle 18"/>
            <p:cNvSpPr>
              <a:spLocks noChangeArrowheads="1"/>
            </p:cNvSpPr>
            <p:nvPr/>
          </p:nvSpPr>
          <p:spPr bwMode="auto">
            <a:xfrm>
              <a:off x="5318125" y="2393950"/>
              <a:ext cx="67151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Data</a:t>
              </a:r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2879725" y="2393950"/>
              <a:ext cx="67151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Data</a:t>
              </a:r>
            </a:p>
          </p:txBody>
        </p:sp>
      </p:grpSp>
      <p:sp>
        <p:nvSpPr>
          <p:cNvPr id="16438" name="Rectangle 55"/>
          <p:cNvSpPr>
            <a:spLocks noChangeArrowheads="1"/>
          </p:cNvSpPr>
          <p:nvPr/>
        </p:nvSpPr>
        <p:spPr bwMode="auto">
          <a:xfrm>
            <a:off x="3295650" y="2622551"/>
            <a:ext cx="2889250" cy="91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/>
              <a:t>copy of main </a:t>
            </a:r>
            <a:r>
              <a:rPr lang="en-US" sz="1800" dirty="0" err="1" smtClean="0"/>
              <a:t>mem</a:t>
            </a:r>
            <a:endParaRPr lang="en-US" sz="1800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/>
              <a:t>locations 100, 101, ...</a:t>
            </a:r>
            <a:endParaRPr lang="en-US" sz="1800" dirty="0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H="1">
            <a:off x="3295650" y="3222625"/>
            <a:ext cx="1192068" cy="2428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 flipH="1">
            <a:off x="3896832" y="3205162"/>
            <a:ext cx="1377734" cy="2508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64201" y="4494212"/>
            <a:ext cx="5062225" cy="538163"/>
            <a:chOff x="3164201" y="4494212"/>
            <a:chExt cx="5062225" cy="538163"/>
          </a:xfrm>
        </p:grpSpPr>
        <p:sp>
          <p:nvSpPr>
            <p:cNvPr id="16423" name="Oval 40"/>
            <p:cNvSpPr>
              <a:spLocks noChangeArrowheads="1"/>
            </p:cNvSpPr>
            <p:nvPr/>
          </p:nvSpPr>
          <p:spPr bwMode="auto">
            <a:xfrm>
              <a:off x="3164201" y="4494212"/>
              <a:ext cx="3379474" cy="53816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427" name="Rectangle 44"/>
            <p:cNvSpPr>
              <a:spLocks noChangeArrowheads="1"/>
            </p:cNvSpPr>
            <p:nvPr/>
          </p:nvSpPr>
          <p:spPr bwMode="auto">
            <a:xfrm>
              <a:off x="6645798" y="4608513"/>
              <a:ext cx="1580628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Data Block</a:t>
              </a:r>
            </a:p>
          </p:txBody>
        </p:sp>
      </p:grpSp>
      <p:sp>
        <p:nvSpPr>
          <p:cNvPr id="16425" name="Line 42"/>
          <p:cNvSpPr>
            <a:spLocks noChangeShapeType="1"/>
          </p:cNvSpPr>
          <p:nvPr/>
        </p:nvSpPr>
        <p:spPr bwMode="auto">
          <a:xfrm flipH="1">
            <a:off x="2265676" y="2443163"/>
            <a:ext cx="1447800" cy="1066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43"/>
          <p:cNvSpPr>
            <a:spLocks noChangeShapeType="1"/>
          </p:cNvSpPr>
          <p:nvPr/>
        </p:nvSpPr>
        <p:spPr bwMode="auto">
          <a:xfrm>
            <a:off x="5085076" y="2443163"/>
            <a:ext cx="1371600" cy="990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Rectangle 48"/>
          <p:cNvSpPr>
            <a:spLocks noChangeArrowheads="1"/>
          </p:cNvSpPr>
          <p:nvPr/>
        </p:nvSpPr>
        <p:spPr bwMode="auto">
          <a:xfrm>
            <a:off x="6456676" y="3465513"/>
            <a:ext cx="2601674" cy="68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Line = 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/>
              <a:t>&lt;Add tag, Data </a:t>
            </a:r>
            <a:r>
              <a:rPr lang="en-US" sz="1800" dirty="0" err="1" smtClean="0"/>
              <a:t>blk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65676" y="3455988"/>
            <a:ext cx="4191000" cy="2286000"/>
            <a:chOff x="2265676" y="3455988"/>
            <a:chExt cx="4191000" cy="2286000"/>
          </a:xfrm>
        </p:grpSpPr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2278376" y="3468688"/>
              <a:ext cx="4165600" cy="226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2265676" y="383698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22"/>
            <p:cNvSpPr>
              <a:spLocks noChangeShapeType="1"/>
            </p:cNvSpPr>
            <p:nvPr/>
          </p:nvSpPr>
          <p:spPr bwMode="auto">
            <a:xfrm>
              <a:off x="2265676" y="421798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2265676" y="459898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24"/>
            <p:cNvSpPr>
              <a:spLocks noChangeShapeType="1"/>
            </p:cNvSpPr>
            <p:nvPr/>
          </p:nvSpPr>
          <p:spPr bwMode="auto">
            <a:xfrm>
              <a:off x="2265676" y="497998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5"/>
            <p:cNvSpPr>
              <a:spLocks noChangeShapeType="1"/>
            </p:cNvSpPr>
            <p:nvPr/>
          </p:nvSpPr>
          <p:spPr bwMode="auto">
            <a:xfrm>
              <a:off x="2265676" y="5360988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>
              <a:off x="5008876" y="3455988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7"/>
            <p:cNvSpPr>
              <a:spLocks noChangeShapeType="1"/>
            </p:cNvSpPr>
            <p:nvPr/>
          </p:nvSpPr>
          <p:spPr bwMode="auto">
            <a:xfrm>
              <a:off x="3180076" y="3455988"/>
              <a:ext cx="0" cy="2286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8"/>
            <p:cNvSpPr>
              <a:spLocks noChangeShapeType="1"/>
            </p:cNvSpPr>
            <p:nvPr/>
          </p:nvSpPr>
          <p:spPr bwMode="auto">
            <a:xfrm>
              <a:off x="3637276" y="3455988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9"/>
            <p:cNvSpPr>
              <a:spLocks noChangeShapeType="1"/>
            </p:cNvSpPr>
            <p:nvPr/>
          </p:nvSpPr>
          <p:spPr bwMode="auto">
            <a:xfrm>
              <a:off x="4094476" y="3455988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Line 30"/>
            <p:cNvSpPr>
              <a:spLocks noChangeShapeType="1"/>
            </p:cNvSpPr>
            <p:nvPr/>
          </p:nvSpPr>
          <p:spPr bwMode="auto">
            <a:xfrm>
              <a:off x="4551676" y="3455988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Line 31"/>
            <p:cNvSpPr>
              <a:spLocks noChangeShapeType="1"/>
            </p:cNvSpPr>
            <p:nvPr/>
          </p:nvSpPr>
          <p:spPr bwMode="auto">
            <a:xfrm>
              <a:off x="5999476" y="3455988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Line 32"/>
            <p:cNvSpPr>
              <a:spLocks noChangeShapeType="1"/>
            </p:cNvSpPr>
            <p:nvPr/>
          </p:nvSpPr>
          <p:spPr bwMode="auto">
            <a:xfrm>
              <a:off x="5999476" y="383698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Line 33"/>
            <p:cNvSpPr>
              <a:spLocks noChangeShapeType="1"/>
            </p:cNvSpPr>
            <p:nvPr/>
          </p:nvSpPr>
          <p:spPr bwMode="auto">
            <a:xfrm>
              <a:off x="5999476" y="421798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34"/>
            <p:cNvSpPr>
              <a:spLocks noChangeShapeType="1"/>
            </p:cNvSpPr>
            <p:nvPr/>
          </p:nvSpPr>
          <p:spPr bwMode="auto">
            <a:xfrm>
              <a:off x="5999476" y="459898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Line 35"/>
            <p:cNvSpPr>
              <a:spLocks noChangeShapeType="1"/>
            </p:cNvSpPr>
            <p:nvPr/>
          </p:nvSpPr>
          <p:spPr bwMode="auto">
            <a:xfrm>
              <a:off x="5999476" y="497998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Line 36"/>
            <p:cNvSpPr>
              <a:spLocks noChangeShapeType="1"/>
            </p:cNvSpPr>
            <p:nvPr/>
          </p:nvSpPr>
          <p:spPr bwMode="auto">
            <a:xfrm>
              <a:off x="5999476" y="536098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Line 37"/>
            <p:cNvSpPr>
              <a:spLocks noChangeShapeType="1"/>
            </p:cNvSpPr>
            <p:nvPr/>
          </p:nvSpPr>
          <p:spPr bwMode="auto">
            <a:xfrm>
              <a:off x="5161276" y="368458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38"/>
            <p:cNvSpPr>
              <a:spLocks noChangeShapeType="1"/>
            </p:cNvSpPr>
            <p:nvPr/>
          </p:nvSpPr>
          <p:spPr bwMode="auto">
            <a:xfrm>
              <a:off x="5161276" y="398938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Line 39"/>
            <p:cNvSpPr>
              <a:spLocks noChangeShapeType="1"/>
            </p:cNvSpPr>
            <p:nvPr/>
          </p:nvSpPr>
          <p:spPr bwMode="auto">
            <a:xfrm>
              <a:off x="5161276" y="5589588"/>
              <a:ext cx="6096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Rectangle 45"/>
            <p:cNvSpPr>
              <a:spLocks noChangeArrowheads="1"/>
            </p:cNvSpPr>
            <p:nvPr/>
          </p:nvSpPr>
          <p:spPr bwMode="auto">
            <a:xfrm>
              <a:off x="3164201" y="3465513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29" name="Rectangle 46"/>
            <p:cNvSpPr>
              <a:spLocks noChangeArrowheads="1"/>
            </p:cNvSpPr>
            <p:nvPr/>
          </p:nvSpPr>
          <p:spPr bwMode="auto">
            <a:xfrm>
              <a:off x="3621401" y="3465513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30" name="Rectangle 47"/>
            <p:cNvSpPr>
              <a:spLocks noChangeArrowheads="1"/>
            </p:cNvSpPr>
            <p:nvPr/>
          </p:nvSpPr>
          <p:spPr bwMode="auto">
            <a:xfrm>
              <a:off x="3164201" y="3846513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32" name="Rectangle 49"/>
            <p:cNvSpPr>
              <a:spLocks noChangeArrowheads="1"/>
            </p:cNvSpPr>
            <p:nvPr/>
          </p:nvSpPr>
          <p:spPr bwMode="auto">
            <a:xfrm>
              <a:off x="2478401" y="3530601"/>
              <a:ext cx="5762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100</a:t>
              </a:r>
            </a:p>
          </p:txBody>
        </p:sp>
        <p:sp>
          <p:nvSpPr>
            <p:cNvPr id="16433" name="Rectangle 50"/>
            <p:cNvSpPr>
              <a:spLocks noChangeArrowheads="1"/>
            </p:cNvSpPr>
            <p:nvPr/>
          </p:nvSpPr>
          <p:spPr bwMode="auto">
            <a:xfrm>
              <a:off x="2478401" y="3911601"/>
              <a:ext cx="5762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304</a:t>
              </a:r>
            </a:p>
          </p:txBody>
        </p:sp>
        <p:sp>
          <p:nvSpPr>
            <p:cNvPr id="16434" name="Rectangle 51"/>
            <p:cNvSpPr>
              <a:spLocks noChangeArrowheads="1"/>
            </p:cNvSpPr>
            <p:nvPr/>
          </p:nvSpPr>
          <p:spPr bwMode="auto">
            <a:xfrm>
              <a:off x="2418076" y="4294188"/>
              <a:ext cx="70485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6848</a:t>
              </a:r>
            </a:p>
          </p:txBody>
        </p:sp>
        <p:sp>
          <p:nvSpPr>
            <p:cNvPr id="16439" name="Rectangle 56"/>
            <p:cNvSpPr>
              <a:spLocks noChangeArrowheads="1"/>
            </p:cNvSpPr>
            <p:nvPr/>
          </p:nvSpPr>
          <p:spPr bwMode="auto">
            <a:xfrm>
              <a:off x="2418076" y="4640263"/>
              <a:ext cx="6477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 416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821051" y="5851525"/>
            <a:ext cx="487184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How many bits are needed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for the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tag?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41738" y="6172200"/>
            <a:ext cx="461055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Enough to uniquely identify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 block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9925" y="4498975"/>
            <a:ext cx="2646676" cy="723900"/>
            <a:chOff x="669925" y="4498975"/>
            <a:chExt cx="2646676" cy="723900"/>
          </a:xfrm>
        </p:grpSpPr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669925" y="4498975"/>
              <a:ext cx="1387475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  Address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     Tag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2209800" y="4522788"/>
              <a:ext cx="1106801" cy="503237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8" grpId="0"/>
      <p:bldP spid="16389" grpId="0" animBg="1"/>
      <p:bldP spid="68" grpId="0" animBg="1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Cache Read</a:t>
            </a:r>
          </a:p>
        </p:txBody>
      </p:sp>
      <p:sp>
        <p:nvSpPr>
          <p:cNvPr id="184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041525" y="1546226"/>
            <a:ext cx="5181600" cy="71913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Search cache tags to find match for the processor generated address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3325" y="2332038"/>
            <a:ext cx="2911475" cy="2125662"/>
            <a:chOff x="758" y="1392"/>
            <a:chExt cx="1834" cy="1339"/>
          </a:xfrm>
        </p:grpSpPr>
        <p:sp>
          <p:nvSpPr>
            <p:cNvPr id="18444" name="Line 5"/>
            <p:cNvSpPr>
              <a:spLocks noChangeShapeType="1"/>
            </p:cNvSpPr>
            <p:nvPr/>
          </p:nvSpPr>
          <p:spPr bwMode="auto">
            <a:xfrm flipH="1">
              <a:off x="1536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854" y="1459"/>
              <a:ext cx="141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Found in cache 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a.k.a.  </a:t>
              </a:r>
              <a:r>
                <a:rPr lang="en-US" dirty="0" smtClean="0">
                  <a:solidFill>
                    <a:srgbClr val="FF0000"/>
                  </a:solidFill>
                </a:rPr>
                <a:t>hit</a:t>
              </a:r>
              <a:endParaRPr lang="en-US" u="sng" dirty="0">
                <a:solidFill>
                  <a:srgbClr val="FF0000"/>
                </a:solidFill>
              </a:endParaRPr>
            </a:p>
          </p:txBody>
        </p:sp>
        <p:sp>
          <p:nvSpPr>
            <p:cNvPr id="18446" name="Rectangle 7"/>
            <p:cNvSpPr>
              <a:spLocks noChangeArrowheads="1"/>
            </p:cNvSpPr>
            <p:nvPr/>
          </p:nvSpPr>
          <p:spPr bwMode="auto">
            <a:xfrm>
              <a:off x="758" y="2323"/>
              <a:ext cx="161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Return copy of data from cache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67200" y="2332038"/>
            <a:ext cx="4286250" cy="4094162"/>
            <a:chOff x="2688" y="1392"/>
            <a:chExt cx="2700" cy="2579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688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302" y="1459"/>
              <a:ext cx="112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Not in cache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a.k.a. </a:t>
              </a:r>
              <a:r>
                <a:rPr lang="en-US" dirty="0" smtClean="0">
                  <a:solidFill>
                    <a:srgbClr val="FF0000"/>
                  </a:solidFill>
                </a:rPr>
                <a:t>miss</a:t>
              </a:r>
              <a:endParaRPr lang="en-US" u="sng" dirty="0">
                <a:solidFill>
                  <a:srgbClr val="FF0000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918" y="2323"/>
              <a:ext cx="2470" cy="1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Read block of data from Main Memory – may require writing back a cache line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Wait … 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Return data to processor and update cache</a:t>
              </a:r>
              <a:endParaRPr lang="en-US" u="sng"/>
            </a:p>
          </p:txBody>
        </p:sp>
      </p:grpSp>
      <p:sp>
        <p:nvSpPr>
          <p:cNvPr id="1820684" name="Rectangle 12"/>
          <p:cNvSpPr>
            <a:spLocks noChangeArrowheads="1"/>
          </p:cNvSpPr>
          <p:nvPr/>
        </p:nvSpPr>
        <p:spPr bwMode="auto">
          <a:xfrm>
            <a:off x="6843714" y="4908913"/>
            <a:ext cx="2043111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>
                <a:solidFill>
                  <a:srgbClr val="FF0000"/>
                </a:solidFill>
              </a:rPr>
              <a:t>Which </a:t>
            </a:r>
            <a:r>
              <a:rPr lang="en-US" dirty="0">
                <a:solidFill>
                  <a:srgbClr val="FF0000"/>
                </a:solidFill>
              </a:rPr>
              <a:t>line do we replace?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06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 smtClean="0"/>
              <a:t>Write behavior</a:t>
            </a:r>
          </a:p>
        </p:txBody>
      </p:sp>
      <p:sp>
        <p:nvSpPr>
          <p:cNvPr id="1945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15963" y="1658938"/>
            <a:ext cx="8247062" cy="4114800"/>
          </a:xfrm>
        </p:spPr>
        <p:txBody>
          <a:bodyPr/>
          <a:lstStyle/>
          <a:p>
            <a:r>
              <a:rPr lang="en-US" sz="2400" dirty="0" smtClean="0"/>
              <a:t>On a write hit</a:t>
            </a:r>
          </a:p>
          <a:p>
            <a:pPr lvl="1"/>
            <a:r>
              <a:rPr lang="en-US" sz="2000" dirty="0" smtClean="0"/>
              <a:t>Write-through: write to both cache and the next level memory</a:t>
            </a:r>
          </a:p>
          <a:p>
            <a:pPr lvl="1"/>
            <a:r>
              <a:rPr lang="en-US" sz="2000" dirty="0" smtClean="0"/>
              <a:t>write-back: write only to cache and update the next level memory when line is evacuated</a:t>
            </a:r>
          </a:p>
          <a:p>
            <a:r>
              <a:rPr lang="en-US" sz="2400" dirty="0" smtClean="0"/>
              <a:t>On a write miss </a:t>
            </a:r>
          </a:p>
          <a:p>
            <a:pPr lvl="1"/>
            <a:r>
              <a:rPr lang="en-US" sz="2000" dirty="0" smtClean="0"/>
              <a:t>Allocate – because of multi-word lines we first fetch the line, and then update a word in it</a:t>
            </a:r>
          </a:p>
          <a:p>
            <a:pPr lvl="1"/>
            <a:r>
              <a:rPr lang="en-US" sz="2000" dirty="0" smtClean="0"/>
              <a:t>Not allocate – word modified in memory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Line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562100"/>
            <a:ext cx="7772400" cy="4114800"/>
          </a:xfrm>
        </p:spPr>
        <p:txBody>
          <a:bodyPr/>
          <a:lstStyle/>
          <a:p>
            <a:r>
              <a:rPr lang="en-US" sz="2400" dirty="0" smtClean="0"/>
              <a:t>A cache line usually holds more than one word</a:t>
            </a:r>
          </a:p>
          <a:p>
            <a:pPr lvl="1"/>
            <a:r>
              <a:rPr lang="en-US" sz="2000" dirty="0" smtClean="0"/>
              <a:t>Reduces the number of tags and the tag size needed to identify memory locations</a:t>
            </a:r>
          </a:p>
          <a:p>
            <a:pPr lvl="1"/>
            <a:r>
              <a:rPr lang="en-US" sz="2000" dirty="0" smtClean="0"/>
              <a:t>Spatial locality: Experience shows that if address x is referenced then addresses x+1, x+2 etc. are very likely to be referenced in a short time window</a:t>
            </a:r>
          </a:p>
          <a:p>
            <a:pPr lvl="2"/>
            <a:r>
              <a:rPr lang="en-US" sz="1600" dirty="0" smtClean="0"/>
              <a:t>consider instruction streams, array and record accesses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ommunication systems (e.g., bus) are often more efficient in transporting larger data sets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30,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37196</TotalTime>
  <Words>2663</Words>
  <Application>Microsoft Office PowerPoint</Application>
  <PresentationFormat>On-screen Show (4:3)</PresentationFormat>
  <Paragraphs>643</Paragraphs>
  <Slides>36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Blueprint</vt:lpstr>
      <vt:lpstr>PowerPoint Presentation</vt:lpstr>
      <vt:lpstr>Contributors to the course material</vt:lpstr>
      <vt:lpstr>Multistage Pipeline</vt:lpstr>
      <vt:lpstr>Magic Memory Model</vt:lpstr>
      <vt:lpstr>Memory Hierarchy</vt:lpstr>
      <vt:lpstr>Inside a Cache</vt:lpstr>
      <vt:lpstr>Cache Read</vt:lpstr>
      <vt:lpstr>Write behavior</vt:lpstr>
      <vt:lpstr>Cache Line Size</vt:lpstr>
      <vt:lpstr>Types of misses</vt:lpstr>
      <vt:lpstr>Internal Cache Organization</vt:lpstr>
      <vt:lpstr>Direct-Mapped Cache</vt:lpstr>
      <vt:lpstr>Direct Map Address Selection higher-order vs. lower-order address bits</vt:lpstr>
      <vt:lpstr>Reduce Conflict Misses</vt:lpstr>
      <vt:lpstr>2-Way Set-Associative Cache</vt:lpstr>
      <vt:lpstr>Replacement Policy</vt:lpstr>
      <vt:lpstr>Blocking vs. Non-Blocking cache</vt:lpstr>
      <vt:lpstr>Blocking Cache Interface</vt:lpstr>
      <vt:lpstr>Interface dynamics</vt:lpstr>
      <vt:lpstr>Blocking Cache code structure</vt:lpstr>
      <vt:lpstr>Blocking cache state elements</vt:lpstr>
      <vt:lpstr>Req method hit processing</vt:lpstr>
      <vt:lpstr>Rest of the methods</vt:lpstr>
      <vt:lpstr>Start miss rule</vt:lpstr>
      <vt:lpstr>Send-fill and Wait-fill rules</vt:lpstr>
      <vt:lpstr>Hit and miss performance</vt:lpstr>
      <vt:lpstr>Four-Stage Pipeline </vt:lpstr>
      <vt:lpstr>now some coding ...</vt:lpstr>
      <vt:lpstr>4-Stage pipeline with BTB+BHT  without caches</vt:lpstr>
      <vt:lpstr>4-Stage pipeline with BTB+BHT  with caches</vt:lpstr>
      <vt:lpstr>4-Stage pipeline with BTB+BHT  without caches</vt:lpstr>
      <vt:lpstr>4-Stage pipeline with  BTB+BHT with caches</vt:lpstr>
      <vt:lpstr>4-Stage pipeline Fetch2 rule</vt:lpstr>
      <vt:lpstr> 4-Stage pipeline  Execute rule</vt:lpstr>
      <vt:lpstr> 4-Stage pipeline  Execute rule with caches</vt:lpstr>
      <vt:lpstr>4-Stage pipeline Execute2 rule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cotton</cp:lastModifiedBy>
  <cp:revision>1123</cp:revision>
  <cp:lastPrinted>1601-01-01T00:00:00Z</cp:lastPrinted>
  <dcterms:created xsi:type="dcterms:W3CDTF">2003-01-21T19:25:41Z</dcterms:created>
  <dcterms:modified xsi:type="dcterms:W3CDTF">2013-10-30T16:01:32Z</dcterms:modified>
</cp:coreProperties>
</file>