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1293" r:id="rId2"/>
    <p:sldId id="1361" r:id="rId3"/>
    <p:sldId id="1363" r:id="rId4"/>
    <p:sldId id="1364" r:id="rId5"/>
    <p:sldId id="1365" r:id="rId6"/>
    <p:sldId id="1382" r:id="rId7"/>
    <p:sldId id="1383" r:id="rId8"/>
    <p:sldId id="1384" r:id="rId9"/>
    <p:sldId id="1385" r:id="rId10"/>
    <p:sldId id="1386" r:id="rId11"/>
    <p:sldId id="1380" r:id="rId12"/>
    <p:sldId id="1381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FF33"/>
    <a:srgbClr val="F6FD71"/>
    <a:srgbClr val="FF0000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5" autoAdjust="0"/>
    <p:restoredTop sz="94673" autoAdjust="0"/>
  </p:normalViewPr>
  <p:slideViewPr>
    <p:cSldViewPr snapToGrid="0">
      <p:cViewPr>
        <p:scale>
          <a:sx n="90" d="100"/>
          <a:sy n="90" d="100"/>
        </p:scale>
        <p:origin x="-2244" y="-89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327FD29-0009-4C81-ADF6-DF1643903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64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BE243550-4C30-437F-93E4-202C95E74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117"/>
            <a:fld id="{82FE0B0D-C2CD-4678-8BB6-7373864959ED}" type="slidenum">
              <a:rPr lang="en-US" smtClean="0">
                <a:latin typeface="Tahoma" pitchFamily="34" charset="0"/>
              </a:rPr>
              <a:pPr defTabSz="964117"/>
              <a:t>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9"/>
          <p:cNvSpPr txBox="1">
            <a:spLocks noGrp="1" noChangeArrowheads="1"/>
          </p:cNvSpPr>
          <p:nvPr/>
        </p:nvSpPr>
        <p:spPr bwMode="auto">
          <a:xfrm>
            <a:off x="4144946" y="9120149"/>
            <a:ext cx="3170254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41" tIns="47968" rIns="95941" bIns="47968" anchor="b"/>
          <a:lstStyle/>
          <a:p>
            <a:pPr algn="r" defTabSz="959131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4D466C98-CC5E-4608-95EE-0245E77221A5}" type="slidenum">
              <a:rPr lang="en-US" sz="1400">
                <a:latin typeface="Tahoma" pitchFamily="34" charset="0"/>
              </a:rPr>
              <a:pPr algn="r" defTabSz="959131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117"/>
            <a:fld id="{BBA1AE3D-818E-4060-B063-882F1BA613F3}" type="slidenum">
              <a:rPr lang="en-US" smtClean="0">
                <a:latin typeface="Tahoma" pitchFamily="34" charset="0"/>
              </a:rPr>
              <a:pPr defTabSz="964117"/>
              <a:t>11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9"/>
          <p:cNvSpPr txBox="1">
            <a:spLocks noGrp="1" noChangeArrowheads="1"/>
          </p:cNvSpPr>
          <p:nvPr/>
        </p:nvSpPr>
        <p:spPr bwMode="auto">
          <a:xfrm>
            <a:off x="4144946" y="9120149"/>
            <a:ext cx="3170254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41" tIns="47968" rIns="95941" bIns="47968" anchor="b"/>
          <a:lstStyle/>
          <a:p>
            <a: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3970DD05-EBCD-4511-A8C6-C32B565D7AC2}" type="slidenum">
              <a:rPr lang="en-US" sz="1400">
                <a:latin typeface="Tahoma" pitchFamily="34" charset="0"/>
              </a:rPr>
              <a:pPr algn="r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3DE006A4-E9FC-42AF-A6C6-611FFAB88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13B05E0F-7AF6-4F5B-A16A-F3ACA8CC56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Store Buffers and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Non-blocking Caches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DE006A4-E9FC-42AF-A6C6-611FFAB882F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 (line)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69581" y="2011517"/>
            <a:ext cx="68955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</a:t>
            </a:r>
            <a:r>
              <a:rPr lang="en-US" dirty="0" smtClean="0"/>
              <a:t>cache</a:t>
            </a:r>
          </a:p>
          <a:p>
            <a:endParaRPr lang="en-US" dirty="0" smtClean="0"/>
          </a:p>
          <a:p>
            <a:r>
              <a:rPr lang="en-US" dirty="0" smtClean="0"/>
              <a:t>Process all </a:t>
            </a:r>
            <a:r>
              <a:rPr lang="en-US" dirty="0" err="1" smtClean="0"/>
              <a:t>req</a:t>
            </a:r>
            <a:r>
              <a:rPr lang="en-US" dirty="0" smtClean="0"/>
              <a:t> in </a:t>
            </a:r>
            <a:r>
              <a:rPr lang="en-US" dirty="0" err="1"/>
              <a:t>waitQ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 smtClean="0"/>
              <a:t>the addresses in the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5900"/>
            <a:ext cx="6645275" cy="1282700"/>
          </a:xfrm>
        </p:spPr>
        <p:txBody>
          <a:bodyPr/>
          <a:lstStyle/>
          <a:p>
            <a:pPr eaLnBrk="1" hangingPunct="1"/>
            <a:r>
              <a:rPr lang="en-US" sz="3600" smtClean="0"/>
              <a:t>Completion buffer: Implementation</a:t>
            </a:r>
          </a:p>
        </p:txBody>
      </p:sp>
      <p:grpSp>
        <p:nvGrpSpPr>
          <p:cNvPr id="13314" name="Group 5"/>
          <p:cNvGrpSpPr>
            <a:grpSpLocks/>
          </p:cNvGrpSpPr>
          <p:nvPr/>
        </p:nvGrpSpPr>
        <p:grpSpPr bwMode="auto">
          <a:xfrm>
            <a:off x="5929313" y="1379538"/>
            <a:ext cx="2522537" cy="2119312"/>
            <a:chOff x="4119" y="869"/>
            <a:chExt cx="1589" cy="1335"/>
          </a:xfrm>
        </p:grpSpPr>
        <p:grpSp>
          <p:nvGrpSpPr>
            <p:cNvPr id="13320" name="Group 6"/>
            <p:cNvGrpSpPr>
              <a:grpSpLocks/>
            </p:cNvGrpSpPr>
            <p:nvPr/>
          </p:nvGrpSpPr>
          <p:grpSpPr bwMode="auto">
            <a:xfrm>
              <a:off x="4119" y="869"/>
              <a:ext cx="1589" cy="1335"/>
              <a:chOff x="4119" y="869"/>
              <a:chExt cx="1589" cy="1335"/>
            </a:xfrm>
          </p:grpSpPr>
          <p:sp>
            <p:nvSpPr>
              <p:cNvPr id="13323" name="Rectangle 7"/>
              <p:cNvSpPr>
                <a:spLocks noChangeArrowheads="1"/>
              </p:cNvSpPr>
              <p:nvPr/>
            </p:nvSpPr>
            <p:spPr bwMode="auto">
              <a:xfrm>
                <a:off x="4900" y="1634"/>
                <a:ext cx="189" cy="18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4" name="Rectangle 8"/>
              <p:cNvSpPr>
                <a:spLocks noChangeArrowheads="1"/>
              </p:cNvSpPr>
              <p:nvPr/>
            </p:nvSpPr>
            <p:spPr bwMode="auto">
              <a:xfrm>
                <a:off x="4900" y="1266"/>
                <a:ext cx="189" cy="18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5" name="Rectangle 9"/>
              <p:cNvSpPr>
                <a:spLocks noChangeArrowheads="1"/>
              </p:cNvSpPr>
              <p:nvPr/>
            </p:nvSpPr>
            <p:spPr bwMode="auto">
              <a:xfrm>
                <a:off x="4899" y="908"/>
                <a:ext cx="805" cy="10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6" name="Line 10"/>
              <p:cNvSpPr>
                <a:spLocks noChangeShapeType="1"/>
              </p:cNvSpPr>
              <p:nvPr/>
            </p:nvSpPr>
            <p:spPr bwMode="auto">
              <a:xfrm>
                <a:off x="4899" y="1082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Line 11"/>
              <p:cNvSpPr>
                <a:spLocks noChangeShapeType="1"/>
              </p:cNvSpPr>
              <p:nvPr/>
            </p:nvSpPr>
            <p:spPr bwMode="auto">
              <a:xfrm>
                <a:off x="4900" y="1265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8" name="Line 12"/>
              <p:cNvSpPr>
                <a:spLocks noChangeShapeType="1"/>
              </p:cNvSpPr>
              <p:nvPr/>
            </p:nvSpPr>
            <p:spPr bwMode="auto">
              <a:xfrm>
                <a:off x="4901" y="1448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Line 13"/>
              <p:cNvSpPr>
                <a:spLocks noChangeShapeType="1"/>
              </p:cNvSpPr>
              <p:nvPr/>
            </p:nvSpPr>
            <p:spPr bwMode="auto">
              <a:xfrm>
                <a:off x="4902" y="1631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0" name="Line 14"/>
              <p:cNvSpPr>
                <a:spLocks noChangeShapeType="1"/>
              </p:cNvSpPr>
              <p:nvPr/>
            </p:nvSpPr>
            <p:spPr bwMode="auto">
              <a:xfrm>
                <a:off x="4903" y="1814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Rectangle 15"/>
              <p:cNvSpPr>
                <a:spLocks noChangeArrowheads="1"/>
              </p:cNvSpPr>
              <p:nvPr/>
            </p:nvSpPr>
            <p:spPr bwMode="auto">
              <a:xfrm>
                <a:off x="4154" y="1169"/>
                <a:ext cx="450" cy="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Rectangle 16"/>
              <p:cNvSpPr>
                <a:spLocks noChangeArrowheads="1"/>
              </p:cNvSpPr>
              <p:nvPr/>
            </p:nvSpPr>
            <p:spPr bwMode="auto">
              <a:xfrm>
                <a:off x="4147" y="1597"/>
                <a:ext cx="450" cy="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3" name="Line 17"/>
              <p:cNvSpPr>
                <a:spLocks noChangeShapeType="1"/>
              </p:cNvSpPr>
              <p:nvPr/>
            </p:nvSpPr>
            <p:spPr bwMode="auto">
              <a:xfrm flipV="1">
                <a:off x="4623" y="1153"/>
                <a:ext cx="27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4" name="Line 18"/>
              <p:cNvSpPr>
                <a:spLocks noChangeShapeType="1"/>
              </p:cNvSpPr>
              <p:nvPr/>
            </p:nvSpPr>
            <p:spPr bwMode="auto">
              <a:xfrm>
                <a:off x="4593" y="1674"/>
                <a:ext cx="306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Line 19"/>
              <p:cNvSpPr>
                <a:spLocks noChangeShapeType="1"/>
              </p:cNvSpPr>
              <p:nvPr/>
            </p:nvSpPr>
            <p:spPr bwMode="auto">
              <a:xfrm flipH="1">
                <a:off x="5081" y="908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Text Box 20"/>
              <p:cNvSpPr txBox="1">
                <a:spLocks noChangeArrowheads="1"/>
              </p:cNvSpPr>
              <p:nvPr/>
            </p:nvSpPr>
            <p:spPr bwMode="auto">
              <a:xfrm>
                <a:off x="4897" y="869"/>
                <a:ext cx="193" cy="1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I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I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V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I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V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I</a:t>
                </a:r>
              </a:p>
            </p:txBody>
          </p:sp>
          <p:sp>
            <p:nvSpPr>
              <p:cNvPr id="13337" name="Rectangle 21"/>
              <p:cNvSpPr>
                <a:spLocks noChangeArrowheads="1"/>
              </p:cNvSpPr>
              <p:nvPr/>
            </p:nvSpPr>
            <p:spPr bwMode="auto">
              <a:xfrm>
                <a:off x="4137" y="1848"/>
                <a:ext cx="50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Text Box 22"/>
              <p:cNvSpPr txBox="1">
                <a:spLocks noChangeArrowheads="1"/>
              </p:cNvSpPr>
              <p:nvPr/>
            </p:nvSpPr>
            <p:spPr bwMode="auto">
              <a:xfrm>
                <a:off x="4172" y="1803"/>
                <a:ext cx="4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urier New" pitchFamily="49" charset="0"/>
                  </a:rPr>
                  <a:t>cnt</a:t>
                </a:r>
              </a:p>
            </p:txBody>
          </p:sp>
          <p:sp>
            <p:nvSpPr>
              <p:cNvPr id="13339" name="Text Box 23"/>
              <p:cNvSpPr txBox="1">
                <a:spLocks noChangeArrowheads="1"/>
              </p:cNvSpPr>
              <p:nvPr/>
            </p:nvSpPr>
            <p:spPr bwMode="auto">
              <a:xfrm>
                <a:off x="4119" y="1125"/>
                <a:ext cx="5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urier New" pitchFamily="49" charset="0"/>
                  </a:rPr>
                  <a:t>iidx</a:t>
                </a:r>
              </a:p>
            </p:txBody>
          </p:sp>
          <p:sp>
            <p:nvSpPr>
              <p:cNvPr id="13340" name="Text Box 24"/>
              <p:cNvSpPr txBox="1">
                <a:spLocks noChangeArrowheads="1"/>
              </p:cNvSpPr>
              <p:nvPr/>
            </p:nvSpPr>
            <p:spPr bwMode="auto">
              <a:xfrm>
                <a:off x="4127" y="1536"/>
                <a:ext cx="5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urier New" pitchFamily="49" charset="0"/>
                  </a:rPr>
                  <a:t>ridx</a:t>
                </a:r>
              </a:p>
            </p:txBody>
          </p:sp>
          <p:sp>
            <p:nvSpPr>
              <p:cNvPr id="13341" name="Text Box 25"/>
              <p:cNvSpPr txBox="1">
                <a:spLocks noChangeArrowheads="1"/>
              </p:cNvSpPr>
              <p:nvPr/>
            </p:nvSpPr>
            <p:spPr bwMode="auto">
              <a:xfrm>
                <a:off x="5086" y="1954"/>
                <a:ext cx="4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urier New" pitchFamily="49" charset="0"/>
                  </a:rPr>
                  <a:t>buf</a:t>
                </a:r>
              </a:p>
            </p:txBody>
          </p:sp>
        </p:grpSp>
        <p:sp>
          <p:nvSpPr>
            <p:cNvPr id="13321" name="Rectangle 26" descr="Dark upward diagonal"/>
            <p:cNvSpPr>
              <a:spLocks noChangeArrowheads="1"/>
            </p:cNvSpPr>
            <p:nvPr/>
          </p:nvSpPr>
          <p:spPr bwMode="auto">
            <a:xfrm>
              <a:off x="5081" y="1262"/>
              <a:ext cx="623" cy="190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Rectangle 27" descr="Dark upward diagonal"/>
            <p:cNvSpPr>
              <a:spLocks noChangeArrowheads="1"/>
            </p:cNvSpPr>
            <p:nvPr/>
          </p:nvSpPr>
          <p:spPr bwMode="auto">
            <a:xfrm>
              <a:off x="5083" y="1627"/>
              <a:ext cx="623" cy="190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914400" y="1828800"/>
            <a:ext cx="4686300" cy="135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accent4"/>
                </a:solidFill>
                <a:latin typeface="Verdana" pitchFamily="-96" charset="0"/>
              </a:rPr>
              <a:t>A circular buffer with two pointers </a:t>
            </a:r>
            <a:r>
              <a:rPr lang="en-US" dirty="0" err="1">
                <a:solidFill>
                  <a:schemeClr val="accent4"/>
                </a:solidFill>
                <a:latin typeface="Verdana" pitchFamily="-96" charset="0"/>
              </a:rPr>
              <a:t>iidx</a:t>
            </a:r>
            <a:r>
              <a:rPr lang="en-US" dirty="0">
                <a:solidFill>
                  <a:schemeClr val="accent4"/>
                </a:solidFill>
                <a:latin typeface="Verdana" pitchFamily="-96" charset="0"/>
              </a:rPr>
              <a:t> and </a:t>
            </a:r>
            <a:r>
              <a:rPr lang="en-US" dirty="0" err="1">
                <a:solidFill>
                  <a:schemeClr val="accent4"/>
                </a:solidFill>
                <a:latin typeface="Verdana" pitchFamily="-96" charset="0"/>
              </a:rPr>
              <a:t>ridx</a:t>
            </a:r>
            <a:r>
              <a:rPr lang="en-US" dirty="0">
                <a:solidFill>
                  <a:schemeClr val="accent4"/>
                </a:solidFill>
                <a:latin typeface="Verdana" pitchFamily="-96" charset="0"/>
              </a:rPr>
              <a:t>, and a counter </a:t>
            </a:r>
            <a:r>
              <a:rPr lang="en-US" dirty="0" err="1">
                <a:solidFill>
                  <a:schemeClr val="accent4"/>
                </a:solidFill>
                <a:latin typeface="Verdana" pitchFamily="-96" charset="0"/>
              </a:rPr>
              <a:t>cnt</a:t>
            </a:r>
            <a:endParaRPr lang="en-US" dirty="0">
              <a:solidFill>
                <a:schemeClr val="accent4"/>
              </a:solidFill>
              <a:latin typeface="Verdana" pitchFamily="-96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solidFill>
                <a:schemeClr val="accent4"/>
              </a:solidFill>
              <a:latin typeface="Verdana" pitchFamily="-96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accent4"/>
                </a:solidFill>
                <a:latin typeface="Verdana" pitchFamily="-96" charset="0"/>
              </a:rPr>
              <a:t>Elements are of Maybe type</a:t>
            </a:r>
          </a:p>
        </p:txBody>
      </p:sp>
      <p:sp>
        <p:nvSpPr>
          <p:cNvPr id="3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944563" y="3541713"/>
            <a:ext cx="76898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mkCompletionBuffer(CompletionBuffer#(size));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  Vector#(size,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#(Maybe#(t))) cb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                        &lt;- replicateM(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(Invalid));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  Reg#(Bit#(TAdd#(TLog#(size),1)))   iidx &lt;- mkReg(0);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  Reg#(Bit#(TAdd#(TLog#(size),1)))   ridx &lt;- mkReg(0);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#(Bit#(TAdd#(TLog#(size),1)))    cnt &lt;-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  Integer vsize = valueOf(size);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  Bit#(TAdd#(TLog#(size),1)) sz = fromInteger(vsize);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rules and methods...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endmodule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Completion Buffer</a:t>
            </a:r>
            <a:r>
              <a:rPr lang="en-US" sz="3600" smtClean="0"/>
              <a:t> </a:t>
            </a:r>
            <a:r>
              <a:rPr lang="en-US" sz="2400" i="1" smtClean="0"/>
              <a:t>cont</a:t>
            </a:r>
            <a:endParaRPr lang="en-US" sz="2400" smtClean="0"/>
          </a:p>
        </p:txBody>
      </p:sp>
      <p:sp>
        <p:nvSpPr>
          <p:cNvPr id="1536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277225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#(t)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getToken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cb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].w0(Invalid);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==sz-1 ? 0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cnt.w0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Times New Roman" pitchFamily="18" charset="0"/>
              </a:rPr>
              <a:t>method Action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put(Token 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idx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, t data);</a:t>
            </a:r>
          </a:p>
          <a:p>
            <a:r>
              <a:rPr lang="en-US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cb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idx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].w1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(Valid data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r>
              <a:rPr lang="en-US" b="1" dirty="0" err="1" smtClean="0">
                <a:latin typeface="Courier New" pitchFamily="49" charset="0"/>
                <a:cs typeface="Times New Roman" pitchFamily="18" charset="0"/>
              </a:rPr>
              <a:t>endmethod</a:t>
            </a:r>
            <a:endParaRPr lang="en-US" b="1" dirty="0">
              <a:latin typeface="Courier New" pitchFamily="49" charset="0"/>
              <a:cs typeface="Times New Roman" pitchFamily="18" charset="0"/>
            </a:endParaRPr>
          </a:p>
          <a:p>
            <a:r>
              <a:rPr lang="en-US" b="1" dirty="0">
                <a:latin typeface="Courier New" pitchFamily="49" charset="0"/>
                <a:cs typeface="Times New Roman" pitchFamily="18" charset="0"/>
              </a:rPr>
              <a:t>method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ActionValue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#(t) 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getResult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() </a:t>
            </a:r>
            <a:r>
              <a:rPr lang="en-US" b="1" dirty="0" smtClean="0"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cnt.r1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!== 0 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   </a:t>
            </a:r>
          </a:p>
          <a:p>
            <a:r>
              <a:rPr lang="en-US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         &amp;&amp;&amp;(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cb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ridx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].r2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matches tagged (Valid .x));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cb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].w2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(Invalid);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==sz-1 ? 0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+ 1;        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cnt.w1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– 1);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541300" y="6019800"/>
            <a:ext cx="3912588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getToken</a:t>
            </a:r>
            <a:r>
              <a:rPr lang="en-US" dirty="0">
                <a:latin typeface="+mn-lt"/>
              </a:rPr>
              <a:t> &lt;  put &lt; </a:t>
            </a:r>
            <a:r>
              <a:rPr lang="en-US" dirty="0" err="1" smtClean="0">
                <a:latin typeface="+mn-lt"/>
              </a:rPr>
              <a:t>getResult</a:t>
            </a:r>
            <a:endParaRPr lang="en-US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6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1" name="Rectangle 7"/>
          <p:cNvSpPr>
            <a:spLocks noChangeArrowheads="1"/>
          </p:cNvSpPr>
          <p:nvPr/>
        </p:nvSpPr>
        <p:spPr bwMode="auto">
          <a:xfrm>
            <a:off x="1715293" y="1708151"/>
            <a:ext cx="1712913" cy="2122487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Non-blocking cache</a:t>
            </a:r>
          </a:p>
        </p:txBody>
      </p:sp>
      <p:sp>
        <p:nvSpPr>
          <p:cNvPr id="921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58325" y="4239653"/>
            <a:ext cx="8015287" cy="2097346"/>
          </a:xfrm>
        </p:spPr>
        <p:txBody>
          <a:bodyPr/>
          <a:lstStyle/>
          <a:p>
            <a:r>
              <a:rPr lang="en-US" sz="2400" dirty="0" smtClean="0"/>
              <a:t>Completion buffer controls the entries of requests and ensures that departures take place in order even if loads complete out-of-order </a:t>
            </a:r>
          </a:p>
          <a:p>
            <a:r>
              <a:rPr lang="en-US" sz="2400" dirty="0" smtClean="0"/>
              <a:t>requests to the backend have to be tagged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018088" y="1716088"/>
            <a:ext cx="2789237" cy="211455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18088" y="1847850"/>
            <a:ext cx="246062" cy="393700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024438" y="2805113"/>
            <a:ext cx="246062" cy="34131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9226" name="Straight Arrow Connector 17"/>
          <p:cNvCxnSpPr>
            <a:cxnSpLocks noChangeShapeType="1"/>
          </p:cNvCxnSpPr>
          <p:nvPr/>
        </p:nvCxnSpPr>
        <p:spPr bwMode="auto">
          <a:xfrm>
            <a:off x="3952875" y="2011363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27" name="TextBox 22"/>
          <p:cNvSpPr txBox="1">
            <a:spLocks noChangeArrowheads="1"/>
          </p:cNvSpPr>
          <p:nvPr/>
        </p:nvSpPr>
        <p:spPr bwMode="auto">
          <a:xfrm>
            <a:off x="6310313" y="2505075"/>
            <a:ext cx="10683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/>
              <a:t>cache</a:t>
            </a:r>
          </a:p>
        </p:txBody>
      </p:sp>
      <p:sp>
        <p:nvSpPr>
          <p:cNvPr id="9228" name="TextBox 23"/>
          <p:cNvSpPr txBox="1">
            <a:spLocks noChangeArrowheads="1"/>
          </p:cNvSpPr>
          <p:nvPr/>
        </p:nvSpPr>
        <p:spPr bwMode="auto">
          <a:xfrm>
            <a:off x="4103688" y="1657350"/>
            <a:ext cx="60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</a:t>
            </a:r>
          </a:p>
        </p:txBody>
      </p:sp>
      <p:cxnSp>
        <p:nvCxnSpPr>
          <p:cNvPr id="9229" name="Straight Arrow Connector 25"/>
          <p:cNvCxnSpPr>
            <a:cxnSpLocks noChangeShapeType="1"/>
          </p:cNvCxnSpPr>
          <p:nvPr/>
        </p:nvCxnSpPr>
        <p:spPr bwMode="auto">
          <a:xfrm flipH="1">
            <a:off x="3949700" y="2997200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30" name="TextBox 27"/>
          <p:cNvSpPr txBox="1">
            <a:spLocks noChangeArrowheads="1"/>
          </p:cNvSpPr>
          <p:nvPr/>
        </p:nvSpPr>
        <p:spPr bwMode="auto">
          <a:xfrm>
            <a:off x="4119563" y="2641600"/>
            <a:ext cx="73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resp</a:t>
            </a:r>
          </a:p>
        </p:txBody>
      </p:sp>
      <p:sp>
        <p:nvSpPr>
          <p:cNvPr id="9231" name="Rectangle 29"/>
          <p:cNvSpPr>
            <a:spLocks noChangeArrowheads="1"/>
          </p:cNvSpPr>
          <p:nvPr/>
        </p:nvSpPr>
        <p:spPr bwMode="auto">
          <a:xfrm>
            <a:off x="7566025" y="1849438"/>
            <a:ext cx="246063" cy="668337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32" name="Rectangle 30"/>
          <p:cNvSpPr>
            <a:spLocks noChangeArrowheads="1"/>
          </p:cNvSpPr>
          <p:nvPr/>
        </p:nvSpPr>
        <p:spPr bwMode="auto">
          <a:xfrm>
            <a:off x="7562850" y="2808288"/>
            <a:ext cx="246063" cy="69056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9233" name="Straight Arrow Connector 31"/>
          <p:cNvCxnSpPr>
            <a:cxnSpLocks noChangeShapeType="1"/>
          </p:cNvCxnSpPr>
          <p:nvPr/>
        </p:nvCxnSpPr>
        <p:spPr bwMode="auto">
          <a:xfrm>
            <a:off x="7815263" y="2273300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34" name="TextBox 33"/>
          <p:cNvSpPr txBox="1">
            <a:spLocks noChangeArrowheads="1"/>
          </p:cNvSpPr>
          <p:nvPr/>
        </p:nvSpPr>
        <p:spPr bwMode="auto">
          <a:xfrm>
            <a:off x="7939088" y="1917700"/>
            <a:ext cx="919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mReq</a:t>
            </a:r>
          </a:p>
        </p:txBody>
      </p:sp>
      <p:cxnSp>
        <p:nvCxnSpPr>
          <p:cNvPr id="9235" name="Straight Arrow Connector 35"/>
          <p:cNvCxnSpPr>
            <a:cxnSpLocks noChangeShapeType="1"/>
          </p:cNvCxnSpPr>
          <p:nvPr/>
        </p:nvCxnSpPr>
        <p:spPr bwMode="auto">
          <a:xfrm flipH="1">
            <a:off x="7812088" y="3209925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36" name="TextBox 37"/>
          <p:cNvSpPr txBox="1">
            <a:spLocks noChangeArrowheads="1"/>
          </p:cNvSpPr>
          <p:nvPr/>
        </p:nvSpPr>
        <p:spPr bwMode="auto">
          <a:xfrm>
            <a:off x="7935913" y="2854325"/>
            <a:ext cx="1052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mResp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623050" y="2165350"/>
            <a:ext cx="935038" cy="312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>
                <a:solidFill>
                  <a:schemeClr val="accent3"/>
                </a:solidFill>
                <a:latin typeface="Verdana" pitchFamily="-96" charset="0"/>
              </a:rPr>
              <a:t>mReqQ</a:t>
            </a:r>
            <a:endParaRPr lang="en-US" sz="1600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19863" y="3122613"/>
            <a:ext cx="1041400" cy="31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>
                <a:solidFill>
                  <a:schemeClr val="accent3"/>
                </a:solidFill>
                <a:latin typeface="Verdana" pitchFamily="-96" charset="0"/>
              </a:rPr>
              <a:t>mRespQ</a:t>
            </a:r>
            <a:endParaRPr lang="en-US" sz="1600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67" name="Cloud 66"/>
          <p:cNvSpPr/>
          <p:nvPr/>
        </p:nvSpPr>
        <p:spPr bwMode="auto">
          <a:xfrm>
            <a:off x="5470525" y="1838325"/>
            <a:ext cx="1128713" cy="695325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defRPr/>
            </a:pPr>
            <a:r>
              <a:rPr lang="en-US" sz="1800" dirty="0" err="1"/>
              <a:t>req</a:t>
            </a:r>
            <a:r>
              <a:rPr lang="en-US" sz="1800" dirty="0"/>
              <a:t> proc</a:t>
            </a:r>
          </a:p>
        </p:txBody>
      </p:sp>
      <p:sp>
        <p:nvSpPr>
          <p:cNvPr id="9243" name="Freeform 68"/>
          <p:cNvSpPr>
            <a:spLocks noChangeArrowheads="1"/>
          </p:cNvSpPr>
          <p:nvPr/>
        </p:nvSpPr>
        <p:spPr bwMode="auto">
          <a:xfrm>
            <a:off x="6357938" y="2441575"/>
            <a:ext cx="173037" cy="847725"/>
          </a:xfrm>
          <a:custGeom>
            <a:avLst/>
            <a:gdLst>
              <a:gd name="T0" fmla="*/ 172528 w 76200"/>
              <a:gd name="T1" fmla="*/ 847247 h 923925"/>
              <a:gd name="T2" fmla="*/ 0 w 76200"/>
              <a:gd name="T3" fmla="*/ 847247 h 923925"/>
              <a:gd name="T4" fmla="*/ 0 w 76200"/>
              <a:gd name="T5" fmla="*/ 0 h 923925"/>
              <a:gd name="T6" fmla="*/ 0 60000 65536"/>
              <a:gd name="T7" fmla="*/ 0 60000 65536"/>
              <a:gd name="T8" fmla="*/ 0 60000 65536"/>
              <a:gd name="T9" fmla="*/ 0 w 76200"/>
              <a:gd name="T10" fmla="*/ 0 h 923925"/>
              <a:gd name="T11" fmla="*/ 76200 w 76200"/>
              <a:gd name="T12" fmla="*/ 923925 h 9239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200" h="923925">
                <a:moveTo>
                  <a:pt x="76200" y="923925"/>
                </a:moveTo>
                <a:lnTo>
                  <a:pt x="0" y="923925"/>
                </a:lnTo>
                <a:lnTo>
                  <a:pt x="0" y="0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44" name="Freeform 69"/>
          <p:cNvSpPr>
            <a:spLocks noChangeArrowheads="1"/>
          </p:cNvSpPr>
          <p:nvPr/>
        </p:nvSpPr>
        <p:spPr bwMode="auto">
          <a:xfrm>
            <a:off x="6496050" y="2303463"/>
            <a:ext cx="128588" cy="146050"/>
          </a:xfrm>
          <a:custGeom>
            <a:avLst/>
            <a:gdLst>
              <a:gd name="T0" fmla="*/ 0 w 104775"/>
              <a:gd name="T1" fmla="*/ 0 h 114300"/>
              <a:gd name="T2" fmla="*/ 0 w 104775"/>
              <a:gd name="T3" fmla="*/ 146650 h 114300"/>
              <a:gd name="T4" fmla="*/ 129393 w 104775"/>
              <a:gd name="T5" fmla="*/ 146650 h 114300"/>
              <a:gd name="T6" fmla="*/ 0 60000 65536"/>
              <a:gd name="T7" fmla="*/ 0 60000 65536"/>
              <a:gd name="T8" fmla="*/ 0 60000 65536"/>
              <a:gd name="T9" fmla="*/ 0 w 104775"/>
              <a:gd name="T10" fmla="*/ 0 h 114300"/>
              <a:gd name="T11" fmla="*/ 104775 w 104775"/>
              <a:gd name="T12" fmla="*/ 114300 h 114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775" h="114300">
                <a:moveTo>
                  <a:pt x="0" y="0"/>
                </a:moveTo>
                <a:lnTo>
                  <a:pt x="0" y="114300"/>
                </a:lnTo>
                <a:lnTo>
                  <a:pt x="104775" y="114300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9245" name="Straight Arrow Connector 70"/>
          <p:cNvCxnSpPr>
            <a:cxnSpLocks noChangeShapeType="1"/>
            <a:stCxn id="9224" idx="3"/>
          </p:cNvCxnSpPr>
          <p:nvPr/>
        </p:nvCxnSpPr>
        <p:spPr bwMode="auto">
          <a:xfrm>
            <a:off x="5264150" y="2044700"/>
            <a:ext cx="342900" cy="793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46" name="Freeform 79"/>
          <p:cNvSpPr>
            <a:spLocks noChangeArrowheads="1"/>
          </p:cNvSpPr>
          <p:nvPr/>
        </p:nvSpPr>
        <p:spPr bwMode="auto">
          <a:xfrm>
            <a:off x="5245100" y="2484438"/>
            <a:ext cx="725488" cy="500062"/>
          </a:xfrm>
          <a:custGeom>
            <a:avLst/>
            <a:gdLst>
              <a:gd name="T0" fmla="*/ 726294 w 314325"/>
              <a:gd name="T1" fmla="*/ 0 h 323850"/>
              <a:gd name="T2" fmla="*/ 726294 w 314325"/>
              <a:gd name="T3" fmla="*/ 500332 h 323850"/>
              <a:gd name="T4" fmla="*/ 0 w 314325"/>
              <a:gd name="T5" fmla="*/ 500332 h 323850"/>
              <a:gd name="T6" fmla="*/ 0 60000 65536"/>
              <a:gd name="T7" fmla="*/ 0 60000 65536"/>
              <a:gd name="T8" fmla="*/ 0 60000 65536"/>
              <a:gd name="T9" fmla="*/ 0 w 314325"/>
              <a:gd name="T10" fmla="*/ 0 h 323850"/>
              <a:gd name="T11" fmla="*/ 314325 w 314325"/>
              <a:gd name="T12" fmla="*/ 323850 h 3238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4325" h="323850">
                <a:moveTo>
                  <a:pt x="314325" y="0"/>
                </a:moveTo>
                <a:lnTo>
                  <a:pt x="314325" y="323850"/>
                </a:lnTo>
                <a:lnTo>
                  <a:pt x="0" y="323850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47" name="TextBox 81"/>
          <p:cNvSpPr txBox="1">
            <a:spLocks noChangeArrowheads="1"/>
          </p:cNvSpPr>
          <p:nvPr/>
        </p:nvSpPr>
        <p:spPr bwMode="auto">
          <a:xfrm>
            <a:off x="72083" y="3226051"/>
            <a:ext cx="14750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FIFO </a:t>
            </a:r>
            <a:endParaRPr lang="en-US" dirty="0" smtClean="0"/>
          </a:p>
          <a:p>
            <a:pPr algn="ctr"/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248" name="TextBox 82"/>
          <p:cNvSpPr txBox="1">
            <a:spLocks noChangeArrowheads="1"/>
          </p:cNvSpPr>
          <p:nvPr/>
        </p:nvSpPr>
        <p:spPr bwMode="auto">
          <a:xfrm>
            <a:off x="3606723" y="3146425"/>
            <a:ext cx="14750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OOO</a:t>
            </a:r>
          </a:p>
          <a:p>
            <a:pPr algn="ctr"/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250" name="TextBox 39"/>
          <p:cNvSpPr txBox="1">
            <a:spLocks noChangeArrowheads="1"/>
          </p:cNvSpPr>
          <p:nvPr/>
        </p:nvSpPr>
        <p:spPr bwMode="auto">
          <a:xfrm>
            <a:off x="0" y="2185988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Processor</a:t>
            </a:r>
          </a:p>
        </p:txBody>
      </p:sp>
      <p:sp>
        <p:nvSpPr>
          <p:cNvPr id="9252" name="Rectangle 8"/>
          <p:cNvSpPr>
            <a:spLocks noChangeArrowheads="1"/>
          </p:cNvSpPr>
          <p:nvPr/>
        </p:nvSpPr>
        <p:spPr bwMode="auto">
          <a:xfrm>
            <a:off x="1724025" y="1771650"/>
            <a:ext cx="246063" cy="393700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53" name="Rectangle 9"/>
          <p:cNvSpPr>
            <a:spLocks noChangeArrowheads="1"/>
          </p:cNvSpPr>
          <p:nvPr/>
        </p:nvSpPr>
        <p:spPr bwMode="auto">
          <a:xfrm>
            <a:off x="1730375" y="2728913"/>
            <a:ext cx="246063" cy="34131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9254" name="Straight Arrow Connector 17"/>
          <p:cNvCxnSpPr>
            <a:cxnSpLocks noChangeShapeType="1"/>
          </p:cNvCxnSpPr>
          <p:nvPr/>
        </p:nvCxnSpPr>
        <p:spPr bwMode="auto">
          <a:xfrm>
            <a:off x="658813" y="1935163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55" name="TextBox 23"/>
          <p:cNvSpPr txBox="1">
            <a:spLocks noChangeArrowheads="1"/>
          </p:cNvSpPr>
          <p:nvPr/>
        </p:nvSpPr>
        <p:spPr bwMode="auto">
          <a:xfrm>
            <a:off x="809625" y="1581150"/>
            <a:ext cx="60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</a:t>
            </a:r>
          </a:p>
        </p:txBody>
      </p:sp>
      <p:cxnSp>
        <p:nvCxnSpPr>
          <p:cNvPr id="9256" name="Straight Arrow Connector 25"/>
          <p:cNvCxnSpPr>
            <a:cxnSpLocks noChangeShapeType="1"/>
          </p:cNvCxnSpPr>
          <p:nvPr/>
        </p:nvCxnSpPr>
        <p:spPr bwMode="auto">
          <a:xfrm flipH="1">
            <a:off x="655638" y="2921000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57" name="TextBox 27"/>
          <p:cNvSpPr txBox="1">
            <a:spLocks noChangeArrowheads="1"/>
          </p:cNvSpPr>
          <p:nvPr/>
        </p:nvSpPr>
        <p:spPr bwMode="auto">
          <a:xfrm>
            <a:off x="825500" y="2565400"/>
            <a:ext cx="73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resp</a:t>
            </a:r>
          </a:p>
        </p:txBody>
      </p:sp>
      <p:sp>
        <p:nvSpPr>
          <p:cNvPr id="9261" name="Text Box 17"/>
          <p:cNvSpPr txBox="1">
            <a:spLocks noChangeArrowheads="1"/>
          </p:cNvSpPr>
          <p:nvPr/>
        </p:nvSpPr>
        <p:spPr bwMode="auto">
          <a:xfrm>
            <a:off x="2332038" y="2190750"/>
            <a:ext cx="889000" cy="93503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800">
              <a:solidFill>
                <a:schemeClr val="tx2"/>
              </a:solidFill>
            </a:endParaRPr>
          </a:p>
          <a:p>
            <a:pPr algn="ctr" eaLnBrk="0" hangingPunct="0"/>
            <a:r>
              <a:rPr lang="en-US" sz="1800">
                <a:solidFill>
                  <a:schemeClr val="tx2"/>
                </a:solidFill>
              </a:rPr>
              <a:t>cbuf</a:t>
            </a:r>
          </a:p>
          <a:p>
            <a:pPr algn="ctr" eaLnBrk="0" hangingPunct="0"/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9262" name="Freeform 96"/>
          <p:cNvSpPr>
            <a:spLocks noChangeArrowheads="1"/>
          </p:cNvSpPr>
          <p:nvPr/>
        </p:nvSpPr>
        <p:spPr bwMode="auto">
          <a:xfrm>
            <a:off x="1981200" y="2108200"/>
            <a:ext cx="590550" cy="85725"/>
          </a:xfrm>
          <a:custGeom>
            <a:avLst/>
            <a:gdLst>
              <a:gd name="T0" fmla="*/ 590550 w 885825"/>
              <a:gd name="T1" fmla="*/ 85726 h 323850"/>
              <a:gd name="T2" fmla="*/ 590550 w 885825"/>
              <a:gd name="T3" fmla="*/ 0 h 323850"/>
              <a:gd name="T4" fmla="*/ 0 w 885825"/>
              <a:gd name="T5" fmla="*/ 0 h 323850"/>
              <a:gd name="T6" fmla="*/ 0 60000 65536"/>
              <a:gd name="T7" fmla="*/ 0 60000 65536"/>
              <a:gd name="T8" fmla="*/ 0 60000 65536"/>
              <a:gd name="T9" fmla="*/ 0 w 885825"/>
              <a:gd name="T10" fmla="*/ 0 h 323850"/>
              <a:gd name="T11" fmla="*/ 885825 w 885825"/>
              <a:gd name="T12" fmla="*/ 323850 h 3238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5825" h="323850">
                <a:moveTo>
                  <a:pt x="885825" y="323850"/>
                </a:moveTo>
                <a:lnTo>
                  <a:pt x="885825" y="0"/>
                </a:lnTo>
                <a:lnTo>
                  <a:pt x="0" y="0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9263" name="Straight Arrow Connector 97"/>
          <p:cNvCxnSpPr>
            <a:cxnSpLocks noChangeShapeType="1"/>
            <a:endCxn id="9253" idx="3"/>
          </p:cNvCxnSpPr>
          <p:nvPr/>
        </p:nvCxnSpPr>
        <p:spPr bwMode="auto">
          <a:xfrm flipH="1">
            <a:off x="1976438" y="2898775"/>
            <a:ext cx="357187" cy="158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9265" name="Straight Arrow Connector 99"/>
          <p:cNvCxnSpPr>
            <a:cxnSpLocks noChangeShapeType="1"/>
            <a:stCxn id="9252" idx="3"/>
          </p:cNvCxnSpPr>
          <p:nvPr/>
        </p:nvCxnSpPr>
        <p:spPr bwMode="auto">
          <a:xfrm>
            <a:off x="1970088" y="1968500"/>
            <a:ext cx="1698625" cy="793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02" name="Cloud 101"/>
          <p:cNvSpPr/>
          <p:nvPr/>
        </p:nvSpPr>
        <p:spPr bwMode="auto">
          <a:xfrm>
            <a:off x="2579688" y="3303588"/>
            <a:ext cx="766762" cy="414337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  <a:defRPr/>
            </a:pPr>
            <a:endParaRPr lang="en-US"/>
          </a:p>
        </p:txBody>
      </p:sp>
      <p:cxnSp>
        <p:nvCxnSpPr>
          <p:cNvPr id="9268" name="Straight Arrow Connector 103"/>
          <p:cNvCxnSpPr>
            <a:cxnSpLocks noChangeShapeType="1"/>
          </p:cNvCxnSpPr>
          <p:nvPr/>
        </p:nvCxnSpPr>
        <p:spPr bwMode="auto">
          <a:xfrm flipV="1">
            <a:off x="2932113" y="3094038"/>
            <a:ext cx="1587" cy="24447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69" name="Freeform 104"/>
          <p:cNvSpPr>
            <a:spLocks noChangeArrowheads="1"/>
          </p:cNvSpPr>
          <p:nvPr/>
        </p:nvSpPr>
        <p:spPr bwMode="auto">
          <a:xfrm>
            <a:off x="3303588" y="3001963"/>
            <a:ext cx="439737" cy="388937"/>
          </a:xfrm>
          <a:custGeom>
            <a:avLst/>
            <a:gdLst>
              <a:gd name="T0" fmla="*/ 439947 w 388189"/>
              <a:gd name="T1" fmla="*/ 0 h 388189"/>
              <a:gd name="T2" fmla="*/ 0 w 388189"/>
              <a:gd name="T3" fmla="*/ 0 h 388189"/>
              <a:gd name="T4" fmla="*/ 9777 w 388189"/>
              <a:gd name="T5" fmla="*/ 388189 h 388189"/>
              <a:gd name="T6" fmla="*/ 0 60000 65536"/>
              <a:gd name="T7" fmla="*/ 0 60000 65536"/>
              <a:gd name="T8" fmla="*/ 0 60000 65536"/>
              <a:gd name="T9" fmla="*/ 0 w 388189"/>
              <a:gd name="T10" fmla="*/ 0 h 388189"/>
              <a:gd name="T11" fmla="*/ 388189 w 388189"/>
              <a:gd name="T12" fmla="*/ 388189 h 3881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8189" h="388189">
                <a:moveTo>
                  <a:pt x="388189" y="0"/>
                </a:moveTo>
                <a:lnTo>
                  <a:pt x="0" y="0"/>
                </a:lnTo>
                <a:lnTo>
                  <a:pt x="8627" y="388189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558925" y="1581150"/>
            <a:ext cx="6380163" cy="237416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7"/>
          <p:cNvSpPr txBox="1">
            <a:spLocks noChangeArrowheads="1"/>
          </p:cNvSpPr>
          <p:nvPr/>
        </p:nvSpPr>
        <p:spPr bwMode="auto">
          <a:xfrm>
            <a:off x="3282950" y="1663700"/>
            <a:ext cx="1563687" cy="102552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800" dirty="0"/>
          </a:p>
          <a:p>
            <a:pPr algn="ctr" eaLnBrk="0" hangingPunct="0"/>
            <a:r>
              <a:rPr lang="en-US" sz="2400" dirty="0" err="1"/>
              <a:t>cbuf</a:t>
            </a:r>
            <a:endParaRPr lang="en-US" sz="2400" dirty="0"/>
          </a:p>
          <a:p>
            <a:pPr algn="ctr" eaLnBrk="0" hangingPunct="0"/>
            <a:endParaRPr lang="en-US" sz="1800" dirty="0"/>
          </a:p>
        </p:txBody>
      </p:sp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5100"/>
            <a:ext cx="8275638" cy="1333500"/>
          </a:xfrm>
        </p:spPr>
        <p:txBody>
          <a:bodyPr/>
          <a:lstStyle/>
          <a:p>
            <a:pPr eaLnBrk="1" hangingPunct="1"/>
            <a:r>
              <a:rPr lang="en-US" smtClean="0"/>
              <a:t>Completion buffer: Interface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1509713" y="3357563"/>
            <a:ext cx="6186309" cy="163121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CBuffer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#(type t);</a:t>
            </a:r>
            <a:endParaRPr lang="en-US" dirty="0">
              <a:latin typeface="Courier New" pitchFamily="49" charset="0"/>
              <a:cs typeface="Times New Roman" pitchFamily="18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#(Token)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getToken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endParaRPr lang="en-US" dirty="0">
              <a:latin typeface="Courier New" pitchFamily="49" charset="0"/>
              <a:cs typeface="Times New Roman" pitchFamily="18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put(Token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t d);</a:t>
            </a:r>
            <a:endParaRPr lang="en-US" dirty="0">
              <a:latin typeface="Courier New" pitchFamily="49" charset="0"/>
              <a:cs typeface="Times New Roman" pitchFamily="18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getResult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4" name="Rectangle 36"/>
          <p:cNvSpPr>
            <a:spLocks noChangeArrowheads="1"/>
          </p:cNvSpPr>
          <p:nvPr/>
        </p:nvSpPr>
        <p:spPr bwMode="auto">
          <a:xfrm>
            <a:off x="3282950" y="1866900"/>
            <a:ext cx="190500" cy="7239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37"/>
          <p:cNvSpPr>
            <a:spLocks noChangeArrowheads="1"/>
          </p:cNvSpPr>
          <p:nvPr/>
        </p:nvSpPr>
        <p:spPr bwMode="auto">
          <a:xfrm>
            <a:off x="4660900" y="1866900"/>
            <a:ext cx="177800" cy="7239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38"/>
          <p:cNvSpPr>
            <a:spLocks noChangeArrowheads="1"/>
          </p:cNvSpPr>
          <p:nvPr/>
        </p:nvSpPr>
        <p:spPr bwMode="auto">
          <a:xfrm rot="-5400000">
            <a:off x="4025900" y="2232025"/>
            <a:ext cx="190500" cy="7239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vert="eaVert"/>
          <a:lstStyle/>
          <a:p>
            <a:endParaRPr lang="en-US"/>
          </a:p>
        </p:txBody>
      </p:sp>
      <p:cxnSp>
        <p:nvCxnSpPr>
          <p:cNvPr id="10247" name="Straight Arrow Connector 40"/>
          <p:cNvCxnSpPr>
            <a:cxnSpLocks noChangeShapeType="1"/>
          </p:cNvCxnSpPr>
          <p:nvPr/>
        </p:nvCxnSpPr>
        <p:spPr bwMode="auto">
          <a:xfrm>
            <a:off x="4857750" y="2214562"/>
            <a:ext cx="825500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48" name="Straight Arrow Connector 45"/>
          <p:cNvCxnSpPr>
            <a:cxnSpLocks noChangeShapeType="1"/>
          </p:cNvCxnSpPr>
          <p:nvPr/>
        </p:nvCxnSpPr>
        <p:spPr bwMode="auto">
          <a:xfrm flipH="1" flipV="1">
            <a:off x="4116388" y="2693988"/>
            <a:ext cx="1587" cy="56356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49" name="Straight Arrow Connector 46"/>
          <p:cNvCxnSpPr>
            <a:cxnSpLocks noChangeShapeType="1"/>
          </p:cNvCxnSpPr>
          <p:nvPr/>
        </p:nvCxnSpPr>
        <p:spPr bwMode="auto">
          <a:xfrm flipH="1" flipV="1">
            <a:off x="2444750" y="2247900"/>
            <a:ext cx="825500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250" name="TextBox 49"/>
          <p:cNvSpPr txBox="1">
            <a:spLocks noChangeArrowheads="1"/>
          </p:cNvSpPr>
          <p:nvPr/>
        </p:nvSpPr>
        <p:spPr bwMode="auto">
          <a:xfrm>
            <a:off x="4854575" y="1847850"/>
            <a:ext cx="1382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getResult</a:t>
            </a:r>
          </a:p>
        </p:txBody>
      </p:sp>
      <p:sp>
        <p:nvSpPr>
          <p:cNvPr id="10251" name="TextBox 50"/>
          <p:cNvSpPr txBox="1">
            <a:spLocks noChangeArrowheads="1"/>
          </p:cNvSpPr>
          <p:nvPr/>
        </p:nvSpPr>
        <p:spPr bwMode="auto">
          <a:xfrm>
            <a:off x="1819275" y="1851025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getToken</a:t>
            </a:r>
          </a:p>
        </p:txBody>
      </p:sp>
      <p:sp>
        <p:nvSpPr>
          <p:cNvPr id="10252" name="TextBox 51"/>
          <p:cNvSpPr txBox="1">
            <a:spLocks noChangeArrowheads="1"/>
          </p:cNvSpPr>
          <p:nvPr/>
        </p:nvSpPr>
        <p:spPr bwMode="auto">
          <a:xfrm>
            <a:off x="4102100" y="2786063"/>
            <a:ext cx="272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put (result &amp; token)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512888" y="5495925"/>
            <a:ext cx="7448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Concurrency requirement</a:t>
            </a:r>
          </a:p>
          <a:p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		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getToken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/>
              <a:t>&lt; 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put</a:t>
            </a:r>
            <a:r>
              <a:rPr lang="en-US" dirty="0"/>
              <a:t> &lt; 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getResult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3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Non-blocking FIFO Cache</a:t>
            </a:r>
          </a:p>
        </p:txBody>
      </p:sp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573088" y="1414463"/>
            <a:ext cx="8229600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mkNBFifoCache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(Cache);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CBuffer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cBuf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mkCompletionBuffer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NBCache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nbCache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mkNBtaggedCache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rule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nbCacheResponse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nbCache.resp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cBuf.put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method Action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cBuf.getToken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nbCache.req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TaggedMemReq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req:x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tag:tok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cBuf.getResult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2294" name="Group 33"/>
          <p:cNvGrpSpPr>
            <a:grpSpLocks/>
          </p:cNvGrpSpPr>
          <p:nvPr/>
        </p:nvGrpSpPr>
        <p:grpSpPr bwMode="auto">
          <a:xfrm>
            <a:off x="5581611" y="4419600"/>
            <a:ext cx="3062247" cy="2230438"/>
            <a:chOff x="5528879" y="3798198"/>
            <a:chExt cx="3063030" cy="2231666"/>
          </a:xfrm>
        </p:grpSpPr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6597267" y="3907766"/>
              <a:ext cx="1714500" cy="2122098"/>
            </a:xfrm>
            <a:prstGeom prst="rect">
              <a:avLst/>
            </a:prstGeom>
            <a:solidFill>
              <a:srgbClr val="92D05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6597266" y="3988698"/>
              <a:ext cx="246063" cy="393700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6603616" y="4945961"/>
              <a:ext cx="246063" cy="34131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12298" name="Straight Arrow Connector 17"/>
            <p:cNvCxnSpPr>
              <a:cxnSpLocks noChangeShapeType="1"/>
            </p:cNvCxnSpPr>
            <p:nvPr/>
          </p:nvCxnSpPr>
          <p:spPr bwMode="auto">
            <a:xfrm>
              <a:off x="5532054" y="4152211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2299" name="TextBox 23"/>
            <p:cNvSpPr txBox="1">
              <a:spLocks noChangeArrowheads="1"/>
            </p:cNvSpPr>
            <p:nvPr/>
          </p:nvSpPr>
          <p:spPr bwMode="auto">
            <a:xfrm>
              <a:off x="5682947" y="3798198"/>
              <a:ext cx="601817" cy="366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req</a:t>
              </a:r>
            </a:p>
          </p:txBody>
        </p:sp>
        <p:cxnSp>
          <p:nvCxnSpPr>
            <p:cNvPr id="12300" name="Straight Arrow Connector 25"/>
            <p:cNvCxnSpPr>
              <a:cxnSpLocks noChangeShapeType="1"/>
            </p:cNvCxnSpPr>
            <p:nvPr/>
          </p:nvCxnSpPr>
          <p:spPr bwMode="auto">
            <a:xfrm flipH="1">
              <a:off x="5528879" y="5138048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2301" name="TextBox 27"/>
            <p:cNvSpPr txBox="1">
              <a:spLocks noChangeArrowheads="1"/>
            </p:cNvSpPr>
            <p:nvPr/>
          </p:nvSpPr>
          <p:spPr bwMode="auto">
            <a:xfrm>
              <a:off x="5698826" y="4782990"/>
              <a:ext cx="733613" cy="366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resp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7205749" y="4408134"/>
              <a:ext cx="890816" cy="93555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1800">
                <a:solidFill>
                  <a:schemeClr val="tx2"/>
                </a:solidFill>
              </a:endParaRPr>
            </a:p>
            <a:p>
              <a:pPr algn="ctr" eaLnBrk="0" hangingPunct="0"/>
              <a:r>
                <a:rPr lang="en-US" sz="1800">
                  <a:solidFill>
                    <a:schemeClr val="tx2"/>
                  </a:solidFill>
                </a:rPr>
                <a:t>cbuf</a:t>
              </a:r>
            </a:p>
            <a:p>
              <a:pPr algn="ctr" eaLnBrk="0" hangingPunct="0"/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2306" name="Freeform 22"/>
            <p:cNvSpPr>
              <a:spLocks noChangeArrowheads="1"/>
            </p:cNvSpPr>
            <p:nvPr/>
          </p:nvSpPr>
          <p:spPr bwMode="auto">
            <a:xfrm>
              <a:off x="6854442" y="4325247"/>
              <a:ext cx="590550" cy="85726"/>
            </a:xfrm>
            <a:custGeom>
              <a:avLst/>
              <a:gdLst>
                <a:gd name="T0" fmla="*/ 590550 w 885825"/>
                <a:gd name="T1" fmla="*/ 85726 h 323850"/>
                <a:gd name="T2" fmla="*/ 590550 w 885825"/>
                <a:gd name="T3" fmla="*/ 0 h 323850"/>
                <a:gd name="T4" fmla="*/ 0 w 885825"/>
                <a:gd name="T5" fmla="*/ 0 h 323850"/>
                <a:gd name="T6" fmla="*/ 0 60000 65536"/>
                <a:gd name="T7" fmla="*/ 0 60000 65536"/>
                <a:gd name="T8" fmla="*/ 0 60000 65536"/>
                <a:gd name="T9" fmla="*/ 0 w 885825"/>
                <a:gd name="T10" fmla="*/ 0 h 323850"/>
                <a:gd name="T11" fmla="*/ 885825 w 885825"/>
                <a:gd name="T12" fmla="*/ 323850 h 3238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825" h="323850">
                  <a:moveTo>
                    <a:pt x="885825" y="323850"/>
                  </a:moveTo>
                  <a:lnTo>
                    <a:pt x="885825" y="0"/>
                  </a:lnTo>
                  <a:lnTo>
                    <a:pt x="0" y="0"/>
                  </a:lnTo>
                </a:path>
              </a:pathLst>
            </a:cu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12307" name="Straight Arrow Connector 23"/>
            <p:cNvCxnSpPr>
              <a:cxnSpLocks noChangeShapeType="1"/>
              <a:endCxn id="12297" idx="3"/>
            </p:cNvCxnSpPr>
            <p:nvPr/>
          </p:nvCxnSpPr>
          <p:spPr bwMode="auto">
            <a:xfrm flipH="1">
              <a:off x="6849679" y="5115823"/>
              <a:ext cx="357187" cy="794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309" name="Straight Arrow Connector 25"/>
            <p:cNvCxnSpPr>
              <a:cxnSpLocks noChangeShapeType="1"/>
              <a:stCxn id="12296" idx="3"/>
            </p:cNvCxnSpPr>
            <p:nvPr/>
          </p:nvCxnSpPr>
          <p:spPr bwMode="auto">
            <a:xfrm>
              <a:off x="6843329" y="4185548"/>
              <a:ext cx="1725612" cy="2540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8" name="Cloud 27"/>
            <p:cNvSpPr/>
            <p:nvPr/>
          </p:nvSpPr>
          <p:spPr bwMode="auto">
            <a:xfrm>
              <a:off x="7453462" y="5521584"/>
              <a:ext cx="766959" cy="412977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cxnSp>
          <p:nvCxnSpPr>
            <p:cNvPr id="12312" name="Straight Arrow Connector 29"/>
            <p:cNvCxnSpPr>
              <a:cxnSpLocks noChangeShapeType="1"/>
            </p:cNvCxnSpPr>
            <p:nvPr/>
          </p:nvCxnSpPr>
          <p:spPr bwMode="auto">
            <a:xfrm flipV="1">
              <a:off x="7806909" y="5311166"/>
              <a:ext cx="982" cy="24424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2313" name="Freeform 32"/>
            <p:cNvSpPr>
              <a:spLocks noChangeArrowheads="1"/>
            </p:cNvSpPr>
            <p:nvPr/>
          </p:nvSpPr>
          <p:spPr bwMode="auto">
            <a:xfrm>
              <a:off x="8151962" y="5193104"/>
              <a:ext cx="439947" cy="388189"/>
            </a:xfrm>
            <a:custGeom>
              <a:avLst/>
              <a:gdLst>
                <a:gd name="T0" fmla="*/ 439947 w 388189"/>
                <a:gd name="T1" fmla="*/ 0 h 388189"/>
                <a:gd name="T2" fmla="*/ 0 w 388189"/>
                <a:gd name="T3" fmla="*/ 0 h 388189"/>
                <a:gd name="T4" fmla="*/ 9777 w 388189"/>
                <a:gd name="T5" fmla="*/ 388189 h 388189"/>
                <a:gd name="T6" fmla="*/ 0 60000 65536"/>
                <a:gd name="T7" fmla="*/ 0 60000 65536"/>
                <a:gd name="T8" fmla="*/ 0 60000 65536"/>
                <a:gd name="T9" fmla="*/ 0 w 388189"/>
                <a:gd name="T10" fmla="*/ 0 h 388189"/>
                <a:gd name="T11" fmla="*/ 388189 w 388189"/>
                <a:gd name="T12" fmla="*/ 388189 h 388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8189" h="388189">
                  <a:moveTo>
                    <a:pt x="388189" y="0"/>
                  </a:moveTo>
                  <a:lnTo>
                    <a:pt x="0" y="0"/>
                  </a:lnTo>
                  <a:lnTo>
                    <a:pt x="8627" y="388189"/>
                  </a:lnTo>
                </a:path>
              </a:pathLst>
            </a:cu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Non-blocking Cache</a:t>
            </a:r>
            <a:endParaRPr lang="en-US" sz="3600" smtClean="0"/>
          </a:p>
        </p:txBody>
      </p:sp>
      <p:sp>
        <p:nvSpPr>
          <p:cNvPr id="23555" name="Rectangle 17"/>
          <p:cNvSpPr>
            <a:spLocks noChangeArrowheads="1"/>
          </p:cNvSpPr>
          <p:nvPr/>
        </p:nvSpPr>
        <p:spPr bwMode="auto">
          <a:xfrm>
            <a:off x="3895725" y="3573463"/>
            <a:ext cx="939800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3556" name="Rectangle 17"/>
          <p:cNvSpPr>
            <a:spLocks noChangeArrowheads="1"/>
          </p:cNvSpPr>
          <p:nvPr/>
        </p:nvSpPr>
        <p:spPr bwMode="auto">
          <a:xfrm>
            <a:off x="4981575" y="3573463"/>
            <a:ext cx="939800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Ld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Buff</a:t>
            </a:r>
          </a:p>
        </p:txBody>
      </p:sp>
      <p:sp>
        <p:nvSpPr>
          <p:cNvPr id="23557" name="Rectangle 17"/>
          <p:cNvSpPr>
            <a:spLocks noChangeArrowheads="1"/>
          </p:cNvSpPr>
          <p:nvPr/>
        </p:nvSpPr>
        <p:spPr bwMode="auto">
          <a:xfrm>
            <a:off x="6076950" y="3573463"/>
            <a:ext cx="806929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Wait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Q</a:t>
            </a:r>
            <a:endParaRPr lang="en-US" dirty="0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 rot="-5400000">
            <a:off x="5906666" y="5544344"/>
            <a:ext cx="984250" cy="703262"/>
            <a:chOff x="1920" y="1392"/>
            <a:chExt cx="192" cy="192"/>
          </a:xfrm>
        </p:grpSpPr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 rot="5400000" flipV="1">
            <a:off x="4917663" y="5534819"/>
            <a:ext cx="984250" cy="703262"/>
            <a:chOff x="1920" y="1392"/>
            <a:chExt cx="192" cy="192"/>
          </a:xfrm>
        </p:grpSpPr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1543050" y="3573463"/>
            <a:ext cx="1673225" cy="1287462"/>
            <a:chOff x="558" y="1357"/>
            <a:chExt cx="1054" cy="1033"/>
          </a:xfrm>
        </p:grpSpPr>
        <p:sp>
          <p:nvSpPr>
            <p:cNvPr id="23571" name="Rectangle 17"/>
            <p:cNvSpPr>
              <a:spLocks noChangeArrowheads="1"/>
            </p:cNvSpPr>
            <p:nvPr/>
          </p:nvSpPr>
          <p:spPr bwMode="auto">
            <a:xfrm>
              <a:off x="558" y="1357"/>
              <a:ext cx="274" cy="10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V</a:t>
              </a:r>
              <a:r>
                <a:rPr lang="en-US" dirty="0" smtClean="0"/>
                <a:t>/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D/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 </a:t>
              </a:r>
              <a:r>
                <a:rPr lang="en-US" dirty="0" smtClean="0"/>
                <a:t>I/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W</a:t>
              </a:r>
              <a:endParaRPr lang="en-US" dirty="0" smtClean="0"/>
            </a:p>
          </p:txBody>
        </p:sp>
        <p:sp>
          <p:nvSpPr>
            <p:cNvPr id="23572" name="Rectangle 17"/>
            <p:cNvSpPr>
              <a:spLocks noChangeArrowheads="1"/>
            </p:cNvSpPr>
            <p:nvPr/>
          </p:nvSpPr>
          <p:spPr bwMode="auto">
            <a:xfrm>
              <a:off x="834" y="1357"/>
              <a:ext cx="346" cy="10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Tag</a:t>
              </a:r>
            </a:p>
          </p:txBody>
        </p:sp>
        <p:sp>
          <p:nvSpPr>
            <p:cNvPr id="23573" name="Rectangle 17"/>
            <p:cNvSpPr>
              <a:spLocks noChangeArrowheads="1"/>
            </p:cNvSpPr>
            <p:nvPr/>
          </p:nvSpPr>
          <p:spPr bwMode="auto">
            <a:xfrm>
              <a:off x="1182" y="1357"/>
              <a:ext cx="430" cy="10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Data</a:t>
              </a:r>
            </a:p>
          </p:txBody>
        </p:sp>
      </p:grpSp>
      <p:sp>
        <p:nvSpPr>
          <p:cNvPr id="23574" name="Freeform 22"/>
          <p:cNvSpPr>
            <a:spLocks noChangeArrowheads="1"/>
          </p:cNvSpPr>
          <p:nvPr/>
        </p:nvSpPr>
        <p:spPr bwMode="auto">
          <a:xfrm>
            <a:off x="2278063" y="2105025"/>
            <a:ext cx="1139825" cy="838200"/>
          </a:xfrm>
          <a:custGeom>
            <a:avLst/>
            <a:gdLst/>
            <a:ahLst/>
            <a:cxnLst>
              <a:cxn ang="0">
                <a:pos x="800" y="349"/>
              </a:cxn>
              <a:cxn ang="0">
                <a:pos x="812" y="373"/>
              </a:cxn>
              <a:cxn ang="0">
                <a:pos x="800" y="426"/>
              </a:cxn>
              <a:cxn ang="0">
                <a:pos x="740" y="485"/>
              </a:cxn>
              <a:cxn ang="0">
                <a:pos x="639" y="509"/>
              </a:cxn>
              <a:cxn ang="0">
                <a:pos x="579" y="503"/>
              </a:cxn>
              <a:cxn ang="0">
                <a:pos x="531" y="485"/>
              </a:cxn>
              <a:cxn ang="0">
                <a:pos x="501" y="515"/>
              </a:cxn>
              <a:cxn ang="0">
                <a:pos x="460" y="526"/>
              </a:cxn>
              <a:cxn ang="0">
                <a:pos x="418" y="515"/>
              </a:cxn>
              <a:cxn ang="0">
                <a:pos x="394" y="485"/>
              </a:cxn>
              <a:cxn ang="0">
                <a:pos x="352" y="497"/>
              </a:cxn>
              <a:cxn ang="0">
                <a:pos x="310" y="503"/>
              </a:cxn>
              <a:cxn ang="0">
                <a:pos x="221" y="485"/>
              </a:cxn>
              <a:cxn ang="0">
                <a:pos x="161" y="444"/>
              </a:cxn>
              <a:cxn ang="0">
                <a:pos x="137" y="414"/>
              </a:cxn>
              <a:cxn ang="0">
                <a:pos x="137" y="414"/>
              </a:cxn>
              <a:cxn ang="0">
                <a:pos x="90" y="408"/>
              </a:cxn>
              <a:cxn ang="0">
                <a:pos x="24" y="373"/>
              </a:cxn>
              <a:cxn ang="0">
                <a:pos x="0" y="308"/>
              </a:cxn>
              <a:cxn ang="0">
                <a:pos x="30" y="242"/>
              </a:cxn>
              <a:cxn ang="0">
                <a:pos x="101" y="201"/>
              </a:cxn>
              <a:cxn ang="0">
                <a:pos x="101" y="201"/>
              </a:cxn>
              <a:cxn ang="0">
                <a:pos x="95" y="189"/>
              </a:cxn>
              <a:cxn ang="0">
                <a:pos x="78" y="160"/>
              </a:cxn>
              <a:cxn ang="0">
                <a:pos x="84" y="100"/>
              </a:cxn>
              <a:cxn ang="0">
                <a:pos x="149" y="47"/>
              </a:cxn>
              <a:cxn ang="0">
                <a:pos x="227" y="41"/>
              </a:cxn>
              <a:cxn ang="0">
                <a:pos x="275" y="59"/>
              </a:cxn>
              <a:cxn ang="0">
                <a:pos x="298" y="77"/>
              </a:cxn>
              <a:cxn ang="0">
                <a:pos x="304" y="77"/>
              </a:cxn>
              <a:cxn ang="0">
                <a:pos x="304" y="77"/>
              </a:cxn>
              <a:cxn ang="0">
                <a:pos x="310" y="77"/>
              </a:cxn>
              <a:cxn ang="0">
                <a:pos x="340" y="53"/>
              </a:cxn>
              <a:cxn ang="0">
                <a:pos x="382" y="41"/>
              </a:cxn>
              <a:cxn ang="0">
                <a:pos x="406" y="47"/>
              </a:cxn>
              <a:cxn ang="0">
                <a:pos x="430" y="53"/>
              </a:cxn>
              <a:cxn ang="0">
                <a:pos x="436" y="53"/>
              </a:cxn>
              <a:cxn ang="0">
                <a:pos x="436" y="47"/>
              </a:cxn>
              <a:cxn ang="0">
                <a:pos x="496" y="12"/>
              </a:cxn>
              <a:cxn ang="0">
                <a:pos x="573" y="0"/>
              </a:cxn>
              <a:cxn ang="0">
                <a:pos x="669" y="24"/>
              </a:cxn>
              <a:cxn ang="0">
                <a:pos x="722" y="77"/>
              </a:cxn>
              <a:cxn ang="0">
                <a:pos x="728" y="118"/>
              </a:cxn>
              <a:cxn ang="0">
                <a:pos x="728" y="124"/>
              </a:cxn>
              <a:cxn ang="0">
                <a:pos x="734" y="130"/>
              </a:cxn>
              <a:cxn ang="0">
                <a:pos x="746" y="130"/>
              </a:cxn>
              <a:cxn ang="0">
                <a:pos x="794" y="136"/>
              </a:cxn>
              <a:cxn ang="0">
                <a:pos x="860" y="171"/>
              </a:cxn>
              <a:cxn ang="0">
                <a:pos x="884" y="237"/>
              </a:cxn>
              <a:cxn ang="0">
                <a:pos x="860" y="296"/>
              </a:cxn>
              <a:cxn ang="0">
                <a:pos x="794" y="337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5" name="Group 23"/>
          <p:cNvGrpSpPr>
            <a:grpSpLocks/>
          </p:cNvGrpSpPr>
          <p:nvPr/>
        </p:nvGrpSpPr>
        <p:grpSpPr bwMode="auto">
          <a:xfrm rot="-5400000">
            <a:off x="5468144" y="2296319"/>
            <a:ext cx="984250" cy="703262"/>
            <a:chOff x="1920" y="1392"/>
            <a:chExt cx="192" cy="192"/>
          </a:xfrm>
        </p:grpSpPr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032250" y="6330950"/>
            <a:ext cx="581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wbQ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996244" y="6340475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mReqQ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937622" y="6340475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mRespQ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6261100" y="2368550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hitQ</a:t>
            </a:r>
          </a:p>
        </p:txBody>
      </p:sp>
      <p:grpSp>
        <p:nvGrpSpPr>
          <p:cNvPr id="23585" name="Group 33"/>
          <p:cNvGrpSpPr>
            <a:grpSpLocks/>
          </p:cNvGrpSpPr>
          <p:nvPr/>
        </p:nvGrpSpPr>
        <p:grpSpPr bwMode="auto">
          <a:xfrm rot="5400000" flipV="1">
            <a:off x="3839369" y="5534819"/>
            <a:ext cx="984250" cy="703262"/>
            <a:chOff x="1920" y="1392"/>
            <a:chExt cx="192" cy="192"/>
          </a:xfrm>
        </p:grpSpPr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92" name="Line 22"/>
          <p:cNvSpPr>
            <a:spLocks noChangeShapeType="1"/>
          </p:cNvSpPr>
          <p:nvPr/>
        </p:nvSpPr>
        <p:spPr bwMode="auto">
          <a:xfrm rot="5400000" flipH="1" flipV="1">
            <a:off x="4641850" y="1401763"/>
            <a:ext cx="0" cy="3797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3" name="Line 8"/>
          <p:cNvSpPr>
            <a:spLocks noChangeShapeType="1"/>
          </p:cNvSpPr>
          <p:nvPr/>
        </p:nvSpPr>
        <p:spPr bwMode="auto">
          <a:xfrm rot="16200000" flipH="1">
            <a:off x="5303837" y="3433763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5" name="Line 46"/>
          <p:cNvSpPr>
            <a:spLocks noChangeShapeType="1"/>
          </p:cNvSpPr>
          <p:nvPr/>
        </p:nvSpPr>
        <p:spPr bwMode="auto">
          <a:xfrm flipH="1" flipV="1">
            <a:off x="2752725" y="2908300"/>
            <a:ext cx="0" cy="387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7" name="Line 35"/>
          <p:cNvSpPr>
            <a:spLocks noChangeShapeType="1"/>
          </p:cNvSpPr>
          <p:nvPr/>
        </p:nvSpPr>
        <p:spPr bwMode="auto">
          <a:xfrm flipH="1" flipV="1">
            <a:off x="5774231" y="2912177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8" name="Line 35"/>
          <p:cNvSpPr>
            <a:spLocks noChangeShapeType="1"/>
          </p:cNvSpPr>
          <p:nvPr/>
        </p:nvSpPr>
        <p:spPr bwMode="auto">
          <a:xfrm flipH="1" flipV="1">
            <a:off x="5960269" y="2875757"/>
            <a:ext cx="0" cy="2643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9" name="Line 22"/>
          <p:cNvSpPr>
            <a:spLocks noChangeShapeType="1"/>
          </p:cNvSpPr>
          <p:nvPr/>
        </p:nvSpPr>
        <p:spPr bwMode="auto">
          <a:xfrm rot="5400000" flipH="1" flipV="1">
            <a:off x="4911570" y="2362330"/>
            <a:ext cx="1663" cy="17236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0" name="Line 46"/>
          <p:cNvSpPr>
            <a:spLocks noChangeShapeType="1"/>
          </p:cNvSpPr>
          <p:nvPr/>
        </p:nvSpPr>
        <p:spPr bwMode="auto">
          <a:xfrm flipH="1" flipV="1">
            <a:off x="4076700" y="3203575"/>
            <a:ext cx="0" cy="365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3601" name="Group 49"/>
          <p:cNvGrpSpPr>
            <a:grpSpLocks/>
          </p:cNvGrpSpPr>
          <p:nvPr/>
        </p:nvGrpSpPr>
        <p:grpSpPr bwMode="auto">
          <a:xfrm flipH="1">
            <a:off x="2618929" y="3101975"/>
            <a:ext cx="3363135" cy="454025"/>
            <a:chOff x="2292" y="1946"/>
            <a:chExt cx="640" cy="244"/>
          </a:xfrm>
        </p:grpSpPr>
        <p:sp>
          <p:nvSpPr>
            <p:cNvPr id="23602" name="Line 22"/>
            <p:cNvSpPr>
              <a:spLocks noChangeShapeType="1"/>
            </p:cNvSpPr>
            <p:nvPr/>
          </p:nvSpPr>
          <p:spPr bwMode="auto">
            <a:xfrm rot="5400000" flipH="1" flipV="1">
              <a:off x="2612" y="1627"/>
              <a:ext cx="0" cy="6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46"/>
            <p:cNvSpPr>
              <a:spLocks noChangeShapeType="1"/>
            </p:cNvSpPr>
            <p:nvPr/>
          </p:nvSpPr>
          <p:spPr bwMode="auto">
            <a:xfrm flipH="1" flipV="1">
              <a:off x="2928" y="1946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04" name="Line 8"/>
          <p:cNvSpPr>
            <a:spLocks noChangeShapeType="1"/>
          </p:cNvSpPr>
          <p:nvPr/>
        </p:nvSpPr>
        <p:spPr bwMode="auto">
          <a:xfrm rot="16200000" flipH="1">
            <a:off x="3794125" y="5248275"/>
            <a:ext cx="774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5" name="Line 8"/>
          <p:cNvSpPr>
            <a:spLocks noChangeShapeType="1"/>
          </p:cNvSpPr>
          <p:nvPr/>
        </p:nvSpPr>
        <p:spPr bwMode="auto">
          <a:xfrm rot="16200000" flipH="1">
            <a:off x="5013325" y="5257800"/>
            <a:ext cx="774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6" name="Line 8"/>
          <p:cNvSpPr>
            <a:spLocks noChangeShapeType="1"/>
          </p:cNvSpPr>
          <p:nvPr/>
        </p:nvSpPr>
        <p:spPr bwMode="auto">
          <a:xfrm rot="5400000">
            <a:off x="4222750" y="5391150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3607" name="Group 55"/>
          <p:cNvGrpSpPr>
            <a:grpSpLocks/>
          </p:cNvGrpSpPr>
          <p:nvPr/>
        </p:nvGrpSpPr>
        <p:grpSpPr bwMode="auto">
          <a:xfrm rot="5400000">
            <a:off x="4705351" y="4632325"/>
            <a:ext cx="273050" cy="758825"/>
            <a:chOff x="2292" y="1946"/>
            <a:chExt cx="640" cy="244"/>
          </a:xfrm>
        </p:grpSpPr>
        <p:sp>
          <p:nvSpPr>
            <p:cNvPr id="23608" name="Line 22"/>
            <p:cNvSpPr>
              <a:spLocks noChangeShapeType="1"/>
            </p:cNvSpPr>
            <p:nvPr/>
          </p:nvSpPr>
          <p:spPr bwMode="auto">
            <a:xfrm rot="5400000" flipH="1" flipV="1">
              <a:off x="2612" y="1627"/>
              <a:ext cx="0" cy="6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46"/>
            <p:cNvSpPr>
              <a:spLocks noChangeShapeType="1"/>
            </p:cNvSpPr>
            <p:nvPr/>
          </p:nvSpPr>
          <p:spPr bwMode="auto">
            <a:xfrm flipH="1" flipV="1">
              <a:off x="2928" y="1946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11" name="Line 35"/>
          <p:cNvSpPr>
            <a:spLocks noChangeShapeType="1"/>
          </p:cNvSpPr>
          <p:nvPr/>
        </p:nvSpPr>
        <p:spPr bwMode="auto">
          <a:xfrm flipH="1" flipV="1">
            <a:off x="6641848" y="4937607"/>
            <a:ext cx="0" cy="43434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2" name="Line 22"/>
          <p:cNvSpPr>
            <a:spLocks noChangeShapeType="1"/>
          </p:cNvSpPr>
          <p:nvPr/>
        </p:nvSpPr>
        <p:spPr bwMode="auto">
          <a:xfrm rot="16200000" flipV="1">
            <a:off x="4442731" y="3078842"/>
            <a:ext cx="1590" cy="437537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3" name="Line 46"/>
          <p:cNvSpPr>
            <a:spLocks noChangeShapeType="1"/>
          </p:cNvSpPr>
          <p:nvPr/>
        </p:nvSpPr>
        <p:spPr bwMode="auto">
          <a:xfrm rot="10800000" flipH="1" flipV="1">
            <a:off x="2249488" y="4870450"/>
            <a:ext cx="0" cy="396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5" name="Line 35"/>
          <p:cNvSpPr>
            <a:spLocks noChangeShapeType="1"/>
          </p:cNvSpPr>
          <p:nvPr/>
        </p:nvSpPr>
        <p:spPr bwMode="auto">
          <a:xfrm flipH="1" flipV="1">
            <a:off x="6189663" y="2894013"/>
            <a:ext cx="0" cy="6102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7" name="Line 8"/>
          <p:cNvSpPr>
            <a:spLocks noChangeShapeType="1"/>
          </p:cNvSpPr>
          <p:nvPr/>
        </p:nvSpPr>
        <p:spPr bwMode="auto">
          <a:xfrm rot="5400000">
            <a:off x="2517775" y="1943100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9" name="Line 8"/>
          <p:cNvSpPr>
            <a:spLocks noChangeShapeType="1"/>
          </p:cNvSpPr>
          <p:nvPr/>
        </p:nvSpPr>
        <p:spPr bwMode="auto">
          <a:xfrm rot="16200000" flipV="1">
            <a:off x="5737589" y="1911349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5441116" y="1749425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err="1"/>
              <a:t>resp</a:t>
            </a:r>
            <a:endParaRPr lang="en-US" sz="1400" dirty="0"/>
          </a:p>
        </p:txBody>
      </p:sp>
      <p:sp>
        <p:nvSpPr>
          <p:cNvPr id="23622" name="Text Box 70"/>
          <p:cNvSpPr txBox="1">
            <a:spLocks noChangeArrowheads="1"/>
          </p:cNvSpPr>
          <p:nvPr/>
        </p:nvSpPr>
        <p:spPr bwMode="auto">
          <a:xfrm>
            <a:off x="2727325" y="1749425"/>
            <a:ext cx="477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req</a:t>
            </a:r>
          </a:p>
        </p:txBody>
      </p:sp>
      <p:sp>
        <p:nvSpPr>
          <p:cNvPr id="76" name="Line 8"/>
          <p:cNvSpPr>
            <a:spLocks noChangeShapeType="1"/>
          </p:cNvSpPr>
          <p:nvPr/>
        </p:nvSpPr>
        <p:spPr bwMode="auto">
          <a:xfrm rot="16200000" flipH="1" flipV="1">
            <a:off x="6402788" y="3409554"/>
            <a:ext cx="218280" cy="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7" name="Line 8"/>
          <p:cNvSpPr>
            <a:spLocks noChangeShapeType="1"/>
          </p:cNvSpPr>
          <p:nvPr/>
        </p:nvSpPr>
        <p:spPr bwMode="auto">
          <a:xfrm rot="16200000" flipH="1">
            <a:off x="4189412" y="3433763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8"/>
          <p:cNvSpPr>
            <a:spLocks noChangeShapeType="1"/>
          </p:cNvSpPr>
          <p:nvPr/>
        </p:nvSpPr>
        <p:spPr bwMode="auto">
          <a:xfrm rot="16200000" flipH="1">
            <a:off x="2863648" y="3444877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" name="Line 8"/>
          <p:cNvSpPr>
            <a:spLocks noChangeShapeType="1"/>
          </p:cNvSpPr>
          <p:nvPr/>
        </p:nvSpPr>
        <p:spPr bwMode="auto">
          <a:xfrm rot="16200000" flipV="1">
            <a:off x="3550444" y="3935412"/>
            <a:ext cx="0" cy="690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95725" y="3578226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194878" y="3563371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983829" y="3581764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03816" y="2504258"/>
            <a:ext cx="17437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Waiting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load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reqs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after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for data has been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made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443" y="4860924"/>
            <a:ext cx="19347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 extra bit in the cache to indicate if the data for a line is present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680484" y="4625163"/>
            <a:ext cx="862566" cy="31244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6" idx="1"/>
          </p:cNvCxnSpPr>
          <p:nvPr/>
        </p:nvCxnSpPr>
        <p:spPr bwMode="auto">
          <a:xfrm flipV="1">
            <a:off x="6480414" y="3319866"/>
            <a:ext cx="623402" cy="46195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2044328" y="5316905"/>
            <a:ext cx="2083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Holds St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reqs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that have not been sent to cache/ memory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 flipH="1">
            <a:off x="2966244" y="4334262"/>
            <a:ext cx="1132829" cy="103768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128620" y="4588241"/>
            <a:ext cx="17437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load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reqs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before the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for data has been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made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726072" y="4588241"/>
            <a:ext cx="1493435" cy="42349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491028" y="1494104"/>
            <a:ext cx="1952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Behavior to be described by 4 concurrent FSMs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013" y="1456026"/>
            <a:ext cx="27260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St </a:t>
            </a:r>
            <a:r>
              <a:rPr lang="en-US" dirty="0" err="1" smtClean="0">
                <a:latin typeface="Comic Sans MS" panose="030F0702030302020204" pitchFamily="66" charset="0"/>
              </a:rPr>
              <a:t>req</a:t>
            </a:r>
            <a:r>
              <a:rPr lang="en-US" dirty="0" smtClean="0">
                <a:latin typeface="Comic Sans MS" panose="030F0702030302020204" pitchFamily="66" charset="0"/>
              </a:rPr>
              <a:t> goes in </a:t>
            </a:r>
            <a:r>
              <a:rPr lang="en-US" dirty="0" err="1" smtClean="0">
                <a:latin typeface="Comic Sans MS" panose="030F0702030302020204" pitchFamily="66" charset="0"/>
              </a:rPr>
              <a:t>StQ</a:t>
            </a:r>
            <a:r>
              <a:rPr lang="en-US" dirty="0" smtClean="0">
                <a:latin typeface="Comic Sans MS" panose="030F0702030302020204" pitchFamily="66" charset="0"/>
              </a:rPr>
              <a:t>; </a:t>
            </a:r>
            <a:r>
              <a:rPr lang="en-US" dirty="0" err="1" smtClean="0">
                <a:latin typeface="Comic Sans MS" panose="030F0702030302020204" pitchFamily="66" charset="0"/>
              </a:rPr>
              <a:t>Ld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req</a:t>
            </a:r>
            <a:r>
              <a:rPr lang="en-US" dirty="0" smtClean="0">
                <a:latin typeface="Comic Sans MS" panose="030F0702030302020204" pitchFamily="66" charset="0"/>
              </a:rPr>
              <a:t> searches:</a:t>
            </a:r>
          </a:p>
          <a:p>
            <a:pPr marL="457200" indent="-457200">
              <a:buAutoNum type="arabicParenBoth"/>
            </a:pPr>
            <a:r>
              <a:rPr lang="en-US" dirty="0" err="1" smtClean="0">
                <a:latin typeface="Comic Sans MS" panose="030F0702030302020204" pitchFamily="66" charset="0"/>
              </a:rPr>
              <a:t>StQ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omic Sans MS" panose="030F0702030302020204" pitchFamily="66" charset="0"/>
              </a:rPr>
              <a:t>Cache</a:t>
            </a:r>
          </a:p>
          <a:p>
            <a:pPr marL="457200" indent="-457200">
              <a:buAutoNum type="arabicParenBoth"/>
            </a:pPr>
            <a:r>
              <a:rPr lang="en-US" dirty="0" err="1" smtClean="0">
                <a:latin typeface="Comic Sans MS" panose="030F0702030302020204" pitchFamily="66" charset="0"/>
              </a:rPr>
              <a:t>LdQ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7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 animBg="1"/>
      <p:bldP spid="6" grpId="0"/>
      <p:bldP spid="74" grpId="0"/>
      <p:bldP spid="81" grpId="0"/>
      <p:bldP spid="8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83690" y="1479889"/>
            <a:ext cx="2177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of request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2959115" y="1794938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43906" y="1794938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94470" y="2094614"/>
            <a:ext cx="144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 in </a:t>
            </a:r>
            <a:r>
              <a:rPr lang="en-US" dirty="0" err="1" smtClean="0"/>
              <a:t>stQ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38213" y="2094614"/>
            <a:ext cx="1119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stQ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3696306" y="2393115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81097" y="2393115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488610" y="2723107"/>
            <a:ext cx="1500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bypass hit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97821" y="2701845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cache?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4397821" y="3006258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982612" y="3006258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261673" y="3363817"/>
            <a:ext cx="152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data?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04515" y="3350025"/>
            <a:ext cx="1318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ldBuf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2819188" y="3750135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403979" y="3750135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488610" y="4209299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34681" y="4112410"/>
            <a:ext cx="1747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in </a:t>
            </a:r>
            <a:r>
              <a:rPr lang="en-US" dirty="0" err="1" smtClean="0"/>
              <a:t>waitQ</a:t>
            </a:r>
            <a:endParaRPr lang="en-US" dirty="0" smtClean="0"/>
          </a:p>
          <a:p>
            <a:r>
              <a:rPr lang="en-US" dirty="0" smtClean="0"/>
              <a:t>(data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smtClean="0"/>
              <a:t>the </a:t>
            </a:r>
            <a:r>
              <a:rPr lang="en-US" dirty="0" smtClean="0"/>
              <a:t>way from </a:t>
            </a:r>
            <a:r>
              <a:rPr lang="en-US" dirty="0" err="1" smtClean="0"/>
              <a:t>mem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5681095" y="3695776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265886" y="3695776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265788" y="4073042"/>
            <a:ext cx="1016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in </a:t>
            </a:r>
            <a:r>
              <a:rPr lang="en-US" dirty="0" err="1" smtClean="0"/>
              <a:t>waitQ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339987" y="4100584"/>
            <a:ext cx="15280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put in </a:t>
            </a:r>
            <a:r>
              <a:rPr lang="en-US" dirty="0" err="1" smtClean="0"/>
              <a:t>ldBuf</a:t>
            </a:r>
            <a:endParaRPr lang="en-US" dirty="0" smtClean="0"/>
          </a:p>
          <a:p>
            <a:pPr algn="ctr"/>
            <a:r>
              <a:rPr lang="en-US" dirty="0" smtClean="0"/>
              <a:t>&amp; </a:t>
            </a:r>
            <a:r>
              <a:rPr lang="en-US" dirty="0" err="1" smtClean="0"/>
              <a:t>waitQ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7952" y="1741774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st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2289" y="1741774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ld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9752" y="233283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18346" y="2332834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06674" y="295506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25268" y="295506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48097" y="369425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3335" y="369425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31078" y="369425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9672" y="369425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</a:t>
            </a:r>
            <a:r>
              <a:rPr lang="en-US" dirty="0" smtClean="0"/>
              <a:t>buffer</a:t>
            </a:r>
            <a:br>
              <a:rPr lang="en-US" dirty="0" smtClean="0"/>
            </a:br>
            <a:r>
              <a:rPr lang="en-US" sz="2400" dirty="0" smtClean="0"/>
              <a:t>processing the oldest entry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8761" y="1501155"/>
            <a:ext cx="1913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 in </a:t>
            </a:r>
            <a:r>
              <a:rPr lang="en-US" dirty="0" smtClean="0"/>
              <a:t>cache?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692792" y="1858736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277583" y="1858736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15487" y="2228121"/>
            <a:ext cx="1911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in </a:t>
            </a:r>
            <a:r>
              <a:rPr lang="en-US" dirty="0" smtClean="0"/>
              <a:t>data?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2824602" y="2662102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010294" y="2992571"/>
            <a:ext cx="1074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</a:t>
            </a:r>
          </a:p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64193" y="2228121"/>
            <a:ext cx="4426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wbReq</a:t>
            </a:r>
            <a:r>
              <a:rPr lang="en-US" dirty="0" smtClean="0"/>
              <a:t> </a:t>
            </a:r>
          </a:p>
          <a:p>
            <a:r>
              <a:rPr lang="en-US" dirty="0" smtClean="0"/>
              <a:t>(no-allocate-on-write-miss policy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449268" y="2622708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651937" y="2992571"/>
            <a:ext cx="717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wait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9047" y="257069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27641" y="257069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03067" y="1818588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21661" y="1818588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</a:t>
            </a:r>
            <a:r>
              <a:rPr lang="en-US" dirty="0" smtClean="0"/>
              <a:t>buffer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/>
            </a:r>
            <a:br>
              <a:rPr lang="en-US" sz="2400" dirty="0" smtClean="0">
                <a:solidFill>
                  <a:srgbClr val="660066"/>
                </a:solidFill>
              </a:rPr>
            </a:br>
            <a:r>
              <a:rPr lang="en-US" sz="2400" dirty="0" smtClean="0">
                <a:solidFill>
                  <a:srgbClr val="660066"/>
                </a:solidFill>
              </a:rPr>
              <a:t>processing </a:t>
            </a:r>
            <a:r>
              <a:rPr lang="en-US" sz="2400" dirty="0">
                <a:solidFill>
                  <a:srgbClr val="660066"/>
                </a:solidFill>
              </a:rPr>
              <a:t>the oldest entry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0020" y="1511788"/>
            <a:ext cx="2754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Evacuation needed?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384435" y="1869369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969226" y="1869369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19790" y="2286008"/>
            <a:ext cx="18229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Wb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endParaRPr lang="en-US" dirty="0" smtClean="0"/>
          </a:p>
          <a:p>
            <a:r>
              <a:rPr lang="en-US" dirty="0" smtClean="0"/>
              <a:t>replace </a:t>
            </a:r>
            <a:r>
              <a:rPr lang="en-US" dirty="0" smtClean="0"/>
              <a:t>tag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missing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84032" y="2286008"/>
            <a:ext cx="18229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</a:t>
            </a:r>
            <a:r>
              <a:rPr lang="en-US" dirty="0" err="1" smtClean="0"/>
              <a:t>Req</a:t>
            </a:r>
            <a:endParaRPr lang="en-US" dirty="0" smtClean="0"/>
          </a:p>
          <a:p>
            <a:r>
              <a:rPr lang="en-US" dirty="0" smtClean="0"/>
              <a:t>replace tag</a:t>
            </a:r>
          </a:p>
          <a:p>
            <a:r>
              <a:rPr lang="en-US" dirty="0" smtClean="0"/>
              <a:t>data missing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38882" y="3625702"/>
            <a:ext cx="1060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fill </a:t>
            </a:r>
            <a:r>
              <a:rPr lang="en-US" dirty="0" err="1" smtClean="0"/>
              <a:t>Req</a:t>
            </a:r>
            <a:endParaRPr lang="en-US" dirty="0"/>
          </a:p>
        </p:txBody>
      </p:sp>
      <p:cxnSp>
        <p:nvCxnSpPr>
          <p:cNvPr id="11" name="Straight Connector 10"/>
          <p:cNvCxnSpPr>
            <a:stCxn id="12" idx="2"/>
          </p:cNvCxnSpPr>
          <p:nvPr/>
        </p:nvCxnSpPr>
        <p:spPr bwMode="auto">
          <a:xfrm flipH="1">
            <a:off x="3431257" y="3301671"/>
            <a:ext cx="1" cy="32403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022477" y="186936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3731" y="1869369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37196</TotalTime>
  <Words>771</Words>
  <Application>Microsoft Office PowerPoint</Application>
  <PresentationFormat>On-screen Show (4:3)</PresentationFormat>
  <Paragraphs>232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Blueprint</vt:lpstr>
      <vt:lpstr>PowerPoint Presentation</vt:lpstr>
      <vt:lpstr>Contributors to the course material</vt:lpstr>
      <vt:lpstr>Non-blocking cache</vt:lpstr>
      <vt:lpstr>Completion buffer: Interface</vt:lpstr>
      <vt:lpstr>Non-blocking FIFO Cache</vt:lpstr>
      <vt:lpstr>Non-blocking Cache</vt:lpstr>
      <vt:lpstr>Incoming req</vt:lpstr>
      <vt:lpstr>Store buffer processing the oldest entry</vt:lpstr>
      <vt:lpstr>Load buffer  processing the oldest entry</vt:lpstr>
      <vt:lpstr>Mem Resp (line)</vt:lpstr>
      <vt:lpstr>Completion buffer: Implementation</vt:lpstr>
      <vt:lpstr>Completion Buffer cont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1126</cp:revision>
  <cp:lastPrinted>1601-01-01T00:00:00Z</cp:lastPrinted>
  <dcterms:created xsi:type="dcterms:W3CDTF">2003-01-21T19:25:41Z</dcterms:created>
  <dcterms:modified xsi:type="dcterms:W3CDTF">2013-11-05T18:52:23Z</dcterms:modified>
</cp:coreProperties>
</file>