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6"/>
  </p:notesMasterIdLst>
  <p:handoutMasterIdLst>
    <p:handoutMasterId r:id="rId27"/>
  </p:handoutMasterIdLst>
  <p:sldIdLst>
    <p:sldId id="1265" r:id="rId2"/>
    <p:sldId id="1308" r:id="rId3"/>
    <p:sldId id="1241" r:id="rId4"/>
    <p:sldId id="1242" r:id="rId5"/>
    <p:sldId id="1243" r:id="rId6"/>
    <p:sldId id="1244" r:id="rId7"/>
    <p:sldId id="1245" r:id="rId8"/>
    <p:sldId id="1246" r:id="rId9"/>
    <p:sldId id="1293" r:id="rId10"/>
    <p:sldId id="1313" r:id="rId11"/>
    <p:sldId id="1266" r:id="rId12"/>
    <p:sldId id="1295" r:id="rId13"/>
    <p:sldId id="1296" r:id="rId14"/>
    <p:sldId id="1297" r:id="rId15"/>
    <p:sldId id="1298" r:id="rId16"/>
    <p:sldId id="1307" r:id="rId17"/>
    <p:sldId id="1299" r:id="rId18"/>
    <p:sldId id="1247" r:id="rId19"/>
    <p:sldId id="1248" r:id="rId20"/>
    <p:sldId id="1268" r:id="rId21"/>
    <p:sldId id="1317" r:id="rId22"/>
    <p:sldId id="1319" r:id="rId23"/>
    <p:sldId id="1322" r:id="rId24"/>
    <p:sldId id="1320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6522" autoAdjust="0"/>
  </p:normalViewPr>
  <p:slideViewPr>
    <p:cSldViewPr snapToGrid="0">
      <p:cViewPr>
        <p:scale>
          <a:sx n="90" d="100"/>
          <a:sy n="90" d="100"/>
        </p:scale>
        <p:origin x="-1344" y="-6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352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algn="r"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algn="r" defTabSz="930356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849B7AB4-D1DC-4C49-8997-FC16BCA01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30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8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t" anchorCtr="0" compatLnSpc="1">
            <a:prstTxWarp prst="textNoShape">
              <a:avLst/>
            </a:prstTxWarp>
          </a:bodyPr>
          <a:lstStyle>
            <a:lvl1pPr algn="r"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67" rIns="93141" bIns="46567" numCol="1" anchor="b" anchorCtr="0" compatLnSpc="1">
            <a:prstTxWarp prst="textNoShape">
              <a:avLst/>
            </a:prstTxWarp>
          </a:bodyPr>
          <a:lstStyle>
            <a:lvl1pPr algn="r" defTabSz="930356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188AD204-E486-472C-93F5-F552B5456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34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9"/>
          <p:cNvSpPr txBox="1">
            <a:spLocks noGrp="1" noChangeArrowheads="1"/>
          </p:cNvSpPr>
          <p:nvPr/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88" tIns="46242" rIns="92488" bIns="46242" anchor="b"/>
          <a:lstStyle/>
          <a:p>
            <a:pPr algn="r" defTabSz="924236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9F02CC8F-DDA7-4BD0-B1A6-0C9AF771FF33}" type="slidenum">
              <a:rPr lang="en-US" sz="1300">
                <a:latin typeface="Tahoma" pitchFamily="34" charset="0"/>
              </a:rPr>
              <a:pPr algn="r" defTabSz="924236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14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53" tIns="45727" rIns="91453" bIns="457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9"/>
          <p:cNvSpPr txBox="1">
            <a:spLocks noGrp="1" noChangeArrowheads="1"/>
          </p:cNvSpPr>
          <p:nvPr/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1" tIns="46567" rIns="93141" bIns="46567" anchor="b"/>
          <a:lstStyle/>
          <a:p>
            <a:pPr algn="r" defTabSz="930356" eaLnBrk="0" hangingPunct="0">
              <a:spcBef>
                <a:spcPct val="20000"/>
              </a:spcBef>
            </a:pPr>
            <a:fld id="{B5CD67D7-23E9-4BE4-AFA3-CF5C2C78C3FE}" type="slidenum">
              <a:rPr lang="en-US" sz="1300">
                <a:latin typeface="Tahoma" pitchFamily="34" charset="0"/>
              </a:rPr>
              <a:pPr algn="r" defTabSz="930356" eaLnBrk="0" hangingPunct="0">
                <a:spcBef>
                  <a:spcPct val="20000"/>
                </a:spcBef>
              </a:pPr>
              <a:t>16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53" tIns="45727" rIns="91453" bIns="457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 txBox="1">
            <a:spLocks noGrp="1" noChangeArrowheads="1"/>
          </p:cNvSpPr>
          <p:nvPr/>
        </p:nvSpPr>
        <p:spPr bwMode="auto">
          <a:xfrm>
            <a:off x="3972258" y="8830658"/>
            <a:ext cx="303814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61" tIns="46227" rIns="92461" bIns="46227" anchor="b"/>
          <a:lstStyle/>
          <a:p>
            <a:pPr algn="r" defTabSz="923947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E384BEF7-27B1-43F0-B79B-9DC6260F65B5}" type="slidenum">
              <a:rPr lang="en-US" sz="1300">
                <a:latin typeface="Tahoma" pitchFamily="34" charset="0"/>
              </a:rPr>
              <a:pPr algn="r" defTabSz="923947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20</a:t>
            </a:fld>
            <a:endParaRPr lang="en-US" sz="1300" dirty="0">
              <a:latin typeface="Tahoma" pitchFamily="34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23" tIns="45713" rIns="91423" bIns="4571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19F016-4B75-45D8-8EAA-65CCA6C6CA8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4157F-A0CB-41B4-98B4-AAFA3CB6870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A89F9-869D-4A4A-8E32-6A85DA18EDB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2DF1A-DB4B-4DE6-B9D6-79386766486C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1FA89E-FAC2-459D-858F-BBA16B3F54A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9"/>
          <p:cNvSpPr txBox="1">
            <a:spLocks noGrp="1" noChangeArrowheads="1"/>
          </p:cNvSpPr>
          <p:nvPr/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1" tIns="46567" rIns="93141" bIns="46567" anchor="b"/>
          <a:lstStyle/>
          <a:p>
            <a:pPr algn="r" defTabSz="930356" eaLnBrk="0" hangingPunct="0">
              <a:spcBef>
                <a:spcPct val="20000"/>
              </a:spcBef>
            </a:pPr>
            <a:fld id="{41030A5D-98C1-425A-89B7-0F4C09AB2827}" type="slidenum">
              <a:rPr lang="en-US" sz="1300">
                <a:latin typeface="Tahoma" pitchFamily="34" charset="0"/>
              </a:rPr>
              <a:pPr algn="r" defTabSz="930356" eaLnBrk="0" hangingPunct="0">
                <a:spcBef>
                  <a:spcPct val="20000"/>
                </a:spcBef>
              </a:pPr>
              <a:t>9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53" tIns="45727" rIns="91453" bIns="457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9"/>
          <p:cNvSpPr txBox="1">
            <a:spLocks noGrp="1" noChangeArrowheads="1"/>
          </p:cNvSpPr>
          <p:nvPr/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1" tIns="46567" rIns="93141" bIns="46567" anchor="b"/>
          <a:lstStyle/>
          <a:p>
            <a:pPr algn="r" defTabSz="930356" eaLnBrk="0" hangingPunct="0">
              <a:spcBef>
                <a:spcPct val="20000"/>
              </a:spcBef>
            </a:pPr>
            <a:fld id="{B6E90280-7394-4032-8DFD-93DAFB8A02CC}" type="slidenum">
              <a:rPr lang="en-US" sz="1300">
                <a:latin typeface="Tahoma" pitchFamily="34" charset="0"/>
              </a:rPr>
              <a:pPr algn="r" defTabSz="930356" eaLnBrk="0" hangingPunct="0">
                <a:spcBef>
                  <a:spcPct val="20000"/>
                </a:spcBef>
              </a:pPr>
              <a:t>10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53" tIns="45727" rIns="91453" bIns="4572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9"/>
          <p:cNvSpPr txBox="1">
            <a:spLocks noGrp="1" noChangeArrowheads="1"/>
          </p:cNvSpPr>
          <p:nvPr/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41" tIns="46567" rIns="93141" bIns="46567" anchor="b"/>
          <a:lstStyle/>
          <a:p>
            <a:pPr algn="r" defTabSz="930356" eaLnBrk="0" hangingPunct="0">
              <a:spcBef>
                <a:spcPct val="20000"/>
              </a:spcBef>
            </a:pPr>
            <a:fld id="{0A623530-D776-4DA5-B3F4-6853A33B3047}" type="slidenum">
              <a:rPr lang="en-US" sz="1300">
                <a:latin typeface="Tahoma" pitchFamily="34" charset="0"/>
              </a:rPr>
              <a:pPr algn="r" defTabSz="930356" eaLnBrk="0" hangingPunct="0">
                <a:spcBef>
                  <a:spcPct val="20000"/>
                </a:spcBef>
              </a:pPr>
              <a:t>13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53" tIns="45727" rIns="91453" bIns="45727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L19-</a:t>
            </a:r>
            <a:fld id="{9CB9F958-F5B5-434D-AF34-9E135DA9C3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29940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xfrm>
            <a:off x="3098800" y="6400800"/>
            <a:ext cx="30051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L19-</a:t>
            </a:r>
            <a:fld id="{AD42A996-D0CC-4CAC-8C80-EF04779D652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774817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solidFill>
                  <a:schemeClr val="tx2"/>
                </a:solidFill>
              </a:rPr>
              <a:t>Interrupts/Exceptions/Faults</a:t>
            </a:r>
            <a:endParaRPr lang="en-US" sz="40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9CB9F958-F5B5-434D-AF34-9E135DA9C3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770" name="Title 1"/>
          <p:cNvSpPr>
            <a:spLocks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en-US" sz="4000">
                <a:solidFill>
                  <a:schemeClr val="tx2"/>
                </a:solidFill>
              </a:rPr>
              <a:t>Software Considerations</a:t>
            </a:r>
          </a:p>
        </p:txBody>
      </p:sp>
      <p:sp>
        <p:nvSpPr>
          <p:cNvPr id="3277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9125" y="1533525"/>
            <a:ext cx="812482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00001004 &lt;handler&gt;: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1004: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00000000 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li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$t1,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1010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// all exceptions jump to 1004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1008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	00000000 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$t1,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causeR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//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causeR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contains 0 for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4 for div,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etc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100c:	00000000 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$t1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1010:	08000408 	j 1020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&lt;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mult_excep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1014: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08000408 	j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1060 // &lt;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div_excep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00001020 &lt;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mult_excep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&gt;: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1020:	24890000 	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$t1,$a0,0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1024:	24aa0000 	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$t2,$a1,0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...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104c:	42000018 	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eret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00001124 &lt;main&gt;: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11a0:	00850018 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$a0,$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a1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1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800100" y="1504950"/>
            <a:ext cx="7440133" cy="1552575"/>
          </a:xfrm>
        </p:spPr>
        <p:txBody>
          <a:bodyPr/>
          <a:lstStyle/>
          <a:p>
            <a:r>
              <a:rPr lang="en-US" sz="3200" dirty="0" smtClean="0"/>
              <a:t>We need to change the interfaces to handle exceptions wherever necessary</a:t>
            </a:r>
            <a:endParaRPr lang="en-US" sz="3200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752600" y="3357563"/>
            <a:ext cx="6400800" cy="2150102"/>
          </a:xfrm>
        </p:spPr>
        <p:txBody>
          <a:bodyPr/>
          <a:lstStyle/>
          <a:p>
            <a:r>
              <a:rPr lang="en-US" sz="2400" dirty="0" smtClean="0"/>
              <a:t>For example, 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a memory request will return a </a:t>
            </a:r>
          </a:p>
          <a:p>
            <a:r>
              <a:rPr lang="en-US" sz="2400" dirty="0" smtClean="0"/>
              <a:t>2-tuple &lt;</a:t>
            </a:r>
            <a:r>
              <a:rPr lang="en-US" sz="2400" dirty="0" err="1" smtClean="0"/>
              <a:t>mem-reponse</a:t>
            </a:r>
            <a:r>
              <a:rPr lang="en-US" sz="2400" dirty="0" smtClean="0"/>
              <a:t>, </a:t>
            </a:r>
            <a:r>
              <a:rPr lang="en-US" sz="2400" dirty="0" err="1" smtClean="0"/>
              <a:t>mException</a:t>
            </a:r>
            <a:r>
              <a:rPr lang="en-US" sz="2400" dirty="0" smtClean="0"/>
              <a:t>&gt;; </a:t>
            </a:r>
          </a:p>
          <a:p>
            <a:r>
              <a:rPr lang="en-US" sz="2400" dirty="0" smtClean="0"/>
              <a:t>- decoder will have to recognize new instructions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eret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...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9CB9F958-F5B5-434D-AF34-9E135DA9C39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0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Decoded Instruction</a:t>
            </a:r>
          </a:p>
        </p:txBody>
      </p:sp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630466" y="1531777"/>
            <a:ext cx="774201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AluFunc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aluFunc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Maybe#(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Maybe#(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src1;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Maybe#(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FullIndx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src2;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Maybe#(Data)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DecodedInst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{Unsupported,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St, J,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Br,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{Add, Sub, And, Or,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Nor,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Sltu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LShift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RShift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Sra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AluFunc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Le, Lt,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AT, NT}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BrFunc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91971" y="1665127"/>
            <a:ext cx="4044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Bit#(6)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fcMULT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 = 6'b011000;</a:t>
            </a:r>
          </a:p>
          <a:p>
            <a:pPr marL="342900" indent="-342900" eaLnBrk="0" hangingPunct="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Bit#(5)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rsERET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 = 5'b10000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3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Decode</a:t>
            </a:r>
          </a:p>
        </p:txBody>
      </p:sp>
      <p:sp>
        <p:nvSpPr>
          <p:cNvPr id="65539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543" name="Content Placeholder 2" descr="Rectangle: Click to edit Master text styles&#10;Second level&#10;Third level&#10;Fourth level&#10;Fifth level"/>
          <p:cNvSpPr>
            <a:spLocks/>
          </p:cNvSpPr>
          <p:nvPr/>
        </p:nvSpPr>
        <p:spPr bwMode="auto">
          <a:xfrm>
            <a:off x="528638" y="1506538"/>
            <a:ext cx="8520112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function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DecodedInst</a:t>
            </a:r>
            <a:r>
              <a:rPr lang="en-US" sz="1800" dirty="0">
                <a:latin typeface="Courier New" pitchFamily="49" charset="0"/>
              </a:rPr>
              <a:t> decode(Data Inst);</a:t>
            </a:r>
          </a:p>
          <a:p>
            <a:pPr marL="342900" indent="-342900" eaLnBrk="0" hangingPunct="0">
              <a:lnSpc>
                <a:spcPct val="90000"/>
              </a:lnSpc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DecodedInst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</a:rPr>
              <a:t> = ?; ...</a:t>
            </a:r>
          </a:p>
          <a:p>
            <a:pPr marL="342900" indent="-342900" eaLnBrk="0" hangingPunct="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opFUNC</a:t>
            </a:r>
            <a:r>
              <a:rPr lang="en-US" sz="1800" dirty="0" smtClean="0">
                <a:latin typeface="Courier New" pitchFamily="49" charset="0"/>
              </a:rPr>
              <a:t>:                             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marL="342900" indent="-342900" eaLnBrk="0" hangingPunct="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case</a:t>
            </a:r>
            <a:r>
              <a:rPr lang="en-US" sz="1800" dirty="0" smtClean="0">
                <a:latin typeface="Courier New" pitchFamily="49" charset="0"/>
              </a:rPr>
              <a:t> (</a:t>
            </a:r>
            <a:r>
              <a:rPr lang="en-US" sz="1800" dirty="0" err="1" smtClean="0">
                <a:latin typeface="Courier New" pitchFamily="49" charset="0"/>
              </a:rPr>
              <a:t>funct</a:t>
            </a:r>
            <a:r>
              <a:rPr lang="en-US" sz="1800" dirty="0" smtClean="0">
                <a:latin typeface="Courier New" pitchFamily="49" charset="0"/>
              </a:rPr>
              <a:t>)</a:t>
            </a:r>
            <a:r>
              <a:rPr lang="en-US" sz="1800" b="1" dirty="0">
                <a:latin typeface="Courier New" pitchFamily="49" charset="0"/>
              </a:rPr>
              <a:t> ...</a:t>
            </a:r>
            <a:endParaRPr lang="en-US" sz="1800" dirty="0" smtClean="0">
              <a:latin typeface="Courier New" pitchFamily="49" charset="0"/>
            </a:endParaRPr>
          </a:p>
          <a:p>
            <a:pPr marL="342900" indent="-342900" eaLnBrk="0" hangingPunct="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fcMULT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:</a:t>
            </a:r>
          </a:p>
          <a:p>
            <a:pPr marL="342900" indent="-342900" eaLnBrk="0" hangingPunct="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 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dInst.iType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Mult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 eaLnBrk="0" hangingPunct="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dInst.brFunc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dInst.rDst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=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Invalid;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dInst.rSrc1  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dInst.rSrc2  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validReg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end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 eaLnBrk="0" hangingPunct="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opRS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:                   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begin</a:t>
            </a:r>
          </a:p>
          <a:p>
            <a:pPr marL="342900" indent="-342900" eaLnBrk="0" hangingPunct="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if(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rs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==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rsERET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 eaLnBrk="0" hangingPunct="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 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dInst.iType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ERet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 eaLnBrk="0" hangingPunct="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dInst.brFunc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= AT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dInst.rDst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= Invalid;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dInst.rSrc1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Invalid;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dInst.rSrc2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Invalid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end  </a:t>
            </a:r>
          </a:p>
          <a:p>
            <a:pPr marL="342900" indent="-342900" eaLnBrk="0" hangingPunct="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dInst</a:t>
            </a:r>
            <a:r>
              <a:rPr lang="en-US" sz="1800" dirty="0" smtClean="0">
                <a:latin typeface="Courier New" pitchFamily="49" charset="0"/>
              </a:rPr>
              <a:t>; </a:t>
            </a:r>
          </a:p>
          <a:p>
            <a:pPr marL="342900" indent="-342900" eaLnBrk="0" hangingPunct="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 err="1" smtClean="0">
                <a:latin typeface="Courier New" pitchFamily="49" charset="0"/>
              </a:rPr>
              <a:t>e</a:t>
            </a:r>
            <a:r>
              <a:rPr lang="en-US" sz="1800" b="1" dirty="0" err="1" smtClean="0">
                <a:latin typeface="Courier New" pitchFamily="49" charset="0"/>
              </a:rPr>
              <a:t>ndfunction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Branch Address Calculation</a:t>
            </a:r>
            <a:endParaRPr lang="en-US" sz="2800" smtClean="0"/>
          </a:p>
        </p:txBody>
      </p:sp>
      <p:sp>
        <p:nvSpPr>
          <p:cNvPr id="3584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4" y="1542164"/>
            <a:ext cx="8543925" cy="400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brAddrCalc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pc, Data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Data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taken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pcPlus4 = pc + 4; 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targetAddr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J  : {pcPlus4[31:28],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[27:0]};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Br : (taken? pcPlus4 +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: pcPlus4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h’1004;  // Interrupt handler </a:t>
            </a:r>
          </a:p>
          <a:p>
            <a:pPr>
              <a:buNone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Alu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St,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Unsupported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pcPlus4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endcase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targetAddr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Execute Function</a:t>
            </a:r>
          </a:p>
        </p:txBody>
      </p:sp>
      <p:sp>
        <p:nvSpPr>
          <p:cNvPr id="2662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4838" y="1509713"/>
            <a:ext cx="8539162" cy="491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ExecInst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exec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DecodedInst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Data rVal1,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Data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rVal2,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pc,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brAddrCalc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rVal1,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dInst.iType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validValue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dInst.imm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brTaken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eInst.brAddr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...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brAddr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...;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indent="-342900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96633" y="4537034"/>
            <a:ext cx="5964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these changes the single-cycle machine will handle exceptions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5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One-Cycle SMIPS</a:t>
            </a:r>
            <a:endParaRPr lang="en-US" sz="3600" i="1" dirty="0" smtClean="0"/>
          </a:p>
        </p:txBody>
      </p:sp>
      <p:sp>
        <p:nvSpPr>
          <p:cNvPr id="3686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23900" y="1495425"/>
            <a:ext cx="829627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rVal1 = rf.rd1(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(dInst.src1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rVal2 = rf.rd2(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(dInst.src2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exec(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rVal1, rVal2,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pc,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{op: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?});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== 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 &lt;-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dMem.req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{op: St,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data: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rf.wr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validRegValue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eInst.dst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: pc +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4;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eInst.iType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begin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epc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causeR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 0; end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Exception handling </a:t>
            </a:r>
            <a:r>
              <a:rPr lang="en-US" dirty="0" smtClean="0"/>
              <a:t>in pipeline machines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9CB9F958-F5B5-434D-AF34-9E135DA9C39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567" name="Oval 71"/>
          <p:cNvSpPr>
            <a:spLocks noChangeArrowheads="1"/>
          </p:cNvSpPr>
          <p:nvPr/>
        </p:nvSpPr>
        <p:spPr bwMode="auto">
          <a:xfrm>
            <a:off x="7086600" y="3476625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498" name="Freeform 2"/>
          <p:cNvSpPr>
            <a:spLocks/>
          </p:cNvSpPr>
          <p:nvPr/>
        </p:nvSpPr>
        <p:spPr bwMode="auto">
          <a:xfrm>
            <a:off x="6553200" y="2181225"/>
            <a:ext cx="685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432" y="864"/>
              </a:cxn>
            </a:cxnLst>
            <a:rect l="0" t="0" r="r" b="b"/>
            <a:pathLst>
              <a:path w="432" h="864">
                <a:moveTo>
                  <a:pt x="0" y="0"/>
                </a:moveTo>
                <a:lnTo>
                  <a:pt x="0" y="768"/>
                </a:lnTo>
                <a:lnTo>
                  <a:pt x="432" y="86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4499" name="Freeform 3"/>
          <p:cNvSpPr>
            <a:spLocks/>
          </p:cNvSpPr>
          <p:nvPr/>
        </p:nvSpPr>
        <p:spPr bwMode="auto">
          <a:xfrm>
            <a:off x="1295400" y="2181225"/>
            <a:ext cx="14478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4500" name="Line 4"/>
          <p:cNvSpPr>
            <a:spLocks noChangeShapeType="1"/>
          </p:cNvSpPr>
          <p:nvPr/>
        </p:nvSpPr>
        <p:spPr bwMode="auto">
          <a:xfrm>
            <a:off x="5105400" y="2562225"/>
            <a:ext cx="0" cy="8524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</a:t>
            </a:r>
            <a:r>
              <a:rPr lang="en-US" dirty="0" smtClean="0"/>
              <a:t>Handling</a:t>
            </a:r>
            <a:endParaRPr lang="en-US" sz="2400" dirty="0"/>
          </a:p>
        </p:txBody>
      </p:sp>
      <p:sp>
        <p:nvSpPr>
          <p:cNvPr id="2154502" name="Line 6"/>
          <p:cNvSpPr>
            <a:spLocks noChangeShapeType="1"/>
          </p:cNvSpPr>
          <p:nvPr/>
        </p:nvSpPr>
        <p:spPr bwMode="auto">
          <a:xfrm>
            <a:off x="5334000" y="2195513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03" name="Line 7"/>
          <p:cNvSpPr>
            <a:spLocks noChangeShapeType="1"/>
          </p:cNvSpPr>
          <p:nvPr/>
        </p:nvSpPr>
        <p:spPr bwMode="auto">
          <a:xfrm>
            <a:off x="685800" y="219551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1585913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05" name="Rectangle 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PC</a:t>
              </a:r>
            </a:p>
          </p:txBody>
        </p:sp>
        <p:sp>
          <p:nvSpPr>
            <p:cNvPr id="2154506" name="Freeform 1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507" name="Rectangle 11"/>
          <p:cNvSpPr>
            <a:spLocks noChangeArrowheads="1"/>
          </p:cNvSpPr>
          <p:nvPr/>
        </p:nvSpPr>
        <p:spPr bwMode="auto">
          <a:xfrm>
            <a:off x="1676400" y="1662113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Inst. Mem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743200" y="1585913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09" name="Rectangle 1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D</a:t>
              </a:r>
            </a:p>
          </p:txBody>
        </p:sp>
        <p:sp>
          <p:nvSpPr>
            <p:cNvPr id="2154510" name="Freeform 1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511" name="Rectangle 15"/>
          <p:cNvSpPr>
            <a:spLocks noChangeArrowheads="1"/>
          </p:cNvSpPr>
          <p:nvPr/>
        </p:nvSpPr>
        <p:spPr bwMode="auto">
          <a:xfrm>
            <a:off x="3124200" y="1662113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Decode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95800" y="1585913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13" name="Rectangle 1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E</a:t>
              </a:r>
            </a:p>
          </p:txBody>
        </p:sp>
        <p:sp>
          <p:nvSpPr>
            <p:cNvPr id="2154514" name="Freeform 1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515" name="Freeform 19"/>
          <p:cNvSpPr>
            <a:spLocks/>
          </p:cNvSpPr>
          <p:nvPr/>
        </p:nvSpPr>
        <p:spPr bwMode="auto">
          <a:xfrm>
            <a:off x="4953000" y="1662113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867400" y="1585913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17" name="Rectangle 2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M</a:t>
              </a:r>
            </a:p>
          </p:txBody>
        </p:sp>
        <p:sp>
          <p:nvSpPr>
            <p:cNvPr id="2154518" name="Freeform 2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519" name="Rectangle 23"/>
          <p:cNvSpPr>
            <a:spLocks noChangeArrowheads="1"/>
          </p:cNvSpPr>
          <p:nvPr/>
        </p:nvSpPr>
        <p:spPr bwMode="auto">
          <a:xfrm>
            <a:off x="7239000" y="1662113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Data Mem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305800" y="1585913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21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W</a:t>
              </a:r>
            </a:p>
          </p:txBody>
        </p:sp>
        <p:sp>
          <p:nvSpPr>
            <p:cNvPr id="2154522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523" name="Line 27"/>
          <p:cNvSpPr>
            <a:spLocks noChangeShapeType="1"/>
          </p:cNvSpPr>
          <p:nvPr/>
        </p:nvSpPr>
        <p:spPr bwMode="auto">
          <a:xfrm>
            <a:off x="4800600" y="1890713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24" name="Line 28"/>
          <p:cNvSpPr>
            <a:spLocks noChangeShapeType="1"/>
          </p:cNvSpPr>
          <p:nvPr/>
        </p:nvSpPr>
        <p:spPr bwMode="auto">
          <a:xfrm>
            <a:off x="4800600" y="2652713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25" name="Text Box 29"/>
          <p:cNvSpPr txBox="1">
            <a:spLocks noChangeArrowheads="1"/>
          </p:cNvSpPr>
          <p:nvPr/>
        </p:nvSpPr>
        <p:spPr bwMode="auto">
          <a:xfrm>
            <a:off x="5005388" y="2041525"/>
            <a:ext cx="350837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latin typeface="Verdana" pitchFamily="34" charset="0"/>
              </a:rPr>
              <a:t>+</a:t>
            </a:r>
          </a:p>
        </p:txBody>
      </p:sp>
      <p:sp>
        <p:nvSpPr>
          <p:cNvPr id="2154526" name="Text Box 30"/>
          <p:cNvSpPr txBox="1">
            <a:spLocks noChangeArrowheads="1"/>
          </p:cNvSpPr>
          <p:nvPr/>
        </p:nvSpPr>
        <p:spPr bwMode="auto">
          <a:xfrm>
            <a:off x="3276600" y="2711450"/>
            <a:ext cx="1219200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Illegal Opcode</a:t>
            </a:r>
          </a:p>
        </p:txBody>
      </p:sp>
      <p:sp>
        <p:nvSpPr>
          <p:cNvPr id="2154527" name="Text Box 31"/>
          <p:cNvSpPr txBox="1">
            <a:spLocks noChangeArrowheads="1"/>
          </p:cNvSpPr>
          <p:nvPr/>
        </p:nvSpPr>
        <p:spPr bwMode="auto">
          <a:xfrm>
            <a:off x="5046663" y="2803525"/>
            <a:ext cx="1201737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Overflow</a:t>
            </a:r>
          </a:p>
        </p:txBody>
      </p:sp>
      <p:sp>
        <p:nvSpPr>
          <p:cNvPr id="2154528" name="Text Box 32"/>
          <p:cNvSpPr txBox="1">
            <a:spLocks noChangeArrowheads="1"/>
          </p:cNvSpPr>
          <p:nvPr/>
        </p:nvSpPr>
        <p:spPr bwMode="auto">
          <a:xfrm>
            <a:off x="6553200" y="2787650"/>
            <a:ext cx="1828800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Data address Exceptions</a:t>
            </a:r>
          </a:p>
        </p:txBody>
      </p:sp>
      <p:sp>
        <p:nvSpPr>
          <p:cNvPr id="2154529" name="Oval 33"/>
          <p:cNvSpPr>
            <a:spLocks noChangeArrowheads="1"/>
          </p:cNvSpPr>
          <p:nvPr/>
        </p:nvSpPr>
        <p:spPr bwMode="auto">
          <a:xfrm>
            <a:off x="6248400" y="2500313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30" name="Oval 34"/>
          <p:cNvSpPr>
            <a:spLocks noChangeArrowheads="1"/>
          </p:cNvSpPr>
          <p:nvPr/>
        </p:nvSpPr>
        <p:spPr bwMode="auto">
          <a:xfrm>
            <a:off x="1066800" y="2500313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31" name="Text Box 35"/>
          <p:cNvSpPr txBox="1">
            <a:spLocks noChangeArrowheads="1"/>
          </p:cNvSpPr>
          <p:nvPr/>
        </p:nvSpPr>
        <p:spPr bwMode="auto">
          <a:xfrm>
            <a:off x="1295400" y="2863850"/>
            <a:ext cx="1611313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PC address Exception</a:t>
            </a:r>
          </a:p>
        </p:txBody>
      </p:sp>
      <p:sp>
        <p:nvSpPr>
          <p:cNvPr id="2154532" name="Text Box 36"/>
          <p:cNvSpPr txBox="1">
            <a:spLocks noChangeArrowheads="1"/>
          </p:cNvSpPr>
          <p:nvPr/>
        </p:nvSpPr>
        <p:spPr bwMode="auto">
          <a:xfrm>
            <a:off x="6096000" y="4587875"/>
            <a:ext cx="1828800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Asynchronous</a:t>
            </a:r>
          </a:p>
          <a:p>
            <a:pPr algn="ctr"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Interrupts</a:t>
            </a:r>
          </a:p>
        </p:txBody>
      </p:sp>
      <p:sp>
        <p:nvSpPr>
          <p:cNvPr id="2154533" name="Freeform 37"/>
          <p:cNvSpPr>
            <a:spLocks/>
          </p:cNvSpPr>
          <p:nvPr/>
        </p:nvSpPr>
        <p:spPr bwMode="auto">
          <a:xfrm>
            <a:off x="3276600" y="2638425"/>
            <a:ext cx="152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44" y="336"/>
              </a:cxn>
            </a:cxnLst>
            <a:rect l="0" t="0" r="r" b="b"/>
            <a:pathLst>
              <a:path w="144" h="336">
                <a:moveTo>
                  <a:pt x="0" y="0"/>
                </a:moveTo>
                <a:lnTo>
                  <a:pt x="0" y="240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34" name="Line 38"/>
          <p:cNvSpPr>
            <a:spLocks noChangeShapeType="1"/>
          </p:cNvSpPr>
          <p:nvPr/>
        </p:nvSpPr>
        <p:spPr bwMode="auto">
          <a:xfrm flipV="1">
            <a:off x="7086600" y="4010025"/>
            <a:ext cx="228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2743200" y="32480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36" name="Rectangle 4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 dirty="0">
                  <a:solidFill>
                    <a:srgbClr val="FF0000"/>
                  </a:solidFill>
                  <a:latin typeface="Verdana" pitchFamily="34" charset="0"/>
                </a:rPr>
                <a:t>Ex</a:t>
              </a:r>
            </a:p>
            <a:p>
              <a:pPr algn="ctr" eaLnBrk="0" hangingPunct="0"/>
              <a:r>
                <a:rPr lang="en-US" sz="1600" dirty="0">
                  <a:solidFill>
                    <a:srgbClr val="FF0000"/>
                  </a:solidFill>
                  <a:latin typeface="Verdana" pitchFamily="34" charset="0"/>
                </a:rPr>
                <a:t>D</a:t>
              </a:r>
            </a:p>
          </p:txBody>
        </p:sp>
        <p:sp>
          <p:nvSpPr>
            <p:cNvPr id="2154537" name="Freeform 4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743200" y="41624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39" name="Rectangle 4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PC</a:t>
              </a:r>
            </a:p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D</a:t>
              </a:r>
            </a:p>
          </p:txBody>
        </p:sp>
        <p:sp>
          <p:nvSpPr>
            <p:cNvPr id="2154540" name="Freeform 4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4495800" y="32480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42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Ex</a:t>
              </a:r>
            </a:p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E</a:t>
              </a:r>
            </a:p>
          </p:txBody>
        </p:sp>
        <p:sp>
          <p:nvSpPr>
            <p:cNvPr id="2154543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4495800" y="41624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45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PC</a:t>
              </a:r>
            </a:p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E</a:t>
              </a:r>
            </a:p>
          </p:txBody>
        </p:sp>
        <p:sp>
          <p:nvSpPr>
            <p:cNvPr id="2154546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51"/>
          <p:cNvGrpSpPr>
            <a:grpSpLocks/>
          </p:cNvGrpSpPr>
          <p:nvPr/>
        </p:nvGrpSpPr>
        <p:grpSpPr bwMode="auto">
          <a:xfrm>
            <a:off x="5867400" y="32480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48" name="Rectangle 5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Ex</a:t>
              </a:r>
            </a:p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M</a:t>
              </a:r>
            </a:p>
          </p:txBody>
        </p:sp>
        <p:sp>
          <p:nvSpPr>
            <p:cNvPr id="2154549" name="Freeform 5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5867400" y="41624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51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PC</a:t>
              </a:r>
            </a:p>
            <a:p>
              <a:pPr algn="ctr" eaLnBrk="0" hangingPunct="0"/>
              <a:r>
                <a:rPr lang="en-US" sz="1600">
                  <a:solidFill>
                    <a:srgbClr val="FF0000"/>
                  </a:solidFill>
                  <a:latin typeface="Verdana" pitchFamily="34" charset="0"/>
                </a:rPr>
                <a:t>M</a:t>
              </a:r>
            </a:p>
          </p:txBody>
        </p:sp>
        <p:sp>
          <p:nvSpPr>
            <p:cNvPr id="2154552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Group 57"/>
          <p:cNvGrpSpPr>
            <a:grpSpLocks/>
          </p:cNvGrpSpPr>
          <p:nvPr/>
        </p:nvGrpSpPr>
        <p:grpSpPr bwMode="auto">
          <a:xfrm>
            <a:off x="8229600" y="32480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54" name="Rectangle 5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154555" name="Freeform 5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8229600" y="4162425"/>
            <a:ext cx="304800" cy="838200"/>
            <a:chOff x="336" y="1200"/>
            <a:chExt cx="144" cy="720"/>
          </a:xfrm>
          <a:solidFill>
            <a:srgbClr val="FFC000"/>
          </a:solidFill>
        </p:grpSpPr>
        <p:sp>
          <p:nvSpPr>
            <p:cNvPr id="2154557" name="Rectangle 6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600">
                <a:solidFill>
                  <a:srgbClr val="FF0000"/>
                </a:solidFill>
                <a:latin typeface="Verdana" pitchFamily="34" charset="0"/>
              </a:endParaRPr>
            </a:p>
          </p:txBody>
        </p:sp>
        <p:sp>
          <p:nvSpPr>
            <p:cNvPr id="2154558" name="Freeform 6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2154559" name="Line 63"/>
          <p:cNvSpPr>
            <a:spLocks noChangeShapeType="1"/>
          </p:cNvSpPr>
          <p:nvPr/>
        </p:nvSpPr>
        <p:spPr bwMode="auto">
          <a:xfrm>
            <a:off x="3048000" y="3705225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60" name="Line 64"/>
          <p:cNvSpPr>
            <a:spLocks noChangeShapeType="1"/>
          </p:cNvSpPr>
          <p:nvPr/>
        </p:nvSpPr>
        <p:spPr bwMode="auto">
          <a:xfrm>
            <a:off x="4800600" y="3705225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61" name="Line 65"/>
          <p:cNvSpPr>
            <a:spLocks noChangeShapeType="1"/>
          </p:cNvSpPr>
          <p:nvPr/>
        </p:nvSpPr>
        <p:spPr bwMode="auto">
          <a:xfrm>
            <a:off x="6162675" y="3714750"/>
            <a:ext cx="952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62" name="Oval 66"/>
          <p:cNvSpPr>
            <a:spLocks noChangeArrowheads="1"/>
          </p:cNvSpPr>
          <p:nvPr/>
        </p:nvSpPr>
        <p:spPr bwMode="auto">
          <a:xfrm>
            <a:off x="3429000" y="3400425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63" name="Oval 67"/>
          <p:cNvSpPr>
            <a:spLocks noChangeArrowheads="1"/>
          </p:cNvSpPr>
          <p:nvPr/>
        </p:nvSpPr>
        <p:spPr bwMode="auto">
          <a:xfrm>
            <a:off x="4953000" y="3400425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4564" name="Text Box 68"/>
          <p:cNvSpPr txBox="1">
            <a:spLocks noChangeArrowheads="1"/>
          </p:cNvSpPr>
          <p:nvPr/>
        </p:nvSpPr>
        <p:spPr bwMode="auto">
          <a:xfrm rot="16200000">
            <a:off x="8116095" y="3510756"/>
            <a:ext cx="1020762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1600">
                <a:solidFill>
                  <a:srgbClr val="56127A"/>
                </a:solidFill>
                <a:latin typeface="Verdana" pitchFamily="34" charset="0"/>
              </a:rPr>
              <a:t>Cause</a:t>
            </a:r>
          </a:p>
        </p:txBody>
      </p:sp>
      <p:sp>
        <p:nvSpPr>
          <p:cNvPr id="2154565" name="Text Box 69"/>
          <p:cNvSpPr txBox="1">
            <a:spLocks noChangeArrowheads="1"/>
          </p:cNvSpPr>
          <p:nvPr/>
        </p:nvSpPr>
        <p:spPr bwMode="auto">
          <a:xfrm rot="16200000">
            <a:off x="8337551" y="4306887"/>
            <a:ext cx="577850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solidFill>
                  <a:srgbClr val="56127A"/>
                </a:solidFill>
                <a:latin typeface="Verdana" pitchFamily="34" charset="0"/>
              </a:rPr>
              <a:t>EPC</a:t>
            </a:r>
          </a:p>
        </p:txBody>
      </p:sp>
      <p:sp>
        <p:nvSpPr>
          <p:cNvPr id="2154566" name="Line 70"/>
          <p:cNvSpPr>
            <a:spLocks noChangeShapeType="1"/>
          </p:cNvSpPr>
          <p:nvPr/>
        </p:nvSpPr>
        <p:spPr bwMode="auto">
          <a:xfrm>
            <a:off x="8001000" y="1266825"/>
            <a:ext cx="0" cy="41148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4568" name="Freeform 72"/>
          <p:cNvSpPr>
            <a:spLocks/>
          </p:cNvSpPr>
          <p:nvPr/>
        </p:nvSpPr>
        <p:spPr bwMode="auto">
          <a:xfrm>
            <a:off x="990600" y="2181225"/>
            <a:ext cx="17526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4569" name="Line 73"/>
          <p:cNvSpPr>
            <a:spLocks noChangeShapeType="1"/>
          </p:cNvSpPr>
          <p:nvPr/>
        </p:nvSpPr>
        <p:spPr bwMode="auto">
          <a:xfrm>
            <a:off x="3048000" y="4543425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70" name="Line 74"/>
          <p:cNvSpPr>
            <a:spLocks noChangeShapeType="1"/>
          </p:cNvSpPr>
          <p:nvPr/>
        </p:nvSpPr>
        <p:spPr bwMode="auto">
          <a:xfrm>
            <a:off x="4800600" y="4543425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4571" name="Line 75"/>
          <p:cNvSpPr>
            <a:spLocks noChangeShapeType="1"/>
          </p:cNvSpPr>
          <p:nvPr/>
        </p:nvSpPr>
        <p:spPr bwMode="auto">
          <a:xfrm>
            <a:off x="6172200" y="4543425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76"/>
          <p:cNvGrpSpPr>
            <a:grpSpLocks/>
          </p:cNvGrpSpPr>
          <p:nvPr/>
        </p:nvGrpSpPr>
        <p:grpSpPr bwMode="auto">
          <a:xfrm>
            <a:off x="260350" y="2420939"/>
            <a:ext cx="8829675" cy="2894013"/>
            <a:chOff x="68" y="1639"/>
            <a:chExt cx="5562" cy="1823"/>
          </a:xfrm>
        </p:grpSpPr>
        <p:sp>
          <p:nvSpPr>
            <p:cNvPr id="2154573" name="Freeform 77"/>
            <p:cNvSpPr>
              <a:spLocks/>
            </p:cNvSpPr>
            <p:nvPr/>
          </p:nvSpPr>
          <p:spPr bwMode="auto">
            <a:xfrm>
              <a:off x="96" y="1639"/>
              <a:ext cx="4752" cy="1776"/>
            </a:xfrm>
            <a:custGeom>
              <a:avLst/>
              <a:gdLst>
                <a:gd name="connsiteX0" fmla="*/ 9697 w 10000"/>
                <a:gd name="connsiteY0" fmla="*/ 4878 h 10000"/>
                <a:gd name="connsiteX1" fmla="*/ 9785 w 10000"/>
                <a:gd name="connsiteY1" fmla="*/ 5062 h 10000"/>
                <a:gd name="connsiteX2" fmla="*/ 10000 w 10000"/>
                <a:gd name="connsiteY2" fmla="*/ 5610 h 10000"/>
                <a:gd name="connsiteX3" fmla="*/ 10000 w 10000"/>
                <a:gd name="connsiteY3" fmla="*/ 10000 h 10000"/>
                <a:gd name="connsiteX4" fmla="*/ 0 w 10000"/>
                <a:gd name="connsiteY4" fmla="*/ 10000 h 10000"/>
                <a:gd name="connsiteX5" fmla="*/ 0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9697" y="4878"/>
                  </a:moveTo>
                  <a:cubicBezTo>
                    <a:pt x="9705" y="4883"/>
                    <a:pt x="9777" y="5057"/>
                    <a:pt x="9785" y="5062"/>
                  </a:cubicBezTo>
                  <a:lnTo>
                    <a:pt x="10000" y="561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4574" name="Line 78"/>
            <p:cNvSpPr>
              <a:spLocks noChangeShapeType="1"/>
            </p:cNvSpPr>
            <p:nvPr/>
          </p:nvSpPr>
          <p:spPr bwMode="auto">
            <a:xfrm flipH="1" flipV="1">
              <a:off x="2640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4575" name="Text Box 79"/>
            <p:cNvSpPr txBox="1">
              <a:spLocks noChangeArrowheads="1"/>
            </p:cNvSpPr>
            <p:nvPr/>
          </p:nvSpPr>
          <p:spPr bwMode="auto">
            <a:xfrm>
              <a:off x="2064" y="3072"/>
              <a:ext cx="604" cy="37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sz="1600" i="1">
                  <a:latin typeface="Verdana" pitchFamily="34" charset="0"/>
                </a:rPr>
                <a:t>Kill D Stage</a:t>
              </a:r>
            </a:p>
          </p:txBody>
        </p:sp>
        <p:sp>
          <p:nvSpPr>
            <p:cNvPr id="2154576" name="Line 80"/>
            <p:cNvSpPr>
              <a:spLocks noChangeShapeType="1"/>
            </p:cNvSpPr>
            <p:nvPr/>
          </p:nvSpPr>
          <p:spPr bwMode="auto">
            <a:xfrm flipH="1" flipV="1">
              <a:off x="153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4577" name="Text Box 81"/>
            <p:cNvSpPr txBox="1">
              <a:spLocks noChangeArrowheads="1"/>
            </p:cNvSpPr>
            <p:nvPr/>
          </p:nvSpPr>
          <p:spPr bwMode="auto">
            <a:xfrm>
              <a:off x="932" y="3072"/>
              <a:ext cx="604" cy="37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sz="1600" i="1">
                  <a:latin typeface="Verdana" pitchFamily="34" charset="0"/>
                </a:rPr>
                <a:t>Kill F Stage</a:t>
              </a:r>
            </a:p>
          </p:txBody>
        </p:sp>
        <p:sp>
          <p:nvSpPr>
            <p:cNvPr id="2154578" name="Line 82"/>
            <p:cNvSpPr>
              <a:spLocks noChangeShapeType="1"/>
            </p:cNvSpPr>
            <p:nvPr/>
          </p:nvSpPr>
          <p:spPr bwMode="auto">
            <a:xfrm flipH="1" flipV="1">
              <a:off x="345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4579" name="Text Box 83"/>
            <p:cNvSpPr txBox="1">
              <a:spLocks noChangeArrowheads="1"/>
            </p:cNvSpPr>
            <p:nvPr/>
          </p:nvSpPr>
          <p:spPr bwMode="auto">
            <a:xfrm>
              <a:off x="2880" y="3072"/>
              <a:ext cx="604" cy="37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sz="1600" i="1">
                  <a:latin typeface="Verdana" pitchFamily="34" charset="0"/>
                </a:rPr>
                <a:t>Kill E Stage</a:t>
              </a:r>
            </a:p>
          </p:txBody>
        </p:sp>
        <p:sp>
          <p:nvSpPr>
            <p:cNvPr id="2154580" name="Text Box 84"/>
            <p:cNvSpPr txBox="1">
              <a:spLocks noChangeArrowheads="1"/>
            </p:cNvSpPr>
            <p:nvPr/>
          </p:nvSpPr>
          <p:spPr bwMode="auto">
            <a:xfrm>
              <a:off x="68" y="2936"/>
              <a:ext cx="700" cy="5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i="1">
                  <a:latin typeface="Verdana" pitchFamily="34" charset="0"/>
                </a:rPr>
                <a:t>Select Handler PC</a:t>
              </a:r>
            </a:p>
          </p:txBody>
        </p:sp>
        <p:sp>
          <p:nvSpPr>
            <p:cNvPr id="2154581" name="Text Box 85"/>
            <p:cNvSpPr txBox="1">
              <a:spLocks noChangeArrowheads="1"/>
            </p:cNvSpPr>
            <p:nvPr/>
          </p:nvSpPr>
          <p:spPr bwMode="auto">
            <a:xfrm>
              <a:off x="4800" y="3072"/>
              <a:ext cx="830" cy="37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en-US" sz="1600" i="1">
                  <a:latin typeface="Verdana" pitchFamily="34" charset="0"/>
                </a:rPr>
                <a:t>Kill Writeback</a:t>
              </a:r>
            </a:p>
          </p:txBody>
        </p:sp>
        <p:sp>
          <p:nvSpPr>
            <p:cNvPr id="2154582" name="Freeform 86"/>
            <p:cNvSpPr>
              <a:spLocks/>
            </p:cNvSpPr>
            <p:nvPr/>
          </p:nvSpPr>
          <p:spPr bwMode="auto">
            <a:xfrm>
              <a:off x="4848" y="3078"/>
              <a:ext cx="76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768" y="336"/>
                </a:cxn>
                <a:cxn ang="0">
                  <a:pos x="768" y="0"/>
                </a:cxn>
              </a:cxnLst>
              <a:rect l="0" t="0" r="r" b="b"/>
              <a:pathLst>
                <a:path w="768" h="336">
                  <a:moveTo>
                    <a:pt x="0" y="336"/>
                  </a:moveTo>
                  <a:lnTo>
                    <a:pt x="768" y="336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154583" name="Text Box 87"/>
          <p:cNvSpPr txBox="1">
            <a:spLocks noChangeArrowheads="1"/>
          </p:cNvSpPr>
          <p:nvPr/>
        </p:nvSpPr>
        <p:spPr bwMode="auto">
          <a:xfrm>
            <a:off x="6781800" y="1038225"/>
            <a:ext cx="1284288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800" i="1">
                <a:latin typeface="Verdana" pitchFamily="34" charset="0"/>
              </a:rPr>
              <a:t>Commit Point</a:t>
            </a:r>
          </a:p>
        </p:txBody>
      </p:sp>
      <p:sp>
        <p:nvSpPr>
          <p:cNvPr id="91" name="Line 65"/>
          <p:cNvSpPr>
            <a:spLocks noChangeShapeType="1"/>
          </p:cNvSpPr>
          <p:nvPr/>
        </p:nvSpPr>
        <p:spPr bwMode="auto">
          <a:xfrm>
            <a:off x="7667624" y="3733800"/>
            <a:ext cx="5810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819150" y="5248275"/>
            <a:ext cx="7515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An instruction may cause multiple exceptions; which one should we process?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819150" y="5902464"/>
            <a:ext cx="7515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When multiple instructions are causing exceptions; which one should we process first?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10225" y="5557569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from the earliest stage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82114" y="6213276"/>
            <a:ext cx="3454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from the oldest instruction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22" grpId="0"/>
      <p:bldP spid="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96250" cy="1143000"/>
          </a:xfrm>
        </p:spPr>
        <p:txBody>
          <a:bodyPr/>
          <a:lstStyle/>
          <a:p>
            <a:r>
              <a:rPr lang="en-US" sz="4000" dirty="0"/>
              <a:t>Exception </a:t>
            </a:r>
            <a:r>
              <a:rPr lang="en-US" sz="4000" dirty="0" smtClean="0"/>
              <a:t>Handling</a:t>
            </a:r>
            <a:endParaRPr lang="en-US" sz="2000" dirty="0"/>
          </a:p>
        </p:txBody>
      </p:sp>
      <p:sp>
        <p:nvSpPr>
          <p:cNvPr id="215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62100"/>
            <a:ext cx="7772400" cy="4114800"/>
          </a:xfrm>
        </p:spPr>
        <p:txBody>
          <a:bodyPr/>
          <a:lstStyle/>
          <a:p>
            <a:r>
              <a:rPr lang="en-US" sz="2400" dirty="0"/>
              <a:t>When </a:t>
            </a:r>
            <a:r>
              <a:rPr lang="en-US" sz="2400" dirty="0" smtClean="0"/>
              <a:t>instruction </a:t>
            </a:r>
            <a:r>
              <a:rPr lang="en-US" sz="2400" i="1" dirty="0"/>
              <a:t>x</a:t>
            </a:r>
            <a:r>
              <a:rPr lang="en-US" sz="2400" dirty="0"/>
              <a:t> in </a:t>
            </a:r>
            <a:r>
              <a:rPr lang="en-US" sz="2400" dirty="0" err="1" smtClean="0"/>
              <a:t>stage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raises an exception, its cause is recorded and passed down the pipeline 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a given </a:t>
            </a:r>
            <a:r>
              <a:rPr lang="en-US" sz="2400" dirty="0" smtClean="0"/>
              <a:t>instruction, exceptions from the later stages of the pipeline do not override cause of exception from the </a:t>
            </a:r>
            <a:r>
              <a:rPr lang="en-US" sz="2400" dirty="0"/>
              <a:t>earlier </a:t>
            </a:r>
            <a:r>
              <a:rPr lang="en-US" sz="2400" dirty="0" smtClean="0"/>
              <a:t>stages </a:t>
            </a:r>
          </a:p>
          <a:p>
            <a:r>
              <a:rPr lang="en-US" sz="2400" dirty="0" smtClean="0"/>
              <a:t>At </a:t>
            </a:r>
            <a:r>
              <a:rPr lang="en-US" sz="2400" dirty="0"/>
              <a:t>commit </a:t>
            </a:r>
            <a:r>
              <a:rPr lang="en-US" sz="2400" dirty="0" smtClean="0"/>
              <a:t>point external interrupts, if present, override other internal </a:t>
            </a:r>
            <a:r>
              <a:rPr lang="en-US" sz="2400" dirty="0"/>
              <a:t>interrupts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/>
              <a:t>If </a:t>
            </a:r>
            <a:r>
              <a:rPr lang="en-US" sz="2400" dirty="0" smtClean="0"/>
              <a:t>an exception is present at </a:t>
            </a:r>
            <a:r>
              <a:rPr lang="en-US" sz="2400" dirty="0"/>
              <a:t>commit: </a:t>
            </a:r>
            <a:r>
              <a:rPr lang="en-US" sz="2400" dirty="0" smtClean="0"/>
              <a:t>Cause </a:t>
            </a:r>
            <a:r>
              <a:rPr lang="en-US" sz="2400" dirty="0"/>
              <a:t>and EPC </a:t>
            </a:r>
            <a:r>
              <a:rPr lang="en-US" sz="2400" dirty="0" smtClean="0"/>
              <a:t>registers are set, and pc is redirected to the handler PC</a:t>
            </a:r>
          </a:p>
          <a:p>
            <a:pPr lvl="1"/>
            <a:r>
              <a:rPr lang="en-US" sz="2000" dirty="0" smtClean="0"/>
              <a:t>Epoch mechanism takes care of redirecting the pc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5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Contributors </a:t>
            </a:r>
            <a:r>
              <a:rPr lang="en-US" sz="4000" dirty="0"/>
              <a:t>to the </a:t>
            </a:r>
            <a:r>
              <a:rPr lang="en-US" sz="4000" dirty="0" smtClean="0"/>
              <a:t>course </a:t>
            </a:r>
            <a:r>
              <a:rPr lang="en-US" sz="4000" dirty="0"/>
              <a:t>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1526627"/>
            <a:ext cx="7911662" cy="4807498"/>
          </a:xfrm>
        </p:spPr>
        <p:txBody>
          <a:bodyPr/>
          <a:lstStyle/>
          <a:p>
            <a:r>
              <a:rPr lang="en-US" sz="2400" dirty="0" smtClean="0"/>
              <a:t>Arvind, </a:t>
            </a:r>
            <a:r>
              <a:rPr lang="en-US" sz="2400" dirty="0" err="1" smtClean="0"/>
              <a:t>Rishiyur</a:t>
            </a:r>
            <a:r>
              <a:rPr lang="en-US" sz="2400" dirty="0" smtClean="0"/>
              <a:t> S. Nikhil, Joel Emer, </a:t>
            </a:r>
            <a:r>
              <a:rPr lang="en-US" sz="2400" dirty="0" err="1" smtClean="0"/>
              <a:t>Muralidaran</a:t>
            </a:r>
            <a:r>
              <a:rPr lang="en-US" sz="2400" dirty="0" smtClean="0"/>
              <a:t> </a:t>
            </a:r>
            <a:r>
              <a:rPr lang="en-US" sz="2400" dirty="0" err="1" smtClean="0"/>
              <a:t>Vijayaraghavan</a:t>
            </a:r>
            <a:endParaRPr lang="en-US" sz="2400" dirty="0" smtClean="0"/>
          </a:p>
          <a:p>
            <a:r>
              <a:rPr lang="en-US" sz="2400" dirty="0" smtClean="0"/>
              <a:t>Staff and students in 6.375 (Spring 2013), 6.S195 (Fall 2012), 6.S078 (Spring 2012)</a:t>
            </a:r>
            <a:endParaRPr lang="en-US" sz="2400" dirty="0"/>
          </a:p>
          <a:p>
            <a:pPr lvl="1"/>
            <a:r>
              <a:rPr lang="en-US" sz="2000" dirty="0" err="1" smtClean="0"/>
              <a:t>Asif</a:t>
            </a:r>
            <a:r>
              <a:rPr lang="en-US" sz="2000" dirty="0" smtClean="0"/>
              <a:t> Khan, Richard </a:t>
            </a:r>
            <a:r>
              <a:rPr lang="en-US" sz="2000" dirty="0" err="1" smtClean="0"/>
              <a:t>Ruhler</a:t>
            </a:r>
            <a:r>
              <a:rPr lang="en-US" sz="2000" dirty="0" smtClean="0"/>
              <a:t>, Sang </a:t>
            </a:r>
            <a:r>
              <a:rPr lang="en-US" sz="2000" dirty="0"/>
              <a:t>Woo </a:t>
            </a:r>
            <a:r>
              <a:rPr lang="en-US" sz="2000" dirty="0" smtClean="0"/>
              <a:t>Jun, Abhinav Agarwal, Myron King, </a:t>
            </a:r>
            <a:r>
              <a:rPr lang="en-US" sz="2000" dirty="0" err="1" smtClean="0"/>
              <a:t>Kermin</a:t>
            </a:r>
            <a:r>
              <a:rPr lang="en-US" sz="2000" dirty="0" smtClean="0"/>
              <a:t> Fleming, Ming Liu, Li-Shiuan </a:t>
            </a:r>
            <a:r>
              <a:rPr lang="en-US" sz="2000" dirty="0"/>
              <a:t>Peh </a:t>
            </a:r>
          </a:p>
          <a:p>
            <a:r>
              <a:rPr lang="en-US" sz="2400" dirty="0" smtClean="0"/>
              <a:t>External</a:t>
            </a:r>
          </a:p>
          <a:p>
            <a:pPr lvl="1"/>
            <a:r>
              <a:rPr lang="en-US" sz="2000" dirty="0" smtClean="0"/>
              <a:t>Prof </a:t>
            </a:r>
            <a:r>
              <a:rPr lang="en-US" sz="2000" dirty="0" err="1" smtClean="0"/>
              <a:t>Amey</a:t>
            </a:r>
            <a:r>
              <a:rPr lang="en-US" sz="2000" dirty="0" smtClean="0"/>
              <a:t> </a:t>
            </a:r>
            <a:r>
              <a:rPr lang="en-US" sz="2000" dirty="0" err="1" smtClean="0"/>
              <a:t>Karkare</a:t>
            </a:r>
            <a:r>
              <a:rPr lang="en-US" sz="2000" dirty="0"/>
              <a:t> </a:t>
            </a:r>
            <a:r>
              <a:rPr lang="en-US" sz="2000" dirty="0" smtClean="0"/>
              <a:t>&amp; students at IIT Kanpur</a:t>
            </a:r>
          </a:p>
          <a:p>
            <a:pPr lvl="1"/>
            <a:r>
              <a:rPr lang="en-US" sz="2000" dirty="0" smtClean="0"/>
              <a:t>Prof Jihong Kim &amp; students at Seoul Nation University</a:t>
            </a:r>
          </a:p>
          <a:p>
            <a:pPr lvl="1"/>
            <a:r>
              <a:rPr lang="en-US" sz="2000" dirty="0" smtClean="0"/>
              <a:t>Prof Derek Chiou, University of Texas at Austin </a:t>
            </a:r>
          </a:p>
          <a:p>
            <a:pPr lvl="1"/>
            <a:r>
              <a:rPr lang="en-US" sz="2000" dirty="0"/>
              <a:t>Prof </a:t>
            </a:r>
            <a:r>
              <a:rPr lang="en-US" sz="2000" dirty="0" err="1"/>
              <a:t>Yoav</a:t>
            </a:r>
            <a:r>
              <a:rPr lang="en-US" sz="2000" dirty="0"/>
              <a:t> </a:t>
            </a:r>
            <a:r>
              <a:rPr lang="en-US" sz="2000" dirty="0" err="1" smtClean="0"/>
              <a:t>Etsion</a:t>
            </a:r>
            <a:r>
              <a:rPr lang="en-US" sz="2000" dirty="0" smtClean="0"/>
              <a:t> &amp; students at </a:t>
            </a:r>
            <a:r>
              <a:rPr lang="en-US" sz="2000" dirty="0" err="1" smtClean="0"/>
              <a:t>Technion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3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Multiple stage </a:t>
            </a:r>
            <a:r>
              <a:rPr lang="en-US" sz="3600" dirty="0"/>
              <a:t>p</a:t>
            </a:r>
            <a:r>
              <a:rPr lang="en-US" sz="3600" dirty="0" smtClean="0"/>
              <a:t>ipeline</a:t>
            </a:r>
            <a:endParaRPr lang="en-US" sz="2800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363538" y="1601918"/>
            <a:ext cx="8440737" cy="3797300"/>
            <a:chOff x="363538" y="2027238"/>
            <a:chExt cx="8440737" cy="3797300"/>
          </a:xfrm>
        </p:grpSpPr>
        <p:sp>
          <p:nvSpPr>
            <p:cNvPr id="78852" name="Rectangle 17"/>
            <p:cNvSpPr>
              <a:spLocks noChangeArrowheads="1"/>
            </p:cNvSpPr>
            <p:nvPr/>
          </p:nvSpPr>
          <p:spPr bwMode="auto">
            <a:xfrm>
              <a:off x="363538" y="3344863"/>
              <a:ext cx="452437" cy="944562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dirty="0">
                  <a:latin typeface="Verdana" pitchFamily="-96" charset="0"/>
                </a:rPr>
                <a:t>PC</a:t>
              </a:r>
            </a:p>
          </p:txBody>
        </p:sp>
        <p:sp>
          <p:nvSpPr>
            <p:cNvPr id="78853" name="Rectangle 17"/>
            <p:cNvSpPr>
              <a:spLocks noChangeArrowheads="1"/>
            </p:cNvSpPr>
            <p:nvPr/>
          </p:nvSpPr>
          <p:spPr bwMode="auto">
            <a:xfrm>
              <a:off x="827088" y="4879975"/>
              <a:ext cx="1101725" cy="944563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dirty="0">
                  <a:latin typeface="Verdana" pitchFamily="-96" charset="0"/>
                </a:rPr>
                <a:t>Inst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dirty="0">
                  <a:latin typeface="Verdana" pitchFamily="-96" charset="0"/>
                </a:rPr>
                <a:t>Memory</a:t>
              </a:r>
            </a:p>
          </p:txBody>
        </p:sp>
        <p:sp>
          <p:nvSpPr>
            <p:cNvPr id="9220" name="Rectangle 17"/>
            <p:cNvSpPr>
              <a:spLocks noChangeArrowheads="1"/>
            </p:cNvSpPr>
            <p:nvPr/>
          </p:nvSpPr>
          <p:spPr bwMode="auto">
            <a:xfrm>
              <a:off x="2584450" y="3354388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Decode</a:t>
              </a:r>
            </a:p>
          </p:txBody>
        </p:sp>
        <p:sp>
          <p:nvSpPr>
            <p:cNvPr id="78855" name="Rectangle 17"/>
            <p:cNvSpPr>
              <a:spLocks noChangeArrowheads="1"/>
            </p:cNvSpPr>
            <p:nvPr/>
          </p:nvSpPr>
          <p:spPr bwMode="auto">
            <a:xfrm>
              <a:off x="3700463" y="2027238"/>
              <a:ext cx="4454525" cy="7112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dirty="0">
                  <a:latin typeface="Verdana" pitchFamily="-96" charset="0"/>
                </a:rPr>
                <a:t>Register File</a:t>
              </a:r>
            </a:p>
          </p:txBody>
        </p:sp>
        <p:sp>
          <p:nvSpPr>
            <p:cNvPr id="9222" name="Rectangle 17"/>
            <p:cNvSpPr>
              <a:spLocks noChangeArrowheads="1"/>
            </p:cNvSpPr>
            <p:nvPr/>
          </p:nvSpPr>
          <p:spPr bwMode="auto">
            <a:xfrm>
              <a:off x="5456238" y="3348038"/>
              <a:ext cx="1101725" cy="944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Execute</a:t>
              </a:r>
            </a:p>
          </p:txBody>
        </p:sp>
        <p:sp>
          <p:nvSpPr>
            <p:cNvPr id="78857" name="Rectangle 17"/>
            <p:cNvSpPr>
              <a:spLocks noChangeArrowheads="1"/>
            </p:cNvSpPr>
            <p:nvPr/>
          </p:nvSpPr>
          <p:spPr bwMode="auto">
            <a:xfrm>
              <a:off x="7213600" y="4851400"/>
              <a:ext cx="1101725" cy="944563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dirty="0">
                  <a:latin typeface="Verdana" pitchFamily="-96" charset="0"/>
                </a:rPr>
                <a:t>Data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dirty="0">
                  <a:latin typeface="Verdana" pitchFamily="-96" charset="0"/>
                </a:rPr>
                <a:t>Memory</a:t>
              </a:r>
            </a:p>
          </p:txBody>
        </p:sp>
        <p:sp>
          <p:nvSpPr>
            <p:cNvPr id="9226" name="Line 8"/>
            <p:cNvSpPr>
              <a:spLocks noChangeShapeType="1"/>
            </p:cNvSpPr>
            <p:nvPr/>
          </p:nvSpPr>
          <p:spPr bwMode="auto">
            <a:xfrm>
              <a:off x="4387850" y="35179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27" name="Line 8"/>
            <p:cNvSpPr>
              <a:spLocks noChangeShapeType="1"/>
            </p:cNvSpPr>
            <p:nvPr/>
          </p:nvSpPr>
          <p:spPr bwMode="auto">
            <a:xfrm>
              <a:off x="4229100" y="3703638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28" name="Line 14"/>
            <p:cNvSpPr>
              <a:spLocks noChangeShapeType="1"/>
            </p:cNvSpPr>
            <p:nvPr/>
          </p:nvSpPr>
          <p:spPr bwMode="auto">
            <a:xfrm flipV="1">
              <a:off x="4397375" y="2722563"/>
              <a:ext cx="0" cy="7969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29" name="Line 15"/>
            <p:cNvSpPr>
              <a:spLocks noChangeShapeType="1"/>
            </p:cNvSpPr>
            <p:nvPr/>
          </p:nvSpPr>
          <p:spPr bwMode="auto">
            <a:xfrm flipV="1">
              <a:off x="4238625" y="2741613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30" name="Line 8"/>
            <p:cNvSpPr>
              <a:spLocks noChangeShapeType="1"/>
            </p:cNvSpPr>
            <p:nvPr/>
          </p:nvSpPr>
          <p:spPr bwMode="auto">
            <a:xfrm rot="5400000">
              <a:off x="392112" y="4362451"/>
              <a:ext cx="10318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6557964" y="4096205"/>
              <a:ext cx="1051646" cy="748845"/>
              <a:chOff x="1707" y="2541"/>
              <a:chExt cx="156" cy="530"/>
            </a:xfrm>
          </p:grpSpPr>
          <p:sp>
            <p:nvSpPr>
              <p:cNvPr id="9302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303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9235" name="Line 8"/>
            <p:cNvSpPr>
              <a:spLocks noChangeShapeType="1"/>
            </p:cNvSpPr>
            <p:nvPr/>
          </p:nvSpPr>
          <p:spPr bwMode="auto">
            <a:xfrm flipH="1">
              <a:off x="3681413" y="3514725"/>
              <a:ext cx="2555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36" name="Line 8"/>
            <p:cNvSpPr>
              <a:spLocks noChangeShapeType="1"/>
            </p:cNvSpPr>
            <p:nvPr/>
          </p:nvSpPr>
          <p:spPr bwMode="auto">
            <a:xfrm flipH="1">
              <a:off x="3675063" y="3690938"/>
              <a:ext cx="4206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37" name="Line 27"/>
            <p:cNvSpPr>
              <a:spLocks noChangeShapeType="1"/>
            </p:cNvSpPr>
            <p:nvPr/>
          </p:nvSpPr>
          <p:spPr bwMode="auto">
            <a:xfrm flipH="1" flipV="1">
              <a:off x="3925888" y="2741613"/>
              <a:ext cx="0" cy="776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38" name="Line 28"/>
            <p:cNvSpPr>
              <a:spLocks noChangeShapeType="1"/>
            </p:cNvSpPr>
            <p:nvPr/>
          </p:nvSpPr>
          <p:spPr bwMode="auto">
            <a:xfrm flipH="1" flipV="1">
              <a:off x="4084638" y="2738438"/>
              <a:ext cx="0" cy="950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40" name="Line 31"/>
            <p:cNvSpPr>
              <a:spLocks noChangeShapeType="1"/>
            </p:cNvSpPr>
            <p:nvPr/>
          </p:nvSpPr>
          <p:spPr bwMode="auto">
            <a:xfrm flipH="1" flipV="1">
              <a:off x="7969250" y="2735263"/>
              <a:ext cx="0" cy="3016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47" name="Line 8"/>
            <p:cNvSpPr>
              <a:spLocks noChangeShapeType="1"/>
            </p:cNvSpPr>
            <p:nvPr/>
          </p:nvSpPr>
          <p:spPr bwMode="auto">
            <a:xfrm flipH="1">
              <a:off x="6554788" y="3516313"/>
              <a:ext cx="1365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48" name="Line 43"/>
            <p:cNvSpPr>
              <a:spLocks noChangeShapeType="1"/>
            </p:cNvSpPr>
            <p:nvPr/>
          </p:nvSpPr>
          <p:spPr bwMode="auto">
            <a:xfrm flipH="1" flipV="1">
              <a:off x="6681788" y="2965450"/>
              <a:ext cx="0" cy="5572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49" name="Line 44"/>
            <p:cNvSpPr>
              <a:spLocks noChangeShapeType="1"/>
            </p:cNvSpPr>
            <p:nvPr/>
          </p:nvSpPr>
          <p:spPr bwMode="auto">
            <a:xfrm rot="16200000" flipV="1">
              <a:off x="3967163" y="250825"/>
              <a:ext cx="0" cy="543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892" name="Rectangle 17"/>
            <p:cNvSpPr>
              <a:spLocks noChangeArrowheads="1"/>
            </p:cNvSpPr>
            <p:nvPr/>
          </p:nvSpPr>
          <p:spPr bwMode="auto">
            <a:xfrm>
              <a:off x="1804988" y="3363913"/>
              <a:ext cx="452437" cy="93345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f2d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9255" name="AutoShape 52"/>
            <p:cNvSpPr>
              <a:spLocks noChangeArrowheads="1"/>
            </p:cNvSpPr>
            <p:nvPr/>
          </p:nvSpPr>
          <p:spPr bwMode="auto">
            <a:xfrm>
              <a:off x="457200" y="4122738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9256" name="AutoShape 53"/>
            <p:cNvSpPr>
              <a:spLocks noChangeArrowheads="1"/>
            </p:cNvSpPr>
            <p:nvPr/>
          </p:nvSpPr>
          <p:spPr bwMode="auto">
            <a:xfrm>
              <a:off x="1911350" y="4127500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78898" name="Rectangle 17"/>
            <p:cNvSpPr>
              <a:spLocks noChangeArrowheads="1"/>
            </p:cNvSpPr>
            <p:nvPr/>
          </p:nvSpPr>
          <p:spPr bwMode="auto">
            <a:xfrm>
              <a:off x="368300" y="2039938"/>
              <a:ext cx="452438" cy="944562"/>
            </a:xfrm>
            <a:prstGeom prst="rect">
              <a:avLst/>
            </a:prstGeom>
            <a:solidFill>
              <a:srgbClr val="EDDC9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000"/>
                <a:t>Epoch</a:t>
              </a:r>
            </a:p>
          </p:txBody>
        </p:sp>
        <p:sp>
          <p:nvSpPr>
            <p:cNvPr id="9258" name="AutoShape 52"/>
            <p:cNvSpPr>
              <a:spLocks noChangeArrowheads="1"/>
            </p:cNvSpPr>
            <p:nvPr/>
          </p:nvSpPr>
          <p:spPr bwMode="auto">
            <a:xfrm>
              <a:off x="461963" y="2817813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4" name="Group 20"/>
            <p:cNvGrpSpPr>
              <a:grpSpLocks/>
            </p:cNvGrpSpPr>
            <p:nvPr/>
          </p:nvGrpSpPr>
          <p:grpSpPr bwMode="auto">
            <a:xfrm rot="5400000" flipH="1">
              <a:off x="727075" y="2806700"/>
              <a:ext cx="623888" cy="427038"/>
              <a:chOff x="1707" y="2541"/>
              <a:chExt cx="156" cy="530"/>
            </a:xfrm>
          </p:grpSpPr>
          <p:sp>
            <p:nvSpPr>
              <p:cNvPr id="9300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1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lg" len="lg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905" name="Rectangle 17"/>
            <p:cNvSpPr>
              <a:spLocks noChangeArrowheads="1"/>
            </p:cNvSpPr>
            <p:nvPr/>
          </p:nvSpPr>
          <p:spPr bwMode="auto">
            <a:xfrm>
              <a:off x="8196263" y="3357563"/>
              <a:ext cx="452437" cy="93345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m2c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9262" name="AutoShape 53"/>
            <p:cNvSpPr>
              <a:spLocks noChangeArrowheads="1"/>
            </p:cNvSpPr>
            <p:nvPr/>
          </p:nvSpPr>
          <p:spPr bwMode="auto">
            <a:xfrm>
              <a:off x="8302625" y="4121150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5" name="Group 59"/>
            <p:cNvGrpSpPr>
              <a:grpSpLocks/>
            </p:cNvGrpSpPr>
            <p:nvPr/>
          </p:nvGrpSpPr>
          <p:grpSpPr bwMode="auto">
            <a:xfrm>
              <a:off x="7953375" y="4096205"/>
              <a:ext cx="247650" cy="745670"/>
              <a:chOff x="4339" y="2520"/>
              <a:chExt cx="156" cy="530"/>
            </a:xfrm>
          </p:grpSpPr>
          <p:sp>
            <p:nvSpPr>
              <p:cNvPr id="9298" name="Line 8"/>
              <p:cNvSpPr>
                <a:spLocks noChangeShapeType="1"/>
              </p:cNvSpPr>
              <p:nvPr/>
            </p:nvSpPr>
            <p:spPr bwMode="auto">
              <a:xfrm rot="5400000">
                <a:off x="4074" y="2785"/>
                <a:ext cx="53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9" name="Line 22"/>
              <p:cNvSpPr>
                <a:spLocks noChangeShapeType="1"/>
              </p:cNvSpPr>
              <p:nvPr/>
            </p:nvSpPr>
            <p:spPr bwMode="auto">
              <a:xfrm rot="16200000" flipV="1">
                <a:off x="4418" y="2445"/>
                <a:ext cx="0" cy="15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lg" len="lg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68" name="Line 8"/>
            <p:cNvSpPr>
              <a:spLocks noChangeShapeType="1"/>
            </p:cNvSpPr>
            <p:nvPr/>
          </p:nvSpPr>
          <p:spPr bwMode="auto">
            <a:xfrm flipH="1">
              <a:off x="8640763" y="3698875"/>
              <a:ext cx="1365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43"/>
            <p:cNvSpPr>
              <a:spLocks noChangeShapeType="1"/>
            </p:cNvSpPr>
            <p:nvPr/>
          </p:nvSpPr>
          <p:spPr bwMode="auto">
            <a:xfrm flipH="1" flipV="1">
              <a:off x="8775700" y="3016250"/>
              <a:ext cx="0" cy="6873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Line 44"/>
            <p:cNvSpPr>
              <a:spLocks noChangeShapeType="1"/>
            </p:cNvSpPr>
            <p:nvPr/>
          </p:nvSpPr>
          <p:spPr bwMode="auto">
            <a:xfrm rot="16200000" flipV="1">
              <a:off x="8376444" y="2616994"/>
              <a:ext cx="0" cy="8175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19" name="Rectangle 17"/>
            <p:cNvSpPr>
              <a:spLocks noChangeArrowheads="1"/>
            </p:cNvSpPr>
            <p:nvPr/>
          </p:nvSpPr>
          <p:spPr bwMode="auto">
            <a:xfrm>
              <a:off x="4687888" y="3371850"/>
              <a:ext cx="452437" cy="93345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 dirty="0" smtClean="0">
                  <a:solidFill>
                    <a:srgbClr val="FF0000"/>
                  </a:solidFill>
                </a:rPr>
                <a:t>d2e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9274" name="AutoShape 53"/>
            <p:cNvSpPr>
              <a:spLocks noChangeArrowheads="1"/>
            </p:cNvSpPr>
            <p:nvPr/>
          </p:nvSpPr>
          <p:spPr bwMode="auto">
            <a:xfrm>
              <a:off x="4784725" y="4135438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9275" name="Line 8"/>
            <p:cNvSpPr>
              <a:spLocks noChangeShapeType="1"/>
            </p:cNvSpPr>
            <p:nvPr/>
          </p:nvSpPr>
          <p:spPr bwMode="auto">
            <a:xfrm>
              <a:off x="1577975" y="4221163"/>
              <a:ext cx="2190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Line 24"/>
            <p:cNvSpPr>
              <a:spLocks noChangeShapeType="1"/>
            </p:cNvSpPr>
            <p:nvPr/>
          </p:nvSpPr>
          <p:spPr bwMode="auto">
            <a:xfrm flipV="1">
              <a:off x="1581150" y="4216400"/>
              <a:ext cx="0" cy="65881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Line 8"/>
            <p:cNvSpPr>
              <a:spLocks noChangeShapeType="1"/>
            </p:cNvSpPr>
            <p:nvPr/>
          </p:nvSpPr>
          <p:spPr bwMode="auto">
            <a:xfrm flipV="1">
              <a:off x="3684588" y="3881438"/>
              <a:ext cx="9969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Line 8"/>
            <p:cNvSpPr>
              <a:spLocks noChangeShapeType="1"/>
            </p:cNvSpPr>
            <p:nvPr/>
          </p:nvSpPr>
          <p:spPr bwMode="auto">
            <a:xfrm>
              <a:off x="5141913" y="3857625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Line 8"/>
            <p:cNvSpPr>
              <a:spLocks noChangeShapeType="1"/>
            </p:cNvSpPr>
            <p:nvPr/>
          </p:nvSpPr>
          <p:spPr bwMode="auto">
            <a:xfrm>
              <a:off x="6557963" y="3657600"/>
              <a:ext cx="1652587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Line 8"/>
            <p:cNvSpPr>
              <a:spLocks noChangeShapeType="1"/>
            </p:cNvSpPr>
            <p:nvPr/>
          </p:nvSpPr>
          <p:spPr bwMode="auto">
            <a:xfrm>
              <a:off x="1460665" y="3491345"/>
              <a:ext cx="345910" cy="1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112"/>
            <p:cNvGrpSpPr>
              <a:grpSpLocks/>
            </p:cNvGrpSpPr>
            <p:nvPr/>
          </p:nvGrpSpPr>
          <p:grpSpPr bwMode="auto">
            <a:xfrm>
              <a:off x="815976" y="2490788"/>
              <a:ext cx="644525" cy="1014412"/>
              <a:chOff x="514" y="1419"/>
              <a:chExt cx="406" cy="789"/>
            </a:xfrm>
          </p:grpSpPr>
          <p:sp>
            <p:nvSpPr>
              <p:cNvPr id="9259" name="Line 22"/>
              <p:cNvSpPr>
                <a:spLocks noChangeShapeType="1"/>
              </p:cNvSpPr>
              <p:nvPr/>
            </p:nvSpPr>
            <p:spPr bwMode="auto">
              <a:xfrm rot="5400000" flipV="1">
                <a:off x="710" y="1227"/>
                <a:ext cx="7" cy="39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4" name="Line 14"/>
              <p:cNvSpPr>
                <a:spLocks noChangeShapeType="1"/>
              </p:cNvSpPr>
              <p:nvPr/>
            </p:nvSpPr>
            <p:spPr bwMode="auto">
              <a:xfrm flipV="1">
                <a:off x="920" y="1419"/>
                <a:ext cx="0" cy="78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05" name="Line 8"/>
            <p:cNvSpPr>
              <a:spLocks noChangeShapeType="1"/>
            </p:cNvSpPr>
            <p:nvPr/>
          </p:nvSpPr>
          <p:spPr bwMode="auto">
            <a:xfrm>
              <a:off x="2265363" y="3833813"/>
              <a:ext cx="311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Rectangle 17"/>
            <p:cNvSpPr>
              <a:spLocks noChangeArrowheads="1"/>
            </p:cNvSpPr>
            <p:nvPr/>
          </p:nvSpPr>
          <p:spPr bwMode="auto">
            <a:xfrm>
              <a:off x="1004373" y="3297361"/>
              <a:ext cx="404813" cy="582612"/>
            </a:xfrm>
            <a:prstGeom prst="rect">
              <a:avLst/>
            </a:prstGeom>
            <a:solidFill>
              <a:srgbClr val="EDDC9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000"/>
                <a:t>Next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000"/>
                <a:t>Addr</a:t>
              </a:r>
            </a:p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000"/>
                <a:t>Pred</a:t>
              </a:r>
            </a:p>
          </p:txBody>
        </p:sp>
        <p:sp>
          <p:nvSpPr>
            <p:cNvPr id="9307" name="Line 8"/>
            <p:cNvSpPr>
              <a:spLocks noChangeShapeType="1"/>
            </p:cNvSpPr>
            <p:nvPr/>
          </p:nvSpPr>
          <p:spPr bwMode="auto">
            <a:xfrm flipV="1">
              <a:off x="827088" y="3835730"/>
              <a:ext cx="241691" cy="17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Line 8"/>
            <p:cNvSpPr>
              <a:spLocks noChangeShapeType="1"/>
            </p:cNvSpPr>
            <p:nvPr/>
          </p:nvSpPr>
          <p:spPr bwMode="auto">
            <a:xfrm flipV="1">
              <a:off x="1401289" y="3852863"/>
              <a:ext cx="395762" cy="66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Line 8"/>
            <p:cNvSpPr>
              <a:spLocks noChangeShapeType="1"/>
            </p:cNvSpPr>
            <p:nvPr/>
          </p:nvSpPr>
          <p:spPr bwMode="auto">
            <a:xfrm>
              <a:off x="912813" y="4043363"/>
              <a:ext cx="88423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Line 27"/>
            <p:cNvSpPr>
              <a:spLocks noChangeShapeType="1"/>
            </p:cNvSpPr>
            <p:nvPr/>
          </p:nvSpPr>
          <p:spPr bwMode="auto">
            <a:xfrm>
              <a:off x="3922713" y="3522663"/>
              <a:ext cx="0" cy="1614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Line 28"/>
            <p:cNvSpPr>
              <a:spLocks noChangeShapeType="1"/>
            </p:cNvSpPr>
            <p:nvPr/>
          </p:nvSpPr>
          <p:spPr bwMode="auto">
            <a:xfrm flipH="1">
              <a:off x="4081463" y="3690938"/>
              <a:ext cx="0" cy="1446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Rectangle 17"/>
            <p:cNvSpPr>
              <a:spLocks noChangeArrowheads="1"/>
            </p:cNvSpPr>
            <p:nvPr/>
          </p:nvSpPr>
          <p:spPr bwMode="auto">
            <a:xfrm>
              <a:off x="3586163" y="5135563"/>
              <a:ext cx="2881312" cy="59055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scoreboard</a:t>
              </a:r>
            </a:p>
          </p:txBody>
        </p:sp>
        <p:sp>
          <p:nvSpPr>
            <p:cNvPr id="9316" name="Line 28"/>
            <p:cNvSpPr>
              <a:spLocks noChangeShapeType="1"/>
            </p:cNvSpPr>
            <p:nvPr/>
          </p:nvSpPr>
          <p:spPr bwMode="auto">
            <a:xfrm>
              <a:off x="3757613" y="3890963"/>
              <a:ext cx="0" cy="1247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oval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Line 31"/>
            <p:cNvSpPr>
              <a:spLocks noChangeShapeType="1"/>
            </p:cNvSpPr>
            <p:nvPr/>
          </p:nvSpPr>
          <p:spPr bwMode="auto">
            <a:xfrm flipH="1" flipV="1">
              <a:off x="4937125" y="4306888"/>
              <a:ext cx="0" cy="8159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110"/>
            <p:cNvGrpSpPr>
              <a:grpSpLocks/>
            </p:cNvGrpSpPr>
            <p:nvPr/>
          </p:nvGrpSpPr>
          <p:grpSpPr bwMode="auto">
            <a:xfrm>
              <a:off x="8650288" y="4002088"/>
              <a:ext cx="146050" cy="549275"/>
              <a:chOff x="5233" y="2503"/>
              <a:chExt cx="296" cy="514"/>
            </a:xfrm>
          </p:grpSpPr>
          <p:sp>
            <p:nvSpPr>
              <p:cNvPr id="9321" name="Line 8"/>
              <p:cNvSpPr>
                <a:spLocks noChangeShapeType="1"/>
              </p:cNvSpPr>
              <p:nvPr/>
            </p:nvSpPr>
            <p:spPr bwMode="auto">
              <a:xfrm flipH="1" flipV="1">
                <a:off x="5233" y="2507"/>
                <a:ext cx="2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2" name="Line 43"/>
              <p:cNvSpPr>
                <a:spLocks noChangeShapeType="1"/>
              </p:cNvSpPr>
              <p:nvPr/>
            </p:nvSpPr>
            <p:spPr bwMode="auto">
              <a:xfrm flipH="1">
                <a:off x="5525" y="2503"/>
                <a:ext cx="0" cy="51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320" name="Line 31"/>
            <p:cNvSpPr>
              <a:spLocks noChangeShapeType="1"/>
            </p:cNvSpPr>
            <p:nvPr/>
          </p:nvSpPr>
          <p:spPr bwMode="auto">
            <a:xfrm flipH="1">
              <a:off x="6000750" y="4554538"/>
              <a:ext cx="0" cy="5762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Line 44"/>
            <p:cNvSpPr>
              <a:spLocks noChangeShapeType="1"/>
            </p:cNvSpPr>
            <p:nvPr/>
          </p:nvSpPr>
          <p:spPr bwMode="auto">
            <a:xfrm rot="5400000">
              <a:off x="7400132" y="3145631"/>
              <a:ext cx="0" cy="28082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Line 8"/>
            <p:cNvSpPr>
              <a:spLocks noChangeShapeType="1"/>
            </p:cNvSpPr>
            <p:nvPr/>
          </p:nvSpPr>
          <p:spPr bwMode="auto">
            <a:xfrm flipH="1">
              <a:off x="817563" y="3526971"/>
              <a:ext cx="191840" cy="210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Line 44"/>
            <p:cNvSpPr>
              <a:spLocks noChangeShapeType="1"/>
            </p:cNvSpPr>
            <p:nvPr/>
          </p:nvSpPr>
          <p:spPr bwMode="auto">
            <a:xfrm rot="16200000" flipV="1">
              <a:off x="3344007" y="1275494"/>
              <a:ext cx="289" cy="37669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116"/>
            <p:cNvGrpSpPr>
              <a:grpSpLocks/>
            </p:cNvGrpSpPr>
            <p:nvPr/>
          </p:nvGrpSpPr>
          <p:grpSpPr bwMode="auto">
            <a:xfrm>
              <a:off x="5216525" y="3151188"/>
              <a:ext cx="234950" cy="473075"/>
              <a:chOff x="3286" y="1961"/>
              <a:chExt cx="184" cy="502"/>
            </a:xfrm>
          </p:grpSpPr>
          <p:sp>
            <p:nvSpPr>
              <p:cNvPr id="9330" name="Line 8"/>
              <p:cNvSpPr>
                <a:spLocks noChangeShapeType="1"/>
              </p:cNvSpPr>
              <p:nvPr/>
            </p:nvSpPr>
            <p:spPr bwMode="auto">
              <a:xfrm>
                <a:off x="3286" y="2462"/>
                <a:ext cx="1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31" name="Line 14"/>
              <p:cNvSpPr>
                <a:spLocks noChangeShapeType="1"/>
              </p:cNvSpPr>
              <p:nvPr/>
            </p:nvSpPr>
            <p:spPr bwMode="auto">
              <a:xfrm flipV="1">
                <a:off x="3292" y="1961"/>
                <a:ext cx="0" cy="50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" name="Rectangle 81"/>
            <p:cNvSpPr/>
            <p:nvPr/>
          </p:nvSpPr>
          <p:spPr bwMode="auto">
            <a:xfrm>
              <a:off x="7400059" y="3360717"/>
              <a:ext cx="130629" cy="593766"/>
            </a:xfrm>
            <a:prstGeom prst="rect">
              <a:avLst/>
            </a:prstGeom>
            <a:solidFill>
              <a:srgbClr val="DFBD2D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482437" y="3313216"/>
              <a:ext cx="108858" cy="829293"/>
            </a:xfrm>
            <a:prstGeom prst="rect">
              <a:avLst/>
            </a:prstGeom>
            <a:solidFill>
              <a:srgbClr val="DFBD2D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89001" y="4077155"/>
              <a:ext cx="790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f12f2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86031" y="3707823"/>
              <a:ext cx="6944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</a:rPr>
                <a:t>e2m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3455581" y="1921433"/>
            <a:ext cx="2" cy="4032795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H="1">
            <a:off x="8558212" y="1975488"/>
            <a:ext cx="1" cy="3469259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66780" y="5337527"/>
            <a:ext cx="2430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omic Sans MS" panose="030F0702030302020204" pitchFamily="66" charset="0"/>
              </a:rPr>
              <a:t>wrong path </a:t>
            </a:r>
            <a:r>
              <a:rPr lang="en-US" dirty="0" err="1" smtClean="0">
                <a:latin typeface="Comic Sans MS" panose="030F0702030302020204" pitchFamily="66" charset="0"/>
              </a:rPr>
              <a:t>insts</a:t>
            </a:r>
            <a:r>
              <a:rPr lang="en-US" dirty="0" smtClean="0">
                <a:latin typeface="Comic Sans MS" panose="030F0702030302020204" pitchFamily="66" charset="0"/>
              </a:rPr>
              <a:t> are dropped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842677" y="5337527"/>
            <a:ext cx="2430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wrong path </a:t>
            </a:r>
            <a:r>
              <a:rPr lang="en-US" dirty="0" err="1" smtClean="0">
                <a:latin typeface="Comic Sans MS" panose="030F0702030302020204" pitchFamily="66" charset="0"/>
              </a:rPr>
              <a:t>insts</a:t>
            </a:r>
            <a:r>
              <a:rPr lang="en-US" dirty="0" smtClean="0">
                <a:latin typeface="Comic Sans MS" panose="030F0702030302020204" pitchFamily="66" charset="0"/>
              </a:rPr>
              <a:t> are poisoned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endCxn id="16" idx="3"/>
          </p:cNvCxnSpPr>
          <p:nvPr/>
        </p:nvCxnSpPr>
        <p:spPr bwMode="auto">
          <a:xfrm flipH="1">
            <a:off x="3097448" y="5691470"/>
            <a:ext cx="246703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3526306" y="5695008"/>
            <a:ext cx="246703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84995" y="5996760"/>
            <a:ext cx="7569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affects whether an instruction is removed from </a:t>
            </a:r>
            <a:r>
              <a:rPr lang="en-US" dirty="0" err="1" smtClean="0"/>
              <a:t>sb</a:t>
            </a:r>
            <a:r>
              <a:rPr lang="en-US" dirty="0" smtClean="0"/>
              <a:t> in case of an interrupt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6155762" y="3329108"/>
            <a:ext cx="5506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external interrupts considered at Commit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8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9" grpId="0"/>
      <p:bldP spid="20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283" y="1543493"/>
            <a:ext cx="8380229" cy="4114800"/>
          </a:xfrm>
        </p:spPr>
        <p:txBody>
          <a:bodyPr/>
          <a:lstStyle/>
          <a:p>
            <a:r>
              <a:rPr lang="en-US" sz="2400" dirty="0" smtClean="0"/>
              <a:t>Internal interrupts can happen at any stage but cause a redirection only at Commit</a:t>
            </a:r>
          </a:p>
          <a:p>
            <a:r>
              <a:rPr lang="en-US" sz="2400" dirty="0" smtClean="0"/>
              <a:t>External interrupts are considered only at Commit</a:t>
            </a:r>
          </a:p>
          <a:p>
            <a:r>
              <a:rPr lang="en-US" sz="2400" dirty="0" smtClean="0"/>
              <a:t>Some instructions, like Store, cannot be undone once launched. So an instruction is considered to have completed before an external interrupt is taken </a:t>
            </a:r>
          </a:p>
          <a:p>
            <a:r>
              <a:rPr lang="en-US" sz="2400" dirty="0" smtClean="0"/>
              <a:t>If an instruction causes an interrupt then the external interrupt, if present, is given a priority and the instruction is executed again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9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 processing at Execute-1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49515" y="1437357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Incoming Interrupt cause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3873553" y="1794938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458344" y="1794938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252189" y="2301735"/>
            <a:ext cx="35945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-if (</a:t>
            </a:r>
            <a:r>
              <a:rPr lang="en-US" dirty="0" err="1" smtClean="0"/>
              <a:t>mem</a:t>
            </a:r>
            <a:r>
              <a:rPr lang="en-US" dirty="0" smtClean="0"/>
              <a:t> type) issue </a:t>
            </a:r>
            <a:r>
              <a:rPr lang="en-US" dirty="0" err="1" smtClean="0"/>
              <a:t>Ld</a:t>
            </a:r>
            <a:r>
              <a:rPr lang="en-US" dirty="0" smtClean="0"/>
              <a:t>/St</a:t>
            </a:r>
          </a:p>
          <a:p>
            <a:r>
              <a:rPr lang="en-US" dirty="0" smtClean="0"/>
              <a:t>-if (</a:t>
            </a:r>
            <a:r>
              <a:rPr lang="en-US" dirty="0" err="1" smtClean="0"/>
              <a:t>mispred</a:t>
            </a:r>
            <a:r>
              <a:rPr lang="en-US" dirty="0" smtClean="0"/>
              <a:t>) redirect</a:t>
            </a:r>
          </a:p>
          <a:p>
            <a:r>
              <a:rPr lang="en-US" dirty="0" smtClean="0"/>
              <a:t>-pass </a:t>
            </a:r>
            <a:r>
              <a:rPr lang="en-US" dirty="0" err="1" smtClean="0"/>
              <a:t>eInst</a:t>
            </a:r>
            <a:r>
              <a:rPr lang="en-US" dirty="0" smtClean="0"/>
              <a:t> to M stage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60499" y="2301735"/>
            <a:ext cx="2994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-pass </a:t>
            </a:r>
            <a:r>
              <a:rPr lang="en-US" dirty="0" err="1" smtClean="0"/>
              <a:t>eInst</a:t>
            </a:r>
            <a:r>
              <a:rPr lang="en-US" dirty="0" smtClean="0"/>
              <a:t> to M stage unmodified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67198" y="1741774"/>
            <a:ext cx="72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26727" y="1741774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 none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0595" y="3659301"/>
            <a:ext cx="3017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eInst</a:t>
            </a:r>
            <a:r>
              <a:rPr lang="en-US" dirty="0" smtClean="0"/>
              <a:t> will contain information about any newly detected interrupts at Execute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1892595" y="3317398"/>
            <a:ext cx="510363" cy="467793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2499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 processing at </a:t>
            </a:r>
            <a:r>
              <a:rPr lang="en-US" dirty="0" smtClean="0"/>
              <a:t>Execute-2 or </a:t>
            </a:r>
            <a:r>
              <a:rPr lang="en-US" dirty="0" err="1" smtClean="0"/>
              <a:t>Mem</a:t>
            </a:r>
            <a:r>
              <a:rPr lang="en-US" dirty="0" smtClean="0"/>
              <a:t> stage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49515" y="1437357"/>
            <a:ext cx="3462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Incoming Interrupt cause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3873553" y="1794938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458344" y="1794938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803481" y="2960603"/>
            <a:ext cx="2217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-pass </a:t>
            </a:r>
            <a:r>
              <a:rPr lang="en-US" dirty="0" err="1" smtClean="0"/>
              <a:t>eInst</a:t>
            </a:r>
            <a:r>
              <a:rPr lang="en-US" dirty="0" smtClean="0"/>
              <a:t> with modified data to Commit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41509" y="2152873"/>
            <a:ext cx="31010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-pass </a:t>
            </a:r>
            <a:r>
              <a:rPr lang="en-US" dirty="0" err="1" smtClean="0"/>
              <a:t>eInst</a:t>
            </a:r>
            <a:r>
              <a:rPr lang="en-US" dirty="0" smtClean="0"/>
              <a:t> to Commit unmodified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67198" y="1741774"/>
            <a:ext cx="72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26727" y="1741774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 none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22456" y="2165122"/>
            <a:ext cx="2613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 Interrupt?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2289275" y="2575868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874066" y="2575868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116846" y="2522704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27513" y="252270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7925" y="2964141"/>
            <a:ext cx="2482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-pass new Cause to Commit</a:t>
            </a:r>
          </a:p>
        </p:txBody>
      </p:sp>
    </p:spTree>
    <p:extLst>
      <p:ext uri="{BB962C8B-B14F-4D97-AF65-F5344CB8AC3E}">
        <p14:creationId xmlns:p14="http://schemas.microsoft.com/office/powerpoint/2010/main" val="128700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  <p:bldP spid="20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 processing at </a:t>
            </a:r>
            <a:r>
              <a:rPr lang="en-US" dirty="0" smtClean="0"/>
              <a:t>Commit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4,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L18-</a:t>
            </a:r>
            <a:fld id="{312DCABE-3469-4729-842D-99C1CF712F7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36606" y="1437357"/>
            <a:ext cx="2640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External Interrupt?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3724691" y="1794938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309482" y="1794938"/>
            <a:ext cx="588614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04754" y="4286580"/>
            <a:ext cx="4239559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EPC&lt;= if (Exception) pc : pc+4;</a:t>
            </a:r>
          </a:p>
          <a:p>
            <a:r>
              <a:rPr lang="en-US" sz="1800" dirty="0" err="1" smtClean="0"/>
              <a:t>causeR</a:t>
            </a:r>
            <a:r>
              <a:rPr lang="en-US" sz="1800" dirty="0" smtClean="0"/>
              <a:t> &lt;= </a:t>
            </a:r>
            <a:r>
              <a:rPr lang="en-US" sz="1800" dirty="0" err="1" smtClean="0"/>
              <a:t>inCause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if (</a:t>
            </a:r>
            <a:r>
              <a:rPr lang="en-US" sz="1800" dirty="0" err="1" smtClean="0"/>
              <a:t>inCause</a:t>
            </a:r>
            <a:r>
              <a:rPr lang="en-US" sz="1800" dirty="0" smtClean="0"/>
              <a:t> after </a:t>
            </a:r>
            <a:r>
              <a:rPr lang="en-US" sz="1800" dirty="0" err="1" smtClean="0"/>
              <a:t>Reg</a:t>
            </a:r>
            <a:r>
              <a:rPr lang="en-US" sz="1800" dirty="0" smtClean="0"/>
              <a:t> Fetch) sb.rm;</a:t>
            </a:r>
          </a:p>
          <a:p>
            <a:r>
              <a:rPr lang="en-US" sz="1800" dirty="0" smtClean="0"/>
              <a:t>mode &lt;= </a:t>
            </a:r>
            <a:r>
              <a:rPr lang="en-US" sz="1800" dirty="0" err="1" smtClean="0"/>
              <a:t>Privlage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Redirect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30996" y="1741774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52296" y="1741774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0080" y="2245433"/>
            <a:ext cx="2209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Incoming cause</a:t>
            </a:r>
            <a:endParaRPr lang="en-US" dirty="0"/>
          </a:p>
        </p:txBody>
      </p:sp>
      <p:cxnSp>
        <p:nvCxnSpPr>
          <p:cNvPr id="41" name="Straight Connector 40"/>
          <p:cNvCxnSpPr>
            <a:endCxn id="66" idx="0"/>
          </p:cNvCxnSpPr>
          <p:nvPr/>
        </p:nvCxnSpPr>
        <p:spPr bwMode="auto">
          <a:xfrm flipH="1">
            <a:off x="1389937" y="2698707"/>
            <a:ext cx="1469242" cy="495998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402575" y="2698707"/>
            <a:ext cx="72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27561" y="2645543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 none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H="1">
            <a:off x="5654203" y="2673962"/>
            <a:ext cx="584791" cy="416634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247848" y="2620798"/>
            <a:ext cx="729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none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98522" y="2620798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 none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8287" y="3194705"/>
            <a:ext cx="136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-commit </a:t>
            </a:r>
          </a:p>
          <a:p>
            <a:r>
              <a:rPr lang="en-US" dirty="0" smtClean="0"/>
              <a:t>-sb.rm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 bwMode="auto">
          <a:xfrm>
            <a:off x="2296633" y="2700669"/>
            <a:ext cx="1247836" cy="1573618"/>
          </a:xfrm>
          <a:custGeom>
            <a:avLst/>
            <a:gdLst>
              <a:gd name="connsiteX0" fmla="*/ 552893 w 1247836"/>
              <a:gd name="connsiteY0" fmla="*/ 0 h 1573618"/>
              <a:gd name="connsiteX1" fmla="*/ 1233376 w 1247836"/>
              <a:gd name="connsiteY1" fmla="*/ 531628 h 1573618"/>
              <a:gd name="connsiteX2" fmla="*/ 935665 w 1247836"/>
              <a:gd name="connsiteY2" fmla="*/ 925032 h 1573618"/>
              <a:gd name="connsiteX3" fmla="*/ 0 w 1247836"/>
              <a:gd name="connsiteY3" fmla="*/ 1573618 h 157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7836" h="1573618">
                <a:moveTo>
                  <a:pt x="552893" y="0"/>
                </a:moveTo>
                <a:cubicBezTo>
                  <a:pt x="861237" y="188728"/>
                  <a:pt x="1169581" y="377456"/>
                  <a:pt x="1233376" y="531628"/>
                </a:cubicBezTo>
                <a:cubicBezTo>
                  <a:pt x="1297171" y="685800"/>
                  <a:pt x="1141228" y="751367"/>
                  <a:pt x="935665" y="925032"/>
                </a:cubicBezTo>
                <a:cubicBezTo>
                  <a:pt x="730102" y="1098697"/>
                  <a:pt x="365051" y="1336157"/>
                  <a:pt x="0" y="1573618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9482" y="2250552"/>
            <a:ext cx="2209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Incoming cause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693104" y="3130907"/>
            <a:ext cx="2398413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commit;</a:t>
            </a:r>
          </a:p>
          <a:p>
            <a:r>
              <a:rPr lang="en-US" sz="1800" dirty="0" smtClean="0"/>
              <a:t>sb.rm;</a:t>
            </a:r>
          </a:p>
          <a:p>
            <a:r>
              <a:rPr lang="en-US" sz="1800" dirty="0" smtClean="0"/>
              <a:t>EPC&lt;= </a:t>
            </a:r>
            <a:r>
              <a:rPr lang="en-US" sz="1800" dirty="0" err="1" smtClean="0"/>
              <a:t>ppc</a:t>
            </a:r>
            <a:r>
              <a:rPr lang="en-US" sz="1800" dirty="0" smtClean="0"/>
              <a:t>;</a:t>
            </a:r>
          </a:p>
          <a:p>
            <a:r>
              <a:rPr lang="en-US" sz="1800" dirty="0" err="1" smtClean="0"/>
              <a:t>causeR</a:t>
            </a:r>
            <a:r>
              <a:rPr lang="en-US" sz="1800" dirty="0" smtClean="0"/>
              <a:t> &lt;= Ext;</a:t>
            </a:r>
          </a:p>
          <a:p>
            <a:r>
              <a:rPr lang="en-US" sz="1800" dirty="0" smtClean="0"/>
              <a:t>mode &lt;= </a:t>
            </a:r>
            <a:r>
              <a:rPr lang="en-US" sz="1800" dirty="0" err="1" smtClean="0"/>
              <a:t>Privlage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Redirect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707828" y="4998550"/>
            <a:ext cx="4239559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EPC&lt;= pc;</a:t>
            </a:r>
          </a:p>
          <a:p>
            <a:r>
              <a:rPr lang="en-US" sz="1800" dirty="0" err="1" smtClean="0"/>
              <a:t>causeR</a:t>
            </a:r>
            <a:r>
              <a:rPr lang="en-US" sz="1800" dirty="0" smtClean="0"/>
              <a:t> &lt;= Ext;</a:t>
            </a:r>
          </a:p>
          <a:p>
            <a:r>
              <a:rPr lang="en-US" sz="1800" dirty="0" smtClean="0"/>
              <a:t>if (</a:t>
            </a:r>
            <a:r>
              <a:rPr lang="en-US" sz="1800" dirty="0" err="1" smtClean="0"/>
              <a:t>inCause</a:t>
            </a:r>
            <a:r>
              <a:rPr lang="en-US" sz="1800" dirty="0" smtClean="0"/>
              <a:t> after </a:t>
            </a:r>
            <a:r>
              <a:rPr lang="en-US" sz="1800" dirty="0" err="1" smtClean="0"/>
              <a:t>Reg</a:t>
            </a:r>
            <a:r>
              <a:rPr lang="en-US" sz="1800" dirty="0" smtClean="0"/>
              <a:t> Fetch) sb.rm;</a:t>
            </a:r>
          </a:p>
          <a:p>
            <a:r>
              <a:rPr lang="en-US" sz="1800" dirty="0" smtClean="0"/>
              <a:t>mode &lt;= </a:t>
            </a:r>
            <a:r>
              <a:rPr lang="en-US" sz="1800" dirty="0" err="1" smtClean="0"/>
              <a:t>Privlage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Redirect</a:t>
            </a:r>
          </a:p>
        </p:txBody>
      </p:sp>
      <p:sp>
        <p:nvSpPr>
          <p:cNvPr id="70" name="Freeform 69"/>
          <p:cNvSpPr/>
          <p:nvPr/>
        </p:nvSpPr>
        <p:spPr bwMode="auto">
          <a:xfrm>
            <a:off x="6230679" y="2679405"/>
            <a:ext cx="2003375" cy="2328530"/>
          </a:xfrm>
          <a:custGeom>
            <a:avLst/>
            <a:gdLst>
              <a:gd name="connsiteX0" fmla="*/ 0 w 2003375"/>
              <a:gd name="connsiteY0" fmla="*/ 0 h 2328530"/>
              <a:gd name="connsiteX1" fmla="*/ 1669312 w 2003375"/>
              <a:gd name="connsiteY1" fmla="*/ 563525 h 2328530"/>
              <a:gd name="connsiteX2" fmla="*/ 1988288 w 2003375"/>
              <a:gd name="connsiteY2" fmla="*/ 1371600 h 2328530"/>
              <a:gd name="connsiteX3" fmla="*/ 1414130 w 2003375"/>
              <a:gd name="connsiteY3" fmla="*/ 2328530 h 232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3375" h="2328530">
                <a:moveTo>
                  <a:pt x="0" y="0"/>
                </a:moveTo>
                <a:cubicBezTo>
                  <a:pt x="668965" y="167462"/>
                  <a:pt x="1337931" y="334925"/>
                  <a:pt x="1669312" y="563525"/>
                </a:cubicBezTo>
                <a:cubicBezTo>
                  <a:pt x="2000693" y="792125"/>
                  <a:pt x="2030818" y="1077433"/>
                  <a:pt x="1988288" y="1371600"/>
                </a:cubicBezTo>
                <a:cubicBezTo>
                  <a:pt x="1945758" y="1665767"/>
                  <a:pt x="1679944" y="1997148"/>
                  <a:pt x="1414130" y="232853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39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0" grpId="0"/>
      <p:bldP spid="51" grpId="0"/>
      <p:bldP spid="67" grpId="0"/>
      <p:bldP spid="68" grpId="0" animBg="1"/>
      <p:bldP spid="69" grpId="0" animBg="1"/>
      <p:bldP spid="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Grp="1" noChangeArrowheads="1"/>
          </p:cNvSpPr>
          <p:nvPr>
            <p:ph type="title"/>
          </p:nvPr>
        </p:nvSpPr>
        <p:spPr>
          <a:xfrm>
            <a:off x="585788" y="281541"/>
            <a:ext cx="71628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Interrupts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altering the normal flow of control</a:t>
            </a:r>
          </a:p>
        </p:txBody>
      </p:sp>
      <p:sp>
        <p:nvSpPr>
          <p:cNvPr id="24611" name="Rectangle 36"/>
          <p:cNvSpPr>
            <a:spLocks noChangeArrowheads="1"/>
          </p:cNvSpPr>
          <p:nvPr/>
        </p:nvSpPr>
        <p:spPr bwMode="auto">
          <a:xfrm>
            <a:off x="552450" y="5543550"/>
            <a:ext cx="8382000" cy="101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An </a:t>
            </a:r>
            <a:r>
              <a:rPr lang="en-US" sz="2000" i="1" dirty="0">
                <a:solidFill>
                  <a:srgbClr val="56127A"/>
                </a:solidFill>
                <a:latin typeface="Verdana" pitchFamily="34" charset="0"/>
              </a:rPr>
              <a:t>external or internal event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that needs to be processed by another (system) program. The event is usually unexpected or rare from </a:t>
            </a:r>
            <a:r>
              <a:rPr lang="en-US" sz="2000" dirty="0" smtClean="0">
                <a:solidFill>
                  <a:srgbClr val="56127A"/>
                </a:solidFill>
                <a:latin typeface="Verdana" pitchFamily="34" charset="0"/>
              </a:rPr>
              <a:t>program’s 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point of view. </a:t>
            </a:r>
          </a:p>
        </p:txBody>
      </p:sp>
      <p:sp>
        <p:nvSpPr>
          <p:cNvPr id="24609" name="Rectangle 34"/>
          <p:cNvSpPr>
            <a:spLocks noChangeArrowheads="1"/>
          </p:cNvSpPr>
          <p:nvPr/>
        </p:nvSpPr>
        <p:spPr bwMode="auto">
          <a:xfrm>
            <a:off x="1204913" y="3421063"/>
            <a:ext cx="1485900" cy="4587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>
                <a:latin typeface="Verdana" pitchFamily="34" charset="0"/>
              </a:rPr>
              <a:t>program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670300" y="1644650"/>
            <a:ext cx="4078288" cy="3784600"/>
            <a:chOff x="3670300" y="1644650"/>
            <a:chExt cx="4078288" cy="3784600"/>
          </a:xfrm>
        </p:grpSpPr>
        <p:sp>
          <p:nvSpPr>
            <p:cNvPr id="24580" name="Freeform 2"/>
            <p:cNvSpPr>
              <a:spLocks/>
            </p:cNvSpPr>
            <p:nvPr/>
          </p:nvSpPr>
          <p:spPr bwMode="auto">
            <a:xfrm>
              <a:off x="3670300" y="3930650"/>
              <a:ext cx="1601788" cy="1498600"/>
            </a:xfrm>
            <a:custGeom>
              <a:avLst/>
              <a:gdLst>
                <a:gd name="T0" fmla="*/ 0 w 1009"/>
                <a:gd name="T1" fmla="*/ 0 h 1057"/>
                <a:gd name="T2" fmla="*/ 1693545913 w 1009"/>
                <a:gd name="T3" fmla="*/ 2122683688 h 1057"/>
                <a:gd name="T4" fmla="*/ 2147483647 w 1009"/>
                <a:gd name="T5" fmla="*/ 2122683688 h 1057"/>
                <a:gd name="T6" fmla="*/ 2147483647 w 1009"/>
                <a:gd name="T7" fmla="*/ 1640255223 h 10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9"/>
                <a:gd name="T13" fmla="*/ 0 h 1057"/>
                <a:gd name="T14" fmla="*/ 1009 w 1009"/>
                <a:gd name="T15" fmla="*/ 1057 h 10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9" h="1057">
                  <a:moveTo>
                    <a:pt x="0" y="0"/>
                  </a:moveTo>
                  <a:lnTo>
                    <a:pt x="672" y="1056"/>
                  </a:lnTo>
                  <a:lnTo>
                    <a:pt x="1008" y="1056"/>
                  </a:lnTo>
                  <a:lnTo>
                    <a:pt x="1008" y="816"/>
                  </a:lnTo>
                </a:path>
              </a:pathLst>
            </a:custGeom>
            <a:noFill/>
            <a:ln w="25400" cap="rnd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Oval 10"/>
            <p:cNvSpPr>
              <a:spLocks noChangeArrowheads="1"/>
            </p:cNvSpPr>
            <p:nvPr/>
          </p:nvSpPr>
          <p:spPr bwMode="auto">
            <a:xfrm>
              <a:off x="4902200" y="2038350"/>
              <a:ext cx="736600" cy="736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Line 11"/>
            <p:cNvSpPr>
              <a:spLocks noChangeShapeType="1"/>
            </p:cNvSpPr>
            <p:nvPr/>
          </p:nvSpPr>
          <p:spPr bwMode="auto">
            <a:xfrm flipV="1">
              <a:off x="3759200" y="3155950"/>
              <a:ext cx="431800" cy="2540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2"/>
            <p:cNvSpPr>
              <a:spLocks noChangeArrowheads="1"/>
            </p:cNvSpPr>
            <p:nvPr/>
          </p:nvSpPr>
          <p:spPr bwMode="auto">
            <a:xfrm>
              <a:off x="4976813" y="2163763"/>
              <a:ext cx="666750" cy="4587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HI</a:t>
              </a:r>
              <a:r>
                <a:rPr lang="en-US" baseline="-25000">
                  <a:solidFill>
                    <a:srgbClr val="56127A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24591" name="Oval 13"/>
            <p:cNvSpPr>
              <a:spLocks noChangeArrowheads="1"/>
            </p:cNvSpPr>
            <p:nvPr/>
          </p:nvSpPr>
          <p:spPr bwMode="auto">
            <a:xfrm>
              <a:off x="4902200" y="3257550"/>
              <a:ext cx="736600" cy="736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Line 14"/>
            <p:cNvSpPr>
              <a:spLocks noChangeShapeType="1"/>
            </p:cNvSpPr>
            <p:nvPr/>
          </p:nvSpPr>
          <p:spPr bwMode="auto">
            <a:xfrm>
              <a:off x="5270500" y="2800350"/>
              <a:ext cx="0" cy="4318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Oval 15"/>
            <p:cNvSpPr>
              <a:spLocks noChangeArrowheads="1"/>
            </p:cNvSpPr>
            <p:nvPr/>
          </p:nvSpPr>
          <p:spPr bwMode="auto">
            <a:xfrm>
              <a:off x="4902200" y="4476750"/>
              <a:ext cx="736600" cy="7366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Freeform 17"/>
            <p:cNvSpPr>
              <a:spLocks/>
            </p:cNvSpPr>
            <p:nvPr/>
          </p:nvSpPr>
          <p:spPr bwMode="auto">
            <a:xfrm>
              <a:off x="3670300" y="1644650"/>
              <a:ext cx="1601788" cy="1677988"/>
            </a:xfrm>
            <a:custGeom>
              <a:avLst/>
              <a:gdLst>
                <a:gd name="T0" fmla="*/ 0 w 1009"/>
                <a:gd name="T1" fmla="*/ 2147483647 h 1057"/>
                <a:gd name="T2" fmla="*/ 1693545913 w 1009"/>
                <a:gd name="T3" fmla="*/ 0 h 1057"/>
                <a:gd name="T4" fmla="*/ 2147483647 w 1009"/>
                <a:gd name="T5" fmla="*/ 0 h 1057"/>
                <a:gd name="T6" fmla="*/ 2147483647 w 1009"/>
                <a:gd name="T7" fmla="*/ 604837599 h 10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9"/>
                <a:gd name="T13" fmla="*/ 0 h 1057"/>
                <a:gd name="T14" fmla="*/ 1009 w 1009"/>
                <a:gd name="T15" fmla="*/ 1057 h 10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9" h="1057">
                  <a:moveTo>
                    <a:pt x="0" y="1056"/>
                  </a:moveTo>
                  <a:lnTo>
                    <a:pt x="672" y="0"/>
                  </a:lnTo>
                  <a:lnTo>
                    <a:pt x="1008" y="0"/>
                  </a:lnTo>
                  <a:lnTo>
                    <a:pt x="1008" y="240"/>
                  </a:lnTo>
                </a:path>
              </a:pathLst>
            </a:custGeom>
            <a:noFill/>
            <a:ln w="254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18"/>
            <p:cNvSpPr>
              <a:spLocks noChangeShapeType="1"/>
            </p:cNvSpPr>
            <p:nvPr/>
          </p:nvSpPr>
          <p:spPr bwMode="auto">
            <a:xfrm>
              <a:off x="3835400" y="3625850"/>
              <a:ext cx="3556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Line 19"/>
            <p:cNvSpPr>
              <a:spLocks noChangeShapeType="1"/>
            </p:cNvSpPr>
            <p:nvPr/>
          </p:nvSpPr>
          <p:spPr bwMode="auto">
            <a:xfrm>
              <a:off x="3759200" y="3867150"/>
              <a:ext cx="431800" cy="2032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Oval 20"/>
            <p:cNvSpPr>
              <a:spLocks noChangeArrowheads="1"/>
            </p:cNvSpPr>
            <p:nvPr/>
          </p:nvSpPr>
          <p:spPr bwMode="auto">
            <a:xfrm>
              <a:off x="4292600" y="4095750"/>
              <a:ext cx="66675" cy="3492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Oval 21"/>
            <p:cNvSpPr>
              <a:spLocks noChangeArrowheads="1"/>
            </p:cNvSpPr>
            <p:nvPr/>
          </p:nvSpPr>
          <p:spPr bwMode="auto">
            <a:xfrm>
              <a:off x="4475163" y="4217988"/>
              <a:ext cx="66675" cy="3492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Oval 22"/>
            <p:cNvSpPr>
              <a:spLocks noChangeArrowheads="1"/>
            </p:cNvSpPr>
            <p:nvPr/>
          </p:nvSpPr>
          <p:spPr bwMode="auto">
            <a:xfrm>
              <a:off x="4292600" y="3044825"/>
              <a:ext cx="66675" cy="3492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Oval 23"/>
            <p:cNvSpPr>
              <a:spLocks noChangeArrowheads="1"/>
            </p:cNvSpPr>
            <p:nvPr/>
          </p:nvSpPr>
          <p:spPr bwMode="auto">
            <a:xfrm>
              <a:off x="4475163" y="2922588"/>
              <a:ext cx="66675" cy="34925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Oval 24"/>
            <p:cNvSpPr>
              <a:spLocks noChangeArrowheads="1"/>
            </p:cNvSpPr>
            <p:nvPr/>
          </p:nvSpPr>
          <p:spPr bwMode="auto">
            <a:xfrm>
              <a:off x="4305300" y="3600450"/>
              <a:ext cx="50800" cy="508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Oval 25"/>
            <p:cNvSpPr>
              <a:spLocks noChangeArrowheads="1"/>
            </p:cNvSpPr>
            <p:nvPr/>
          </p:nvSpPr>
          <p:spPr bwMode="auto">
            <a:xfrm>
              <a:off x="4457700" y="3600450"/>
              <a:ext cx="50800" cy="5080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6"/>
            <p:cNvSpPr>
              <a:spLocks noChangeArrowheads="1"/>
            </p:cNvSpPr>
            <p:nvPr/>
          </p:nvSpPr>
          <p:spPr bwMode="auto">
            <a:xfrm>
              <a:off x="4938713" y="3395663"/>
              <a:ext cx="666750" cy="4587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HI</a:t>
              </a:r>
              <a:r>
                <a:rPr lang="en-US" baseline="-25000">
                  <a:solidFill>
                    <a:srgbClr val="56127A"/>
                  </a:solidFill>
                  <a:latin typeface="Verdana" pitchFamily="34" charset="0"/>
                </a:rPr>
                <a:t>2</a:t>
              </a:r>
            </a:p>
          </p:txBody>
        </p:sp>
        <p:sp>
          <p:nvSpPr>
            <p:cNvPr id="24605" name="Rectangle 27"/>
            <p:cNvSpPr>
              <a:spLocks noChangeArrowheads="1"/>
            </p:cNvSpPr>
            <p:nvPr/>
          </p:nvSpPr>
          <p:spPr bwMode="auto">
            <a:xfrm>
              <a:off x="4951413" y="4614863"/>
              <a:ext cx="666750" cy="4587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HI</a:t>
              </a:r>
              <a:r>
                <a:rPr lang="en-US" baseline="-25000">
                  <a:solidFill>
                    <a:srgbClr val="56127A"/>
                  </a:solidFill>
                  <a:latin typeface="Verdana" pitchFamily="34" charset="0"/>
                </a:rPr>
                <a:t>n</a:t>
              </a:r>
            </a:p>
          </p:txBody>
        </p:sp>
        <p:grpSp>
          <p:nvGrpSpPr>
            <p:cNvPr id="2" name="Group 28"/>
            <p:cNvGrpSpPr>
              <a:grpSpLocks/>
            </p:cNvGrpSpPr>
            <p:nvPr/>
          </p:nvGrpSpPr>
          <p:grpSpPr bwMode="auto">
            <a:xfrm>
              <a:off x="5233988" y="4059238"/>
              <a:ext cx="49212" cy="328612"/>
              <a:chOff x="3297" y="2353"/>
              <a:chExt cx="31" cy="207"/>
            </a:xfrm>
            <a:solidFill>
              <a:srgbClr val="FF0000"/>
            </a:solidFill>
          </p:grpSpPr>
          <p:sp>
            <p:nvSpPr>
              <p:cNvPr id="24613" name="Oval 29"/>
              <p:cNvSpPr>
                <a:spLocks noChangeArrowheads="1"/>
              </p:cNvSpPr>
              <p:nvPr/>
            </p:nvSpPr>
            <p:spPr bwMode="auto">
              <a:xfrm>
                <a:off x="3297" y="2353"/>
                <a:ext cx="31" cy="31"/>
              </a:xfrm>
              <a:prstGeom prst="ellipse">
                <a:avLst/>
              </a:prstGeom>
              <a:grp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4" name="Oval 30"/>
              <p:cNvSpPr>
                <a:spLocks noChangeArrowheads="1"/>
              </p:cNvSpPr>
              <p:nvPr/>
            </p:nvSpPr>
            <p:spPr bwMode="auto">
              <a:xfrm>
                <a:off x="3297" y="2441"/>
                <a:ext cx="31" cy="31"/>
              </a:xfrm>
              <a:prstGeom prst="ellipse">
                <a:avLst/>
              </a:prstGeom>
              <a:grp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5" name="Oval 31"/>
              <p:cNvSpPr>
                <a:spLocks noChangeArrowheads="1"/>
              </p:cNvSpPr>
              <p:nvPr/>
            </p:nvSpPr>
            <p:spPr bwMode="auto">
              <a:xfrm>
                <a:off x="3297" y="2529"/>
                <a:ext cx="31" cy="31"/>
              </a:xfrm>
              <a:prstGeom prst="ellipse">
                <a:avLst/>
              </a:prstGeom>
              <a:grp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10" name="Rectangle 35"/>
            <p:cNvSpPr>
              <a:spLocks noChangeArrowheads="1"/>
            </p:cNvSpPr>
            <p:nvPr/>
          </p:nvSpPr>
          <p:spPr bwMode="auto">
            <a:xfrm>
              <a:off x="6119813" y="3154363"/>
              <a:ext cx="1628775" cy="8286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latin typeface="Verdana" pitchFamily="34" charset="0"/>
                </a:rPr>
                <a:t>interrupt </a:t>
              </a:r>
            </a:p>
            <a:p>
              <a:pPr eaLnBrk="0" hangingPunct="0"/>
              <a:r>
                <a:rPr lang="en-US">
                  <a:latin typeface="Verdana" pitchFamily="34" charset="0"/>
                </a:rPr>
                <a:t>handler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73400" y="1657350"/>
            <a:ext cx="798513" cy="3848100"/>
            <a:chOff x="3073400" y="1657350"/>
            <a:chExt cx="798513" cy="3848100"/>
          </a:xfrm>
        </p:grpSpPr>
        <p:sp>
          <p:nvSpPr>
            <p:cNvPr id="24582" name="Line 4"/>
            <p:cNvSpPr>
              <a:spLocks noChangeShapeType="1"/>
            </p:cNvSpPr>
            <p:nvPr/>
          </p:nvSpPr>
          <p:spPr bwMode="auto">
            <a:xfrm>
              <a:off x="3441700" y="1657350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5"/>
            <p:cNvSpPr>
              <a:spLocks noChangeArrowheads="1"/>
            </p:cNvSpPr>
            <p:nvPr/>
          </p:nvSpPr>
          <p:spPr bwMode="auto">
            <a:xfrm>
              <a:off x="3262313" y="2151063"/>
              <a:ext cx="587375" cy="4587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I</a:t>
              </a:r>
              <a:r>
                <a:rPr lang="en-US" baseline="-25000">
                  <a:solidFill>
                    <a:srgbClr val="56127A"/>
                  </a:solidFill>
                  <a:latin typeface="Verdana" pitchFamily="34" charset="0"/>
                </a:rPr>
                <a:t>i-1</a:t>
              </a:r>
            </a:p>
          </p:txBody>
        </p:sp>
        <p:sp>
          <p:nvSpPr>
            <p:cNvPr id="24584" name="Oval 6"/>
            <p:cNvSpPr>
              <a:spLocks noChangeArrowheads="1"/>
            </p:cNvSpPr>
            <p:nvPr/>
          </p:nvSpPr>
          <p:spPr bwMode="auto">
            <a:xfrm>
              <a:off x="3073400" y="3257550"/>
              <a:ext cx="736600" cy="736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Line 7"/>
            <p:cNvSpPr>
              <a:spLocks noChangeShapeType="1"/>
            </p:cNvSpPr>
            <p:nvPr/>
          </p:nvSpPr>
          <p:spPr bwMode="auto">
            <a:xfrm>
              <a:off x="3441700" y="280035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Oval 8"/>
            <p:cNvSpPr>
              <a:spLocks noChangeArrowheads="1"/>
            </p:cNvSpPr>
            <p:nvPr/>
          </p:nvSpPr>
          <p:spPr bwMode="auto">
            <a:xfrm>
              <a:off x="3073400" y="4476750"/>
              <a:ext cx="736600" cy="736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Line 9"/>
            <p:cNvSpPr>
              <a:spLocks noChangeShapeType="1"/>
            </p:cNvSpPr>
            <p:nvPr/>
          </p:nvSpPr>
          <p:spPr bwMode="auto">
            <a:xfrm>
              <a:off x="3441700" y="401955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16"/>
            <p:cNvSpPr>
              <a:spLocks noChangeShapeType="1"/>
            </p:cNvSpPr>
            <p:nvPr/>
          </p:nvSpPr>
          <p:spPr bwMode="auto">
            <a:xfrm>
              <a:off x="3441700" y="5238750"/>
              <a:ext cx="0" cy="266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Rectangle 32"/>
            <p:cNvSpPr>
              <a:spLocks noChangeArrowheads="1"/>
            </p:cNvSpPr>
            <p:nvPr/>
          </p:nvSpPr>
          <p:spPr bwMode="auto">
            <a:xfrm>
              <a:off x="3236913" y="3421063"/>
              <a:ext cx="365125" cy="4587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I</a:t>
              </a:r>
              <a:r>
                <a:rPr lang="en-US" baseline="-25000">
                  <a:solidFill>
                    <a:srgbClr val="56127A"/>
                  </a:solidFill>
                  <a:latin typeface="Verdana" pitchFamily="34" charset="0"/>
                </a:rPr>
                <a:t>i</a:t>
              </a:r>
            </a:p>
          </p:txBody>
        </p:sp>
        <p:sp>
          <p:nvSpPr>
            <p:cNvPr id="24608" name="Rectangle 33"/>
            <p:cNvSpPr>
              <a:spLocks noChangeArrowheads="1"/>
            </p:cNvSpPr>
            <p:nvPr/>
          </p:nvSpPr>
          <p:spPr bwMode="auto">
            <a:xfrm>
              <a:off x="3211513" y="4640263"/>
              <a:ext cx="660400" cy="4587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Verdana" pitchFamily="34" charset="0"/>
                </a:rPr>
                <a:t>I</a:t>
              </a:r>
              <a:r>
                <a:rPr lang="en-US" baseline="-25000">
                  <a:solidFill>
                    <a:srgbClr val="56127A"/>
                  </a:solidFill>
                  <a:latin typeface="Verdana" pitchFamily="34" charset="0"/>
                </a:rPr>
                <a:t>i+1</a:t>
              </a:r>
            </a:p>
          </p:txBody>
        </p:sp>
        <p:sp>
          <p:nvSpPr>
            <p:cNvPr id="24612" name="Oval 37"/>
            <p:cNvSpPr>
              <a:spLocks noChangeArrowheads="1"/>
            </p:cNvSpPr>
            <p:nvPr/>
          </p:nvSpPr>
          <p:spPr bwMode="auto">
            <a:xfrm>
              <a:off x="3073400" y="2038350"/>
              <a:ext cx="736600" cy="736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304800"/>
            <a:ext cx="8201025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Causes of Interrupts</a:t>
            </a:r>
            <a:br>
              <a:rPr lang="en-US" dirty="0" smtClean="0"/>
            </a:br>
            <a:r>
              <a:rPr lang="en-US" sz="2400" i="1" kern="1200" dirty="0" smtClean="0">
                <a:solidFill>
                  <a:srgbClr val="56127A"/>
                </a:solidFill>
                <a:latin typeface="+mn-lt"/>
                <a:ea typeface="+mn-ea"/>
                <a:cs typeface="+mn-cs"/>
              </a:rPr>
              <a:t>events </a:t>
            </a:r>
            <a:r>
              <a:rPr lang="en-US" sz="2400" kern="1200" dirty="0" smtClean="0">
                <a:solidFill>
                  <a:srgbClr val="56127A"/>
                </a:solidFill>
                <a:latin typeface="+mn-lt"/>
                <a:ea typeface="+mn-ea"/>
                <a:cs typeface="+mn-cs"/>
              </a:rPr>
              <a:t>that request the attention of the processor</a:t>
            </a:r>
            <a:endParaRPr lang="en-US" dirty="0" smtClean="0">
              <a:latin typeface="+mn-lt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562100"/>
            <a:ext cx="7743825" cy="46783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Asynchronous: an </a:t>
            </a:r>
            <a:r>
              <a:rPr lang="en-US" sz="2400" i="1" dirty="0" smtClean="0"/>
              <a:t>external event </a:t>
            </a:r>
          </a:p>
          <a:p>
            <a:pPr lvl="1" eaLnBrk="1" hangingPunct="1"/>
            <a:r>
              <a:rPr lang="en-US" sz="2000" dirty="0" smtClean="0"/>
              <a:t>input/output device service-request/response</a:t>
            </a:r>
          </a:p>
          <a:p>
            <a:pPr lvl="1" eaLnBrk="1" hangingPunct="1"/>
            <a:r>
              <a:rPr lang="en-US" sz="2000" dirty="0" smtClean="0"/>
              <a:t>timer expiration</a:t>
            </a:r>
          </a:p>
          <a:p>
            <a:pPr lvl="1" eaLnBrk="1" hangingPunct="1"/>
            <a:r>
              <a:rPr lang="en-US" sz="2000" dirty="0" smtClean="0"/>
              <a:t>power disruptions, hardware failure</a:t>
            </a:r>
          </a:p>
          <a:p>
            <a:pPr eaLnBrk="1" hangingPunct="1"/>
            <a:r>
              <a:rPr lang="en-US" sz="2400" dirty="0" smtClean="0"/>
              <a:t>Synchronous: an </a:t>
            </a:r>
            <a:r>
              <a:rPr lang="en-US" sz="2400" i="1" dirty="0" smtClean="0"/>
              <a:t>internal event (</a:t>
            </a:r>
            <a:r>
              <a:rPr lang="en-US" sz="2400" i="1" dirty="0" err="1" smtClean="0"/>
              <a:t>a.k.a</a:t>
            </a:r>
            <a:r>
              <a:rPr lang="en-US" sz="2400" i="1" dirty="0" smtClean="0"/>
              <a:t> exceptions, faults and traps)</a:t>
            </a:r>
            <a:endParaRPr lang="en-US" sz="2400" dirty="0" smtClean="0"/>
          </a:p>
          <a:p>
            <a:pPr lvl="1" eaLnBrk="1" hangingPunct="1"/>
            <a:r>
              <a:rPr lang="en-US" sz="2000" dirty="0" smtClean="0"/>
              <a:t>undefined </a:t>
            </a:r>
            <a:r>
              <a:rPr lang="en-US" sz="2000" dirty="0" err="1" smtClean="0"/>
              <a:t>opcode</a:t>
            </a:r>
            <a:r>
              <a:rPr lang="en-US" sz="2000" dirty="0" smtClean="0"/>
              <a:t>, privileged instruction</a:t>
            </a:r>
          </a:p>
          <a:p>
            <a:pPr lvl="1" eaLnBrk="1" hangingPunct="1"/>
            <a:r>
              <a:rPr lang="en-US" sz="2000" dirty="0" smtClean="0"/>
              <a:t>arithmetic overflow, FPU exception</a:t>
            </a:r>
          </a:p>
          <a:p>
            <a:pPr lvl="1" eaLnBrk="1" hangingPunct="1"/>
            <a:r>
              <a:rPr lang="en-US" sz="2000" dirty="0" smtClean="0"/>
              <a:t>misaligned memory access </a:t>
            </a:r>
          </a:p>
          <a:p>
            <a:pPr lvl="1" eaLnBrk="1" hangingPunct="1"/>
            <a:r>
              <a:rPr lang="en-US" sz="2000" i="1" dirty="0" smtClean="0"/>
              <a:t>virtual memory exceptions: </a:t>
            </a:r>
            <a:r>
              <a:rPr lang="en-US" sz="2000" dirty="0" smtClean="0"/>
              <a:t>page faults,</a:t>
            </a:r>
            <a:br>
              <a:rPr lang="en-US" sz="2000" dirty="0" smtClean="0"/>
            </a:br>
            <a:r>
              <a:rPr lang="en-US" sz="2000" dirty="0" smtClean="0"/>
              <a:t>            TLB misses, protection violations</a:t>
            </a:r>
          </a:p>
          <a:p>
            <a:pPr lvl="1" eaLnBrk="1" hangingPunct="1"/>
            <a:r>
              <a:rPr lang="en-US" sz="2000" i="1" dirty="0" smtClean="0"/>
              <a:t>traps:</a:t>
            </a:r>
            <a:r>
              <a:rPr lang="en-US" sz="2000" dirty="0" smtClean="0"/>
              <a:t>  system calls, e.g., jumps into kernel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Asynchronous Interrupts: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invoking the interrupt handler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7" y="1562100"/>
            <a:ext cx="8349992" cy="460057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An I/O device requests attention by asserting one of the </a:t>
            </a:r>
            <a:r>
              <a:rPr lang="en-US" sz="2400" i="1" dirty="0" smtClean="0"/>
              <a:t>prioritized interrupt request lines</a:t>
            </a:r>
            <a:endParaRPr lang="en-US" sz="1800" i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 smtClean="0"/>
              <a:t>After the processor decides to process the interrupt </a:t>
            </a:r>
          </a:p>
          <a:p>
            <a:pPr lvl="1" eaLnBrk="1" hangingPunct="1"/>
            <a:r>
              <a:rPr lang="en-US" sz="2000" dirty="0" smtClean="0"/>
              <a:t>It stops the current program at instruction I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, completing all the instructions up to I</a:t>
            </a:r>
            <a:r>
              <a:rPr lang="en-US" sz="2000" baseline="-25000" dirty="0" smtClean="0"/>
              <a:t>i-1</a:t>
            </a:r>
            <a:r>
              <a:rPr lang="en-US" sz="2000" dirty="0" smtClean="0"/>
              <a:t> </a:t>
            </a:r>
            <a:r>
              <a:rPr lang="en-US" sz="2000" i="1" dirty="0"/>
              <a:t>(Precise interrupt) 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It saves the PC of instruction I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in a special register (EPC)</a:t>
            </a:r>
          </a:p>
          <a:p>
            <a:pPr lvl="1" eaLnBrk="1" hangingPunct="1"/>
            <a:r>
              <a:rPr lang="en-US" sz="2000" dirty="0" smtClean="0"/>
              <a:t>It disables interrupts and transfers control to a designated interrupt handler running in the kernel mode</a:t>
            </a:r>
          </a:p>
          <a:p>
            <a:pPr lvl="2" eaLnBrk="1" hangingPunct="1"/>
            <a:r>
              <a:rPr lang="en-US" sz="1600" dirty="0"/>
              <a:t>Privileged/user mode to prevent user programs from causing harm to other users or OS</a:t>
            </a:r>
          </a:p>
          <a:p>
            <a:pPr lvl="1" eaLnBrk="1" hangingPunct="1"/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39506" y="5597220"/>
            <a:ext cx="6657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Usually speed is not the paramount concern in handling interrupts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Interrupt Handler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175" y="1533524"/>
            <a:ext cx="7772400" cy="460057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Saves EPC before enabling interrupts to allow nested interrupts </a:t>
            </a:r>
            <a:r>
              <a:rPr lang="en-US" sz="2400" dirty="0" smtClean="0">
                <a:solidFill>
                  <a:schemeClr val="tx2"/>
                </a:solidFill>
                <a:latin typeface="Symbol" pitchFamily="18" charset="2"/>
              </a:rPr>
              <a:t></a:t>
            </a:r>
            <a:r>
              <a:rPr lang="en-US" sz="2400" dirty="0" smtClean="0"/>
              <a:t> </a:t>
            </a:r>
            <a:r>
              <a:rPr lang="en-US" sz="2400" i="1" dirty="0" smtClean="0"/>
              <a:t>  </a:t>
            </a:r>
          </a:p>
          <a:p>
            <a:pPr lvl="1" eaLnBrk="1" hangingPunct="1"/>
            <a:r>
              <a:rPr lang="en-US" sz="2000" dirty="0" smtClean="0"/>
              <a:t>need an instruction to move EPC into GPRs </a:t>
            </a:r>
          </a:p>
          <a:p>
            <a:pPr lvl="1" eaLnBrk="1" hangingPunct="1"/>
            <a:r>
              <a:rPr lang="en-US" sz="2000" dirty="0" smtClean="0"/>
              <a:t>need a way to mask further interrupts at least until EPC can be saved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400" dirty="0" smtClean="0"/>
              <a:t>Needs to read a</a:t>
            </a:r>
            <a:r>
              <a:rPr lang="en-US" sz="2400" i="1" dirty="0" smtClean="0"/>
              <a:t> status register</a:t>
            </a:r>
            <a:r>
              <a:rPr lang="en-US" sz="2400" dirty="0" smtClean="0"/>
              <a:t> that indicates the cause of the interrupt</a:t>
            </a:r>
          </a:p>
          <a:p>
            <a:pPr eaLnBrk="1" hangingPunct="1"/>
            <a:r>
              <a:rPr lang="en-US" sz="2400" dirty="0" smtClean="0"/>
              <a:t>Uses a special</a:t>
            </a:r>
            <a:r>
              <a:rPr lang="en-US" sz="2400" i="1" dirty="0" smtClean="0"/>
              <a:t> </a:t>
            </a:r>
            <a:r>
              <a:rPr lang="en-US" sz="2400" dirty="0" smtClean="0"/>
              <a:t>indirect jump instruction ERET (</a:t>
            </a:r>
            <a:r>
              <a:rPr lang="en-US" sz="2400" i="1" dirty="0" smtClean="0"/>
              <a:t>return-from-exception</a:t>
            </a:r>
            <a:r>
              <a:rPr lang="en-US" sz="2400" dirty="0" smtClean="0"/>
              <a:t>) which</a:t>
            </a:r>
          </a:p>
          <a:p>
            <a:pPr lvl="1" eaLnBrk="1" hangingPunct="1"/>
            <a:r>
              <a:rPr lang="en-US" sz="2000" dirty="0" smtClean="0"/>
              <a:t>enables interrupts</a:t>
            </a:r>
          </a:p>
          <a:p>
            <a:pPr lvl="1" eaLnBrk="1" hangingPunct="1"/>
            <a:r>
              <a:rPr lang="en-US" sz="2000" dirty="0" smtClean="0"/>
              <a:t>restores the processor to the user mode</a:t>
            </a:r>
          </a:p>
          <a:p>
            <a:pPr lvl="1" eaLnBrk="1" hangingPunct="1"/>
            <a:r>
              <a:rPr lang="en-US" sz="2000" dirty="0" smtClean="0"/>
              <a:t>restores hardware status and control state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Synchronous Interrupts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7224" y="1533525"/>
            <a:ext cx="8162926" cy="493395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 synchronous interrupt is caused by a </a:t>
            </a:r>
            <a:r>
              <a:rPr lang="en-US" sz="2400" i="1" dirty="0" smtClean="0"/>
              <a:t>particular instruction</a:t>
            </a:r>
            <a:r>
              <a:rPr lang="en-US" sz="2400" dirty="0" smtClean="0"/>
              <a:t> and causes a control hazard</a:t>
            </a:r>
          </a:p>
          <a:p>
            <a:pPr lvl="1" eaLnBrk="1" hangingPunct="1"/>
            <a:r>
              <a:rPr lang="en-US" sz="2000" dirty="0" smtClean="0"/>
              <a:t>requires undoing the effect of one or more  partially executed instructions. Comes in two varieties:</a:t>
            </a:r>
            <a:endParaRPr lang="en-US" sz="16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2400" dirty="0" smtClean="0"/>
              <a:t>Exception: The instruction cannot be completed and needs to be </a:t>
            </a:r>
            <a:r>
              <a:rPr lang="en-US" sz="2400" i="1" dirty="0" smtClean="0"/>
              <a:t>restarted</a:t>
            </a:r>
            <a:r>
              <a:rPr lang="en-US" sz="2400" dirty="0" smtClean="0"/>
              <a:t> after the exception has been handled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information about the exception has to be recorded and conveyed to the exception handler</a:t>
            </a:r>
          </a:p>
          <a:p>
            <a:pPr eaLnBrk="1" hangingPunct="1"/>
            <a:r>
              <a:rPr lang="en-US" sz="2400" dirty="0" smtClean="0"/>
              <a:t>Faults (aka Trap): Like a system call and the instruction is considered to have been completed  </a:t>
            </a:r>
          </a:p>
          <a:p>
            <a:pPr lvl="1" eaLnBrk="1" hangingPunct="1"/>
            <a:r>
              <a:rPr lang="en-US" sz="2000" dirty="0" smtClean="0"/>
              <a:t>requires a  special jump instruction involving a change to privileged kernel mode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Synchronous Interrupt Handling</a:t>
            </a:r>
            <a:endParaRPr lang="en-US" sz="2400" dirty="0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7775" y="3857624"/>
            <a:ext cx="6907213" cy="239077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Overflow</a:t>
            </a:r>
          </a:p>
          <a:p>
            <a:pPr eaLnBrk="1" hangingPunct="1"/>
            <a:r>
              <a:rPr lang="en-US" sz="2400" dirty="0" smtClean="0"/>
              <a:t>Illegal </a:t>
            </a:r>
            <a:r>
              <a:rPr lang="en-US" sz="2400" dirty="0" err="1" smtClean="0"/>
              <a:t>Opcode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PC address Exception</a:t>
            </a:r>
          </a:p>
          <a:p>
            <a:pPr eaLnBrk="1" hangingPunct="1"/>
            <a:r>
              <a:rPr lang="en-US" sz="2400" dirty="0" smtClean="0"/>
              <a:t>Data address Exceptions</a:t>
            </a:r>
          </a:p>
          <a:p>
            <a:pPr eaLnBrk="1" hangingPunct="1"/>
            <a:r>
              <a:rPr lang="en-US" sz="2400" dirty="0" smtClean="0"/>
              <a:t>...</a:t>
            </a:r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6516422" y="2171700"/>
            <a:ext cx="0" cy="1143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1428750" y="2171700"/>
            <a:ext cx="0" cy="1143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>
            <a:off x="5467350" y="2171700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819150" y="2171700"/>
            <a:ext cx="398676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6750" y="1562100"/>
            <a:ext cx="304800" cy="1219200"/>
            <a:chOff x="336" y="1200"/>
            <a:chExt cx="144" cy="720"/>
          </a:xfrm>
          <a:solidFill>
            <a:srgbClr val="FFC000"/>
          </a:solidFill>
        </p:grpSpPr>
        <p:sp>
          <p:nvSpPr>
            <p:cNvPr id="29736" name="Rectangle 1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Verdana" pitchFamily="34" charset="0"/>
                </a:rPr>
                <a:t>PC</a:t>
              </a:r>
            </a:p>
          </p:txBody>
        </p:sp>
        <p:sp>
          <p:nvSpPr>
            <p:cNvPr id="29737" name="Freeform 1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>
                <a:gd name="T0" fmla="*/ 0 w 192"/>
                <a:gd name="T1" fmla="*/ 127 h 144"/>
                <a:gd name="T2" fmla="*/ 54 w 192"/>
                <a:gd name="T3" fmla="*/ 0 h 144"/>
                <a:gd name="T4" fmla="*/ 108 w 192"/>
                <a:gd name="T5" fmla="*/ 127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7" name="Rectangle 12"/>
          <p:cNvSpPr>
            <a:spLocks noChangeArrowheads="1"/>
          </p:cNvSpPr>
          <p:nvPr/>
        </p:nvSpPr>
        <p:spPr bwMode="auto">
          <a:xfrm>
            <a:off x="1809750" y="16383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Inst. Mem</a:t>
            </a:r>
          </a:p>
        </p:txBody>
      </p:sp>
      <p:sp>
        <p:nvSpPr>
          <p:cNvPr id="29709" name="Rectangle 16"/>
          <p:cNvSpPr>
            <a:spLocks noChangeArrowheads="1"/>
          </p:cNvSpPr>
          <p:nvPr/>
        </p:nvSpPr>
        <p:spPr bwMode="auto">
          <a:xfrm>
            <a:off x="3333750" y="1638300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Decode</a:t>
            </a:r>
          </a:p>
        </p:txBody>
      </p:sp>
      <p:sp>
        <p:nvSpPr>
          <p:cNvPr id="29711" name="Freeform 20"/>
          <p:cNvSpPr>
            <a:spLocks/>
          </p:cNvSpPr>
          <p:nvPr/>
        </p:nvSpPr>
        <p:spPr bwMode="auto">
          <a:xfrm>
            <a:off x="5086350" y="1638300"/>
            <a:ext cx="381000" cy="1066800"/>
          </a:xfrm>
          <a:custGeom>
            <a:avLst/>
            <a:gdLst>
              <a:gd name="T0" fmla="*/ 0 w 240"/>
              <a:gd name="T1" fmla="*/ 0 h 672"/>
              <a:gd name="T2" fmla="*/ 0 w 240"/>
              <a:gd name="T3" fmla="*/ 725804935 h 672"/>
              <a:gd name="T4" fmla="*/ 120967519 w 240"/>
              <a:gd name="T5" fmla="*/ 846772589 h 672"/>
              <a:gd name="T6" fmla="*/ 0 w 240"/>
              <a:gd name="T7" fmla="*/ 967740045 h 672"/>
              <a:gd name="T8" fmla="*/ 0 w 240"/>
              <a:gd name="T9" fmla="*/ 1693545178 h 672"/>
              <a:gd name="T10" fmla="*/ 604837545 w 240"/>
              <a:gd name="T11" fmla="*/ 1209674957 h 672"/>
              <a:gd name="T12" fmla="*/ 604837545 w 240"/>
              <a:gd name="T13" fmla="*/ 362902467 h 672"/>
              <a:gd name="T14" fmla="*/ 0 w 240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0"/>
              <a:gd name="T25" fmla="*/ 0 h 672"/>
              <a:gd name="T26" fmla="*/ 240 w 240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24"/>
          <p:cNvSpPr>
            <a:spLocks noChangeArrowheads="1"/>
          </p:cNvSpPr>
          <p:nvPr/>
        </p:nvSpPr>
        <p:spPr bwMode="auto">
          <a:xfrm>
            <a:off x="6787535" y="16383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latin typeface="Verdana" pitchFamily="34" charset="0"/>
              </a:rPr>
              <a:t>Data Mem</a:t>
            </a:r>
          </a:p>
        </p:txBody>
      </p:sp>
      <p:sp>
        <p:nvSpPr>
          <p:cNvPr id="29715" name="Line 28"/>
          <p:cNvSpPr>
            <a:spLocks noChangeShapeType="1"/>
          </p:cNvSpPr>
          <p:nvPr/>
        </p:nvSpPr>
        <p:spPr bwMode="auto">
          <a:xfrm>
            <a:off x="4805916" y="1866900"/>
            <a:ext cx="28043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29"/>
          <p:cNvSpPr>
            <a:spLocks noChangeShapeType="1"/>
          </p:cNvSpPr>
          <p:nvPr/>
        </p:nvSpPr>
        <p:spPr bwMode="auto">
          <a:xfrm>
            <a:off x="4805916" y="2476500"/>
            <a:ext cx="28043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Text Box 30"/>
          <p:cNvSpPr txBox="1">
            <a:spLocks noChangeArrowheads="1"/>
          </p:cNvSpPr>
          <p:nvPr/>
        </p:nvSpPr>
        <p:spPr bwMode="auto">
          <a:xfrm>
            <a:off x="5133975" y="2017713"/>
            <a:ext cx="360363" cy="33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latin typeface="Verdana" pitchFamily="34" charset="0"/>
              </a:rPr>
              <a:t>+</a:t>
            </a:r>
          </a:p>
        </p:txBody>
      </p:sp>
      <p:sp>
        <p:nvSpPr>
          <p:cNvPr id="25623" name="Text Box 31"/>
          <p:cNvSpPr txBox="1">
            <a:spLocks noChangeArrowheads="1"/>
          </p:cNvSpPr>
          <p:nvPr/>
        </p:nvSpPr>
        <p:spPr bwMode="auto">
          <a:xfrm>
            <a:off x="3486150" y="2701925"/>
            <a:ext cx="1219200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Illegal Opcode</a:t>
            </a:r>
          </a:p>
        </p:txBody>
      </p:sp>
      <p:sp>
        <p:nvSpPr>
          <p:cNvPr id="25624" name="Text Box 32"/>
          <p:cNvSpPr txBox="1">
            <a:spLocks noChangeArrowheads="1"/>
          </p:cNvSpPr>
          <p:nvPr/>
        </p:nvSpPr>
        <p:spPr bwMode="auto">
          <a:xfrm>
            <a:off x="5238750" y="2841625"/>
            <a:ext cx="1201738" cy="369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Overflow</a:t>
            </a:r>
          </a:p>
        </p:txBody>
      </p:sp>
      <p:sp>
        <p:nvSpPr>
          <p:cNvPr id="25625" name="Text Box 33"/>
          <p:cNvSpPr txBox="1">
            <a:spLocks noChangeArrowheads="1"/>
          </p:cNvSpPr>
          <p:nvPr/>
        </p:nvSpPr>
        <p:spPr bwMode="auto">
          <a:xfrm>
            <a:off x="6516422" y="2701925"/>
            <a:ext cx="1828800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Data address Exceptions</a:t>
            </a:r>
          </a:p>
        </p:txBody>
      </p:sp>
      <p:sp>
        <p:nvSpPr>
          <p:cNvPr id="29721" name="Oval 34"/>
          <p:cNvSpPr>
            <a:spLocks noChangeArrowheads="1"/>
          </p:cNvSpPr>
          <p:nvPr/>
        </p:nvSpPr>
        <p:spPr bwMode="auto">
          <a:xfrm>
            <a:off x="6211622" y="2324100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Oval 35"/>
          <p:cNvSpPr>
            <a:spLocks noChangeArrowheads="1"/>
          </p:cNvSpPr>
          <p:nvPr/>
        </p:nvSpPr>
        <p:spPr bwMode="auto">
          <a:xfrm>
            <a:off x="1123950" y="2324100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Text Box 36"/>
          <p:cNvSpPr txBox="1">
            <a:spLocks noChangeArrowheads="1"/>
          </p:cNvSpPr>
          <p:nvPr/>
        </p:nvSpPr>
        <p:spPr bwMode="auto">
          <a:xfrm>
            <a:off x="1428750" y="2701925"/>
            <a:ext cx="1611313" cy="64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>
                <a:solidFill>
                  <a:srgbClr val="56127A"/>
                </a:solidFill>
                <a:latin typeface="Verdana" pitchFamily="34" charset="0"/>
              </a:rPr>
              <a:t>PC address Exception</a:t>
            </a:r>
          </a:p>
        </p:txBody>
      </p:sp>
      <p:sp>
        <p:nvSpPr>
          <p:cNvPr id="29726" name="Line 39"/>
          <p:cNvSpPr>
            <a:spLocks noChangeShapeType="1"/>
          </p:cNvSpPr>
          <p:nvPr/>
        </p:nvSpPr>
        <p:spPr bwMode="auto">
          <a:xfrm>
            <a:off x="3486150" y="2628900"/>
            <a:ext cx="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7" name="Line 40"/>
          <p:cNvSpPr>
            <a:spLocks noChangeShapeType="1"/>
          </p:cNvSpPr>
          <p:nvPr/>
        </p:nvSpPr>
        <p:spPr bwMode="auto">
          <a:xfrm>
            <a:off x="5238750" y="2552700"/>
            <a:ext cx="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>
            <a:stCxn id="29715" idx="0"/>
            <a:endCxn id="29716" idx="0"/>
          </p:cNvCxnSpPr>
          <p:nvPr/>
        </p:nvCxnSpPr>
        <p:spPr bwMode="auto">
          <a:xfrm>
            <a:off x="4805916" y="1866900"/>
            <a:ext cx="0" cy="6096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8062113" y="1587795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 dirty="0" smtClean="0">
                <a:latin typeface="Verdana" pitchFamily="34" charset="0"/>
              </a:rPr>
              <a:t>WB</a:t>
            </a:r>
            <a:endParaRPr lang="en-US" sz="1800" dirty="0">
              <a:latin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65313" y="3872241"/>
            <a:ext cx="27310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When an instruction causes multiple exceptions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the first one has to be processed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3" grpId="0"/>
      <p:bldP spid="25624" grpId="0"/>
      <p:bldP spid="25625" grpId="0"/>
      <p:bldP spid="25628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Additional Features for Exceptions/Faults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5950" y="1530350"/>
            <a:ext cx="8256588" cy="2148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300" name="Content Placeholder 2" descr="Rectangle: Click to edit Master text styles&#10;Second level&#10;Third level&#10;Fourth level&#10;Fifth level"/>
          <p:cNvSpPr>
            <a:spLocks/>
          </p:cNvSpPr>
          <p:nvPr/>
        </p:nvSpPr>
        <p:spPr bwMode="auto">
          <a:xfrm>
            <a:off x="623888" y="1525588"/>
            <a:ext cx="8191500" cy="222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 dirty="0"/>
              <a:t>register: </a:t>
            </a:r>
            <a:r>
              <a:rPr lang="en-US" sz="2400" dirty="0" err="1">
                <a:latin typeface="Courier New" pitchFamily="49" charset="0"/>
              </a:rPr>
              <a:t>epc</a:t>
            </a:r>
            <a:endParaRPr lang="en-US" sz="2400" dirty="0">
              <a:latin typeface="Courier New" pitchFamily="49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dirty="0"/>
              <a:t>holds </a:t>
            </a:r>
            <a:r>
              <a:rPr lang="en-US" dirty="0">
                <a:latin typeface="Courier New" pitchFamily="49" charset="0"/>
              </a:rPr>
              <a:t>pc+4</a:t>
            </a:r>
            <a:r>
              <a:rPr lang="en-US" dirty="0"/>
              <a:t> of instruction that causes </a:t>
            </a:r>
            <a:r>
              <a:rPr lang="en-US" dirty="0" smtClean="0"/>
              <a:t>exception/fault</a:t>
            </a:r>
            <a:endParaRPr lang="en-US" sz="2400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en-US" sz="2400" dirty="0"/>
              <a:t>instruction: </a:t>
            </a:r>
            <a:r>
              <a:rPr lang="en-US" sz="2400" dirty="0" err="1">
                <a:latin typeface="Courier New" pitchFamily="49" charset="0"/>
              </a:rPr>
              <a:t>eret</a:t>
            </a:r>
            <a:endParaRPr lang="en-US" sz="2400" dirty="0">
              <a:latin typeface="Courier New" pitchFamily="49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dirty="0"/>
              <a:t>returns from an exception/fault handler sub-routine using </a:t>
            </a:r>
            <a:r>
              <a:rPr lang="en-US" dirty="0" err="1" smtClean="0"/>
              <a:t>epc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0966" y="3753293"/>
            <a:ext cx="7277655" cy="26899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400" dirty="0" smtClean="0"/>
              <a:t>As an example consider a complex instruction which may be implemented in SW</a:t>
            </a:r>
          </a:p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mult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ra</a:t>
            </a:r>
            <a:r>
              <a:rPr lang="en-US" sz="2400" dirty="0">
                <a:latin typeface="Courier New" pitchFamily="49" charset="0"/>
              </a:rPr>
              <a:t>, </a:t>
            </a:r>
            <a:r>
              <a:rPr lang="en-US" sz="2400" dirty="0" err="1">
                <a:latin typeface="Courier New" pitchFamily="49" charset="0"/>
              </a:rPr>
              <a:t>rb</a:t>
            </a:r>
            <a:endParaRPr lang="en-US" sz="2400" dirty="0">
              <a:latin typeface="Courier New" pitchFamily="49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dirty="0"/>
              <a:t>causes a fault, sets </a:t>
            </a:r>
            <a:r>
              <a:rPr lang="en-US" dirty="0" err="1"/>
              <a:t>epc</a:t>
            </a:r>
            <a:r>
              <a:rPr lang="en-US" dirty="0"/>
              <a:t> to </a:t>
            </a:r>
            <a:r>
              <a:rPr lang="en-US" dirty="0" smtClean="0"/>
              <a:t>pc+4</a:t>
            </a:r>
            <a:endParaRPr lang="en-US" dirty="0"/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dirty="0"/>
              <a:t>jumps to the exception </a:t>
            </a:r>
            <a:r>
              <a:rPr lang="en-US" dirty="0" smtClean="0"/>
              <a:t>handler for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</a:pPr>
            <a:r>
              <a:rPr lang="en-US" dirty="0" smtClean="0">
                <a:latin typeface="+mn-lt"/>
                <a:cs typeface="Courier New" pitchFamily="49" charset="0"/>
              </a:rPr>
              <a:t>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</a:t>
            </a:r>
            <a:r>
              <a:rPr lang="en-US" dirty="0" smtClean="0">
                <a:latin typeface="+mn-lt"/>
                <a:cs typeface="Courier New" pitchFamily="49" charset="0"/>
              </a:rPr>
              <a:t> instruction is considered to have been completed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6,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L19-</a:t>
            </a:r>
            <a:fld id="{63685F6B-DF49-47D4-A73B-45DF2DFB450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8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43722</TotalTime>
  <Words>1722</Words>
  <Application>Microsoft Office PowerPoint</Application>
  <PresentationFormat>On-screen Show (4:3)</PresentationFormat>
  <Paragraphs>400</Paragraphs>
  <Slides>24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Blueprint</vt:lpstr>
      <vt:lpstr>PowerPoint Presentation</vt:lpstr>
      <vt:lpstr>Contributors to the course material</vt:lpstr>
      <vt:lpstr>Interrupts altering the normal flow of control</vt:lpstr>
      <vt:lpstr>Causes of Interrupts events that request the attention of the processor</vt:lpstr>
      <vt:lpstr>Asynchronous Interrupts: invoking the interrupt handler</vt:lpstr>
      <vt:lpstr>Interrupt Handler</vt:lpstr>
      <vt:lpstr>Synchronous Interrupts</vt:lpstr>
      <vt:lpstr>Synchronous Interrupt Handling</vt:lpstr>
      <vt:lpstr>Additional Features for Exceptions/Faults</vt:lpstr>
      <vt:lpstr>PowerPoint Presentation</vt:lpstr>
      <vt:lpstr>We need to change the interfaces to handle exceptions wherever necessary</vt:lpstr>
      <vt:lpstr>Decoded Instruction</vt:lpstr>
      <vt:lpstr>Decode</vt:lpstr>
      <vt:lpstr>Branch Address Calculation</vt:lpstr>
      <vt:lpstr>Execute Function</vt:lpstr>
      <vt:lpstr>One-Cycle SMIPS</vt:lpstr>
      <vt:lpstr>Exception handling in pipeline machines</vt:lpstr>
      <vt:lpstr>Exception Handling</vt:lpstr>
      <vt:lpstr>Exception Handling</vt:lpstr>
      <vt:lpstr>Multiple stage pipeline</vt:lpstr>
      <vt:lpstr>Interrupt processing</vt:lpstr>
      <vt:lpstr>Interrupt processing at Execute-1 </vt:lpstr>
      <vt:lpstr>Interrupt processing at Execute-2 or Mem stage </vt:lpstr>
      <vt:lpstr>Interrupt processing at Commit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cotton</cp:lastModifiedBy>
  <cp:revision>1212</cp:revision>
  <cp:lastPrinted>2012-12-11T22:30:39Z</cp:lastPrinted>
  <dcterms:created xsi:type="dcterms:W3CDTF">2003-01-21T19:25:41Z</dcterms:created>
  <dcterms:modified xsi:type="dcterms:W3CDTF">2013-11-06T15:50:51Z</dcterms:modified>
</cp:coreProperties>
</file>