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2" r:id="rId1"/>
  </p:sldMasterIdLst>
  <p:notesMasterIdLst>
    <p:notesMasterId r:id="rId28"/>
  </p:notesMasterIdLst>
  <p:handoutMasterIdLst>
    <p:handoutMasterId r:id="rId29"/>
  </p:handoutMasterIdLst>
  <p:sldIdLst>
    <p:sldId id="1289" r:id="rId2"/>
    <p:sldId id="1290" r:id="rId3"/>
    <p:sldId id="1291" r:id="rId4"/>
    <p:sldId id="1253" r:id="rId5"/>
    <p:sldId id="1254" r:id="rId6"/>
    <p:sldId id="1255" r:id="rId7"/>
    <p:sldId id="1256" r:id="rId8"/>
    <p:sldId id="1258" r:id="rId9"/>
    <p:sldId id="1281" r:id="rId10"/>
    <p:sldId id="1260" r:id="rId11"/>
    <p:sldId id="1261" r:id="rId12"/>
    <p:sldId id="1262" r:id="rId13"/>
    <p:sldId id="1263" r:id="rId14"/>
    <p:sldId id="1294" r:id="rId15"/>
    <p:sldId id="1271" r:id="rId16"/>
    <p:sldId id="1272" r:id="rId17"/>
    <p:sldId id="1270" r:id="rId18"/>
    <p:sldId id="1274" r:id="rId19"/>
    <p:sldId id="1269" r:id="rId20"/>
    <p:sldId id="1282" r:id="rId21"/>
    <p:sldId id="1283" r:id="rId22"/>
    <p:sldId id="1284" r:id="rId23"/>
    <p:sldId id="1285" r:id="rId24"/>
    <p:sldId id="1286" r:id="rId25"/>
    <p:sldId id="1287" r:id="rId26"/>
    <p:sldId id="1288" r:id="rId27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1A67C"/>
    <a:srgbClr val="919A5A"/>
    <a:srgbClr val="000000"/>
    <a:srgbClr val="339933"/>
    <a:srgbClr val="669900"/>
    <a:srgbClr val="FF0000"/>
    <a:srgbClr val="F6FD71"/>
    <a:srgbClr val="FF3333"/>
    <a:srgbClr val="FD7E71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47" autoAdjust="0"/>
    <p:restoredTop sz="96522" autoAdjust="0"/>
  </p:normalViewPr>
  <p:slideViewPr>
    <p:cSldViewPr snapToGrid="0">
      <p:cViewPr>
        <p:scale>
          <a:sx n="100" d="100"/>
          <a:sy n="100" d="100"/>
        </p:scale>
        <p:origin x="-1944" y="-720"/>
      </p:cViewPr>
      <p:guideLst>
        <p:guide orient="horz" pos="2448"/>
        <p:guide pos="1968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notesViewPr>
    <p:cSldViewPr snapToGrid="0">
      <p:cViewPr>
        <p:scale>
          <a:sx n="75" d="100"/>
          <a:sy n="75" d="100"/>
        </p:scale>
        <p:origin x="-1404" y="732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6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29" tIns="48311" rIns="96629" bIns="48311" numCol="1" anchor="t" anchorCtr="0" compatLnSpc="1">
            <a:prstTxWarp prst="textNoShape">
              <a:avLst/>
            </a:prstTxWarp>
          </a:bodyPr>
          <a:lstStyle>
            <a:lvl1pPr defTabSz="965200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  <a:defRPr sz="14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60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29" tIns="48311" rIns="96629" bIns="48311" numCol="1" anchor="t" anchorCtr="0" compatLnSpc="1">
            <a:prstTxWarp prst="textNoShape">
              <a:avLst/>
            </a:prstTxWarp>
          </a:bodyPr>
          <a:lstStyle>
            <a:lvl1pPr algn="r" defTabSz="965200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  <a:defRPr sz="14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60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29" tIns="48311" rIns="96629" bIns="48311" numCol="1" anchor="b" anchorCtr="0" compatLnSpc="1">
            <a:prstTxWarp prst="textNoShape">
              <a:avLst/>
            </a:prstTxWarp>
          </a:bodyPr>
          <a:lstStyle>
            <a:lvl1pPr defTabSz="965200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  <a:defRPr sz="14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60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29" tIns="48311" rIns="96629" bIns="48311" numCol="1" anchor="b" anchorCtr="0" compatLnSpc="1">
            <a:prstTxWarp prst="textNoShape">
              <a:avLst/>
            </a:prstTxWarp>
          </a:bodyPr>
          <a:lstStyle>
            <a:lvl1pPr algn="r" defTabSz="965200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  <a:defRPr sz="1400">
                <a:latin typeface="Tahoma" pitchFamily="34" charset="0"/>
              </a:defRPr>
            </a:lvl1pPr>
          </a:lstStyle>
          <a:p>
            <a:pPr>
              <a:defRPr/>
            </a:pPr>
            <a:fld id="{849B7AB4-D1DC-4C49-8997-FC16BCA013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9883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5582" name="Rectangle 14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29" tIns="48311" rIns="96629" bIns="48311" numCol="1" anchor="t" anchorCtr="0" compatLnSpc="1">
            <a:prstTxWarp prst="textNoShape">
              <a:avLst/>
            </a:prstTxWarp>
          </a:bodyPr>
          <a:lstStyle>
            <a:lvl1pPr defTabSz="965200" eaLnBrk="0" hangingPunct="0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  <a:defRPr sz="14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15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5584" name="Rectangle 16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29" tIns="48311" rIns="96629" bIns="4831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65585" name="Rectangle 17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29" tIns="48311" rIns="96629" bIns="48311" numCol="1" anchor="t" anchorCtr="0" compatLnSpc="1">
            <a:prstTxWarp prst="textNoShape">
              <a:avLst/>
            </a:prstTxWarp>
          </a:bodyPr>
          <a:lstStyle>
            <a:lvl1pPr algn="r" defTabSz="965200" eaLnBrk="0" hangingPunct="0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  <a:defRPr sz="14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5586" name="Rectangle 18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29" tIns="48311" rIns="96629" bIns="48311" numCol="1" anchor="b" anchorCtr="0" compatLnSpc="1">
            <a:prstTxWarp prst="textNoShape">
              <a:avLst/>
            </a:prstTxWarp>
          </a:bodyPr>
          <a:lstStyle>
            <a:lvl1pPr defTabSz="965200" eaLnBrk="0" hangingPunct="0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  <a:defRPr sz="14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5587" name="Rectangle 19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29" tIns="48311" rIns="96629" bIns="48311" numCol="1" anchor="b" anchorCtr="0" compatLnSpc="1">
            <a:prstTxWarp prst="textNoShape">
              <a:avLst/>
            </a:prstTxWarp>
          </a:bodyPr>
          <a:lstStyle>
            <a:lvl1pPr algn="r" defTabSz="965200" eaLnBrk="0" hangingPunct="0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  <a:defRPr sz="1400">
                <a:latin typeface="Tahoma" pitchFamily="34" charset="0"/>
              </a:defRPr>
            </a:lvl1pPr>
          </a:lstStyle>
          <a:p>
            <a:pPr>
              <a:defRPr/>
            </a:pPr>
            <a:fld id="{188AD204-E486-472C-93F5-F552B5456D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87829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9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AA9ECD1-CED9-471E-95FB-4B0E3A8B05F4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B988C73-5E1B-45F7-8206-6CABA0EE78B9}" type="slidenum">
              <a:rPr lang="en-US"/>
              <a:pPr/>
              <a:t>13</a:t>
            </a:fld>
            <a:endParaRPr lang="en-US"/>
          </a:p>
        </p:txBody>
      </p:sp>
      <p:sp>
        <p:nvSpPr>
          <p:cNvPr id="2058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58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>
              <a:ea typeface="AppleMyungjo" charset="-127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4BD76AF-3E25-432E-BEF5-81D57561AF84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altLang="ko-KR" smtClean="0">
                <a:ea typeface="AppleMyungjo" charset="-127"/>
              </a:rPr>
              <a:t>Present the virtual address V to the TLB and there was a TLB miss. On a TLB miss, you have to perform a page table walk.  Use the User PTE Base and the bits from the virtual address V corresponding to the first-level of the page table to find the page table entry in virtual space V_P.  Search TLB for V_P.  Get a second TLB miss.  How to translate V_P?  Add System PTE Base to bits from V_P to find physical address of page table entry for V_P.   This addition corresponds to no-translation addressing mode.</a:t>
            </a:r>
          </a:p>
          <a:p>
            <a:pPr eaLnBrk="1" hangingPunct="1"/>
            <a:endParaRPr lang="en-US" altLang="ko-KR" smtClean="0">
              <a:ea typeface="AppleMyungjo" charset="-127"/>
            </a:endParaRPr>
          </a:p>
          <a:p>
            <a:pPr eaLnBrk="1" hangingPunct="1"/>
            <a:r>
              <a:rPr lang="en-US" altLang="ko-KR" smtClean="0">
                <a:ea typeface="AppleMyungjo" charset="-127"/>
              </a:rPr>
              <a:t>You have to know where the system page table is in physical space. </a:t>
            </a:r>
            <a:endParaRPr lang="ko-KR" altLang="en-US" smtClean="0">
              <a:ea typeface="AppleMyungjo" charset="-127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230DC7D-3B67-419B-A476-6A68A527E319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altLang="ko-KR" smtClean="0">
                <a:ea typeface="AppleMyungjo" charset="-127"/>
              </a:rPr>
              <a:t>Present the virtual address V to the TLB and there was a TLB miss. On a TLB miss, you have to perform a page table walk.  Use the User PTE Base and the bits from the virtual address V corresponding to the first-level of the page table to find the page table entry in virtual space V_P.  Search TLB for V_P.  Get a second TLB miss.  How to translate V_P?  Add System PTE Base to bits from V_P to find physical address of page table entry for V_P.   This addition corresponds to no-translation addressing mode.</a:t>
            </a:r>
          </a:p>
          <a:p>
            <a:pPr eaLnBrk="1" hangingPunct="1"/>
            <a:endParaRPr lang="en-US" altLang="ko-KR" smtClean="0">
              <a:ea typeface="AppleMyungjo" charset="-127"/>
            </a:endParaRPr>
          </a:p>
          <a:p>
            <a:pPr eaLnBrk="1" hangingPunct="1"/>
            <a:r>
              <a:rPr lang="en-US" altLang="ko-KR" smtClean="0">
                <a:ea typeface="AppleMyungjo" charset="-127"/>
              </a:rPr>
              <a:t>You have to know where the system page table is in physical space. </a:t>
            </a:r>
            <a:endParaRPr lang="ko-KR" altLang="en-US" smtClean="0">
              <a:ea typeface="AppleMyungjo" charset="-127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AC172BE-BD36-44EE-A138-A15210941079}" type="slidenum">
              <a:rPr lang="en-US" smtClean="0"/>
              <a:pPr/>
              <a:t>17</a:t>
            </a:fld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B164929-ABC9-4F1E-903B-974044B102C7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138" y="4557713"/>
            <a:ext cx="5367337" cy="4322762"/>
          </a:xfrm>
          <a:noFill/>
          <a:ln/>
        </p:spPr>
        <p:txBody>
          <a:bodyPr/>
          <a:lstStyle/>
          <a:p>
            <a:pPr eaLnBrk="1" hangingPunct="1"/>
            <a:r>
              <a:rPr lang="en-US" smtClean="0"/>
              <a:t>What is the worst thing you can do with respect to storing page tables?</a:t>
            </a:r>
          </a:p>
          <a:p>
            <a:pPr eaLnBrk="1" hangingPunct="1"/>
            <a:r>
              <a:rPr lang="en-US" smtClean="0"/>
              <a:t>Storing page table on disk for whose entries point to phys. Mem.</a:t>
            </a: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D0B0E25-0845-4747-9685-519D3C63553A}" type="slidenum">
              <a:rPr lang="en-US"/>
              <a:pPr/>
              <a:t>19</a:t>
            </a:fld>
            <a:endParaRPr lang="en-US"/>
          </a:p>
        </p:txBody>
      </p:sp>
      <p:sp>
        <p:nvSpPr>
          <p:cNvPr id="2070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79963" cy="3584575"/>
          </a:xfrm>
          <a:ln/>
        </p:spPr>
      </p:sp>
      <p:sp>
        <p:nvSpPr>
          <p:cNvPr id="2070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138" y="4557713"/>
            <a:ext cx="5367337" cy="4322762"/>
          </a:xfrm>
        </p:spPr>
        <p:txBody>
          <a:bodyPr/>
          <a:lstStyle/>
          <a:p>
            <a:r>
              <a:rPr lang="en-US" altLang="ko-KR">
                <a:ea typeface="굴림" charset="-127"/>
              </a:rPr>
              <a:t>Need to restart instruction.</a:t>
            </a:r>
          </a:p>
          <a:p>
            <a:r>
              <a:rPr lang="en-US" altLang="ko-KR">
                <a:ea typeface="굴림" charset="-127"/>
              </a:rPr>
              <a:t>Soft and hard page faults.</a:t>
            </a: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470D5E7-6E39-4838-B82F-DB427B1391CE}" type="slidenum">
              <a:rPr lang="en-US"/>
              <a:pPr/>
              <a:t>20</a:t>
            </a:fld>
            <a:endParaRPr lang="en-US"/>
          </a:p>
        </p:txBody>
      </p:sp>
      <p:sp>
        <p:nvSpPr>
          <p:cNvPr id="20439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3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>
              <a:ea typeface="AppleMyungjo" charset="-127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/>
              <a:t>Restartable exception is going back to the same LD/ST instruction.  If we have a divide by zero exception, we don’t go back to the instruction that caused the exception.</a:t>
            </a:r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EFF4E4D-9F74-4EBD-8CA8-311322EFECE3}" type="slidenum">
              <a:rPr lang="en-US" smtClean="0"/>
              <a:pPr/>
              <a:t>21</a:t>
            </a:fld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ED5BF57-D0F9-458F-AC39-B3AA1F8AC0DE}" type="slidenum">
              <a:rPr lang="en-US" smtClean="0"/>
              <a:pPr/>
              <a:t>23</a:t>
            </a:fld>
            <a:endParaRPr lang="en-US" smtClean="0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5238" y="725488"/>
            <a:ext cx="4784725" cy="3587750"/>
          </a:xfrm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138" y="4557714"/>
            <a:ext cx="5367337" cy="4322761"/>
          </a:xfrm>
          <a:noFill/>
          <a:ln/>
        </p:spPr>
        <p:txBody>
          <a:bodyPr/>
          <a:lstStyle/>
          <a:p>
            <a:pPr eaLnBrk="1" hangingPunct="1"/>
            <a:r>
              <a:rPr lang="en-US" smtClean="0"/>
              <a:t>Two processes sharing the same file,</a:t>
            </a:r>
          </a:p>
          <a:p>
            <a:pPr eaLnBrk="1" hangingPunct="1"/>
            <a:r>
              <a:rPr lang="en-US" smtClean="0"/>
              <a:t>Map the same memory segment to different</a:t>
            </a:r>
          </a:p>
          <a:p>
            <a:pPr eaLnBrk="1" hangingPunct="1"/>
            <a:r>
              <a:rPr lang="en-US" smtClean="0"/>
              <a:t>Parts of their address space.</a:t>
            </a: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Tag size = {PA} – L – b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What if you want to build a large cache where L + b &gt; k?</a:t>
            </a:r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CD48A7B-AEF0-4520-9E84-F1F59CC6D794}" type="slidenum">
              <a:rPr lang="en-US" smtClean="0"/>
              <a:pPr/>
              <a:t>24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36E85CB-E1D2-4ECB-BBF0-2384E731CF48}" type="slidenum">
              <a:rPr lang="en-US"/>
              <a:pPr/>
              <a:t>4</a:t>
            </a:fld>
            <a:endParaRPr lang="en-US"/>
          </a:p>
        </p:txBody>
      </p:sp>
      <p:sp>
        <p:nvSpPr>
          <p:cNvPr id="2013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13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>
              <a:ea typeface="AppleMyungjo" charset="-127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FC0B861-5061-4955-BF27-395BC5D57D93}" type="slidenum">
              <a:rPr lang="en-US" smtClean="0"/>
              <a:pPr/>
              <a:t>25</a:t>
            </a:fld>
            <a:endParaRPr lang="en-US" smtClean="0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5238" y="725488"/>
            <a:ext cx="4784725" cy="3587750"/>
          </a:xfrm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138" y="4557714"/>
            <a:ext cx="5367337" cy="4322761"/>
          </a:xfrm>
          <a:noFill/>
          <a:ln/>
        </p:spPr>
        <p:txBody>
          <a:bodyPr/>
          <a:lstStyle/>
          <a:p>
            <a:pPr lvl="1" eaLnBrk="1" hangingPunct="1">
              <a:spcBef>
                <a:spcPct val="0"/>
              </a:spcBef>
            </a:pPr>
            <a:r>
              <a:rPr lang="en-US" sz="2400" b="1" i="1"/>
              <a:t>	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3E11CB5-1719-4F1D-9586-87CD9E93DA48}" type="slidenum">
              <a:rPr lang="en-US"/>
              <a:pPr/>
              <a:t>5</a:t>
            </a:fld>
            <a:endParaRPr lang="en-US"/>
          </a:p>
        </p:txBody>
      </p:sp>
      <p:sp>
        <p:nvSpPr>
          <p:cNvPr id="2025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79963" cy="3584575"/>
          </a:xfrm>
          <a:ln/>
        </p:spPr>
      </p:sp>
      <p:sp>
        <p:nvSpPr>
          <p:cNvPr id="20254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138" y="4557713"/>
            <a:ext cx="5367337" cy="4322762"/>
          </a:xfrm>
        </p:spPr>
        <p:txBody>
          <a:bodyPr/>
          <a:lstStyle/>
          <a:p>
            <a:r>
              <a:rPr lang="en-US" altLang="ko-KR">
                <a:ea typeface="굴림" charset="-127"/>
              </a:rPr>
              <a:t>Relaxes the contiguous allocation requirement.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FE1A571-F8A1-4B30-9A25-88162136DA72}" type="slidenum">
              <a:rPr lang="en-US"/>
              <a:pPr/>
              <a:t>6</a:t>
            </a:fld>
            <a:endParaRPr lang="en-US"/>
          </a:p>
        </p:txBody>
      </p:sp>
      <p:sp>
        <p:nvSpPr>
          <p:cNvPr id="2027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79963" cy="3584575"/>
          </a:xfrm>
          <a:ln/>
        </p:spPr>
      </p:sp>
      <p:sp>
        <p:nvSpPr>
          <p:cNvPr id="20275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138" y="4557713"/>
            <a:ext cx="5367337" cy="4322762"/>
          </a:xfrm>
        </p:spPr>
        <p:txBody>
          <a:bodyPr/>
          <a:lstStyle/>
          <a:p>
            <a:r>
              <a:rPr lang="en-US" altLang="ko-KR">
                <a:ea typeface="굴림" charset="-127"/>
              </a:rPr>
              <a:t>OS ensures that the page tables are disjoint.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43679AB-595A-41B7-A7FB-E199EE2DBE8E}" type="slidenum">
              <a:rPr lang="en-US"/>
              <a:pPr/>
              <a:t>7</a:t>
            </a:fld>
            <a:endParaRPr lang="en-US"/>
          </a:p>
        </p:txBody>
      </p:sp>
      <p:sp>
        <p:nvSpPr>
          <p:cNvPr id="2031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31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>
              <a:ea typeface="AppleMyungjo" charset="-127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EC0950B-8F77-4915-AB30-6468FD2E9FC6}" type="slidenum">
              <a:rPr lang="en-US"/>
              <a:pPr/>
              <a:t>8</a:t>
            </a:fld>
            <a:endParaRPr lang="en-US"/>
          </a:p>
        </p:txBody>
      </p:sp>
      <p:sp>
        <p:nvSpPr>
          <p:cNvPr id="20480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>
              <a:ea typeface="AppleMyungjo" charset="-127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03672EC-BC69-46D4-9208-EA41BDCFAA3A}" type="slidenum">
              <a:rPr lang="en-US"/>
              <a:pPr/>
              <a:t>10</a:t>
            </a:fld>
            <a:endParaRPr lang="en-US"/>
          </a:p>
        </p:txBody>
      </p:sp>
      <p:sp>
        <p:nvSpPr>
          <p:cNvPr id="2052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52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>
              <a:ea typeface="AppleMyungjo" charset="-127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7C109FC-D2A4-4CBD-9993-79BA80D7BEF6}" type="slidenum">
              <a:rPr lang="en-US"/>
              <a:pPr/>
              <a:t>11</a:t>
            </a:fld>
            <a:endParaRPr lang="en-US"/>
          </a:p>
        </p:txBody>
      </p:sp>
      <p:sp>
        <p:nvSpPr>
          <p:cNvPr id="2054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54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>
              <a:ea typeface="AppleMyungjo" charset="-127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434C10A-B8FC-4D25-9C23-8F5F76C79A1A}" type="slidenum">
              <a:rPr lang="en-US"/>
              <a:pPr/>
              <a:t>12</a:t>
            </a:fld>
            <a:endParaRPr lang="en-US"/>
          </a:p>
        </p:txBody>
      </p:sp>
      <p:sp>
        <p:nvSpPr>
          <p:cNvPr id="2056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79963" cy="3584575"/>
          </a:xfrm>
          <a:ln/>
        </p:spPr>
      </p:sp>
      <p:sp>
        <p:nvSpPr>
          <p:cNvPr id="2056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138" y="4557713"/>
            <a:ext cx="5367337" cy="4322762"/>
          </a:xfrm>
        </p:spPr>
        <p:txBody>
          <a:bodyPr/>
          <a:lstStyle/>
          <a:p>
            <a:r>
              <a:rPr lang="en-US" altLang="ko-KR">
                <a:ea typeface="굴림" charset="-127"/>
              </a:rPr>
              <a:t>3 memory references</a:t>
            </a:r>
          </a:p>
          <a:p>
            <a:r>
              <a:rPr lang="en-US" altLang="ko-KR">
                <a:ea typeface="굴림" charset="-127"/>
              </a:rPr>
              <a:t>2 page faults (disk accesses) + .. </a:t>
            </a:r>
          </a:p>
          <a:p>
            <a:endParaRPr lang="en-US" altLang="ko-KR">
              <a:ea typeface="굴림" charset="-127"/>
            </a:endParaRPr>
          </a:p>
          <a:p>
            <a:r>
              <a:rPr lang="en-US" altLang="ko-KR">
                <a:ea typeface="굴림" charset="-127"/>
              </a:rPr>
              <a:t>Actually used in IBM before paged memory.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sp>
            <p:nvSpPr>
              <p:cNvPr id="15" name="Rectangle 4"/>
              <p:cNvSpPr>
                <a:spLocks noChangeArrowheads="1"/>
              </p:cNvSpPr>
              <p:nvPr/>
            </p:nvSpPr>
            <p:spPr bwMode="ltGray">
              <a:xfrm>
                <a:off x="2112" y="0"/>
                <a:ext cx="3648" cy="9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defRPr/>
                </a:pPr>
                <a:endParaRPr lang="en-US"/>
              </a:p>
            </p:txBody>
          </p:sp>
          <p:grpSp>
            <p:nvGrpSpPr>
              <p:cNvPr id="16" name="Group 5"/>
              <p:cNvGrpSpPr>
                <a:grpSpLocks/>
              </p:cNvGrpSpPr>
              <p:nvPr userDrawn="1"/>
            </p:nvGrpSpPr>
            <p:grpSpPr bwMode="auto">
              <a:xfrm>
                <a:off x="0" y="0"/>
                <a:ext cx="5760" cy="4320"/>
                <a:chOff x="0" y="0"/>
                <a:chExt cx="5760" cy="4320"/>
              </a:xfrm>
            </p:grpSpPr>
            <p:sp>
              <p:nvSpPr>
                <p:cNvPr id="18" name="Line 6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19" name="Line 7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20" name="Line 8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21" name="Line 9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22" name="Line 10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23" name="Line 11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24" name="Line 12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25" name="Line 13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26" name="Line 14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27" name="Line 15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28" name="Line 16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29" name="Line 17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30" name="Line 18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31" name="Line 19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32" name="Line 20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33" name="Line 21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34" name="Line 22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35" name="Line 23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36" name="Line 24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37" name="Line 25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38" name="Line 26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39" name="Line 27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0" name="Line 28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" name="Line 29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2" name="Line 30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3" name="Line 31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4" name="Line 32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5" name="Line 33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6" name="Line 34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7" name="Line 35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8" name="Line 36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9" name="Line 37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50" name="Line 38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51" name="Line 39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52" name="Line 40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53" name="Line 41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54" name="Line 42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55" name="Line 43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56" name="Line 44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57" name="Line 45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58" name="Line 46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59" name="Line 47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60" name="Line 48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61" name="Line 49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62" name="Line 50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63" name="Line 51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64" name="Line 52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65" name="Line 53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66" name="Line 54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67" name="Line 55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68" name="Line 56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</p:grpSp>
          <p:sp>
            <p:nvSpPr>
              <p:cNvPr id="17" name="Line 57"/>
              <p:cNvSpPr>
                <a:spLocks noChangeShapeType="1"/>
              </p:cNvSpPr>
              <p:nvPr/>
            </p:nvSpPr>
            <p:spPr bwMode="ltGray">
              <a:xfrm>
                <a:off x="5568" y="0"/>
                <a:ext cx="0" cy="1488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defRPr/>
                </a:pPr>
                <a:endParaRPr lang="en-US"/>
              </a:p>
            </p:txBody>
          </p:sp>
        </p:grpSp>
        <p:grpSp>
          <p:nvGrpSpPr>
            <p:cNvPr id="6" name="Group 58"/>
            <p:cNvGrpSpPr>
              <a:grpSpLocks/>
            </p:cNvGrpSpPr>
            <p:nvPr userDrawn="1"/>
          </p:nvGrpSpPr>
          <p:grpSpPr bwMode="auto">
            <a:xfrm>
              <a:off x="3" y="559"/>
              <a:ext cx="4192" cy="1796"/>
              <a:chOff x="3" y="559"/>
              <a:chExt cx="4192" cy="1796"/>
            </a:xfrm>
          </p:grpSpPr>
          <p:sp>
            <p:nvSpPr>
              <p:cNvPr id="11" name="Line 59"/>
              <p:cNvSpPr>
                <a:spLocks noChangeShapeType="1"/>
              </p:cNvSpPr>
              <p:nvPr/>
            </p:nvSpPr>
            <p:spPr bwMode="ltGray">
              <a:xfrm>
                <a:off x="506" y="559"/>
                <a:ext cx="0" cy="1796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defRPr/>
                </a:pPr>
                <a:endParaRPr lang="en-US"/>
              </a:p>
            </p:txBody>
          </p:sp>
          <p:sp>
            <p:nvSpPr>
              <p:cNvPr id="12" name="Line 60"/>
              <p:cNvSpPr>
                <a:spLocks noChangeShapeType="1"/>
              </p:cNvSpPr>
              <p:nvPr/>
            </p:nvSpPr>
            <p:spPr bwMode="ltGray">
              <a:xfrm flipH="1" flipV="1">
                <a:off x="3" y="1924"/>
                <a:ext cx="32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defRPr/>
                </a:pPr>
                <a:endParaRPr lang="en-US"/>
              </a:p>
            </p:txBody>
          </p:sp>
          <p:sp>
            <p:nvSpPr>
              <p:cNvPr id="13" name="Line 61"/>
              <p:cNvSpPr>
                <a:spLocks noChangeShapeType="1"/>
              </p:cNvSpPr>
              <p:nvPr/>
            </p:nvSpPr>
            <p:spPr bwMode="ltGray">
              <a:xfrm flipH="1" flipV="1">
                <a:off x="384" y="938"/>
                <a:ext cx="38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defRPr/>
                </a:pPr>
                <a:endParaRPr lang="en-US"/>
              </a:p>
            </p:txBody>
          </p:sp>
          <p:sp>
            <p:nvSpPr>
              <p:cNvPr id="14" name="Arc 62"/>
              <p:cNvSpPr>
                <a:spLocks/>
              </p:cNvSpPr>
              <p:nvPr/>
            </p:nvSpPr>
            <p:spPr bwMode="ltGray">
              <a:xfrm rot="16200000" flipH="1">
                <a:off x="426" y="860"/>
                <a:ext cx="156" cy="157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defRPr/>
                </a:pPr>
                <a:endParaRPr lang="en-US"/>
              </a:p>
            </p:txBody>
          </p:sp>
        </p:grpSp>
        <p:grpSp>
          <p:nvGrpSpPr>
            <p:cNvPr id="7" name="Group 63"/>
            <p:cNvGrpSpPr>
              <a:grpSpLocks/>
            </p:cNvGrpSpPr>
            <p:nvPr userDrawn="1"/>
          </p:nvGrpSpPr>
          <p:grpSpPr bwMode="auto">
            <a:xfrm>
              <a:off x="1480" y="1952"/>
              <a:ext cx="3808" cy="1812"/>
              <a:chOff x="1480" y="1952"/>
              <a:chExt cx="3808" cy="1812"/>
            </a:xfrm>
          </p:grpSpPr>
          <p:sp>
            <p:nvSpPr>
              <p:cNvPr id="8" name="Line 64"/>
              <p:cNvSpPr>
                <a:spLocks noChangeShapeType="1"/>
              </p:cNvSpPr>
              <p:nvPr/>
            </p:nvSpPr>
            <p:spPr bwMode="ltGray">
              <a:xfrm flipV="1">
                <a:off x="1480" y="3442"/>
                <a:ext cx="380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defRPr/>
                </a:pPr>
                <a:endParaRPr lang="en-US"/>
              </a:p>
            </p:txBody>
          </p:sp>
          <p:sp>
            <p:nvSpPr>
              <p:cNvPr id="9" name="Line 65"/>
              <p:cNvSpPr>
                <a:spLocks noChangeShapeType="1"/>
              </p:cNvSpPr>
              <p:nvPr/>
            </p:nvSpPr>
            <p:spPr bwMode="ltGray">
              <a:xfrm flipH="1">
                <a:off x="5172" y="1952"/>
                <a:ext cx="0" cy="181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defRPr/>
                </a:pPr>
                <a:endParaRPr lang="en-US"/>
              </a:p>
            </p:txBody>
          </p:sp>
          <p:sp>
            <p:nvSpPr>
              <p:cNvPr id="10" name="Arc 66"/>
              <p:cNvSpPr>
                <a:spLocks/>
              </p:cNvSpPr>
              <p:nvPr/>
            </p:nvSpPr>
            <p:spPr bwMode="ltGray">
              <a:xfrm rot="5400000">
                <a:off x="5097" y="3347"/>
                <a:ext cx="156" cy="157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defRPr/>
                </a:pPr>
                <a:endParaRPr lang="en-US"/>
              </a:p>
            </p:txBody>
          </p:sp>
        </p:grpSp>
      </p:grpSp>
      <p:sp>
        <p:nvSpPr>
          <p:cNvPr id="413763" name="Rectangle 67"/>
          <p:cNvSpPr>
            <a:spLocks noGrp="1" noChangeArrowheads="1"/>
          </p:cNvSpPr>
          <p:nvPr>
            <p:ph type="ctrTitle"/>
          </p:nvPr>
        </p:nvSpPr>
        <p:spPr>
          <a:xfrm>
            <a:off x="990600" y="17526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13764" name="Rectangle 68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990600" y="3309938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9" name="Rectangle 6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z="14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 smtClean="0"/>
              <a:t>November 13, 2013</a:t>
            </a:r>
            <a:endParaRPr lang="en-US" dirty="0"/>
          </a:p>
        </p:txBody>
      </p:sp>
      <p:sp>
        <p:nvSpPr>
          <p:cNvPr id="70" name="Rectangle 71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L20-</a:t>
            </a:r>
            <a:fld id="{9CB9F958-F5B5-434D-AF34-9E135DA9C39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1" name="Rectangle 72"/>
          <p:cNvSpPr>
            <a:spLocks noGrp="1" noChangeArrowheads="1"/>
          </p:cNvSpPr>
          <p:nvPr>
            <p:ph type="ftr" sz="quarter" idx="12"/>
          </p:nvPr>
        </p:nvSpPr>
        <p:spPr>
          <a:xfrm>
            <a:off x="3098800" y="6400800"/>
            <a:ext cx="2994025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http://csg.csail.mit.edu/6.S195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6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13, 2013</a:t>
            </a:r>
            <a:endParaRPr lang="en-US" dirty="0"/>
          </a:p>
        </p:txBody>
      </p:sp>
      <p:sp>
        <p:nvSpPr>
          <p:cNvPr id="5" name="Rectangle 67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L20-</a:t>
            </a:r>
            <a:fld id="{63685F6B-DF49-47D4-A73B-45DF2DFB450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69"/>
          <p:cNvSpPr>
            <a:spLocks noGrp="1" noChangeArrowheads="1"/>
          </p:cNvSpPr>
          <p:nvPr>
            <p:ph type="ftr" sz="quarter" idx="12"/>
          </p:nvPr>
        </p:nvSpPr>
        <p:spPr>
          <a:xfrm>
            <a:off x="3098800" y="6400800"/>
            <a:ext cx="3005138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http://csg.csail.mit.edu/6.S195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1032" name="Group 3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grpSp>
            <p:nvGrpSpPr>
              <p:cNvPr id="1039" name="Group 4"/>
              <p:cNvGrpSpPr>
                <a:grpSpLocks/>
              </p:cNvGrpSpPr>
              <p:nvPr/>
            </p:nvGrpSpPr>
            <p:grpSpPr bwMode="auto">
              <a:xfrm>
                <a:off x="0" y="192"/>
                <a:ext cx="5760" cy="4032"/>
                <a:chOff x="0" y="192"/>
                <a:chExt cx="5760" cy="4032"/>
              </a:xfrm>
            </p:grpSpPr>
            <p:sp>
              <p:nvSpPr>
                <p:cNvPr id="412677" name="Line 5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78" name="Line 6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79" name="Line 7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80" name="Line 8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81" name="Line 9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82" name="Line 10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83" name="Line 11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84" name="Line 12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85" name="Line 13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86" name="Line 14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87" name="Line 15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88" name="Line 16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89" name="Line 17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90" name="Line 18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91" name="Line 19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92" name="Line 20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93" name="Line 21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94" name="Line 22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95" name="Line 23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96" name="Line 24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97" name="Line 25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98" name="Line 26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</p:grpSp>
          <p:grpSp>
            <p:nvGrpSpPr>
              <p:cNvPr id="1040" name="Group 27"/>
              <p:cNvGrpSpPr>
                <a:grpSpLocks/>
              </p:cNvGrpSpPr>
              <p:nvPr/>
            </p:nvGrpSpPr>
            <p:grpSpPr bwMode="auto">
              <a:xfrm>
                <a:off x="192" y="0"/>
                <a:ext cx="5376" cy="4320"/>
                <a:chOff x="192" y="0"/>
                <a:chExt cx="5376" cy="4320"/>
              </a:xfrm>
            </p:grpSpPr>
            <p:sp>
              <p:nvSpPr>
                <p:cNvPr id="412700" name="Line 28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01" name="Line 29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02" name="Line 30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03" name="Line 31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04" name="Line 32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05" name="Line 33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06" name="Line 34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07" name="Line 35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08" name="Line 36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09" name="Line 37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10" name="Line 38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11" name="Line 39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12" name="Line 40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13" name="Line 41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14" name="Line 42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15" name="Line 43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16" name="Line 44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17" name="Line 45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18" name="Line 46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19" name="Line 47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20" name="Line 48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21" name="Line 49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22" name="Line 50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23" name="Line 51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24" name="Line 52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25" name="Line 53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26" name="Line 54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27" name="Line 55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28" name="Line 56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</p:grpSp>
        </p:grpSp>
        <p:sp>
          <p:nvSpPr>
            <p:cNvPr id="412729" name="Rectangle 57" descr="60%"/>
            <p:cNvSpPr>
              <a:spLocks noChangeArrowheads="1"/>
            </p:cNvSpPr>
            <p:nvPr/>
          </p:nvSpPr>
          <p:spPr bwMode="ltGray">
            <a:xfrm>
              <a:off x="2112" y="0"/>
              <a:ext cx="3648" cy="96"/>
            </a:xfrm>
            <a:prstGeom prst="rect">
              <a:avLst/>
            </a:prstGeom>
            <a:pattFill prst="pct60">
              <a:fgClr>
                <a:schemeClr val="folHlink"/>
              </a:fgClr>
              <a:bgClr>
                <a:schemeClr val="bg1"/>
              </a:bgClr>
            </a:patt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Char char="•"/>
                <a:defRPr/>
              </a:pPr>
              <a:endParaRPr lang="en-US"/>
            </a:p>
          </p:txBody>
        </p:sp>
        <p:sp>
          <p:nvSpPr>
            <p:cNvPr id="412730" name="Line 58"/>
            <p:cNvSpPr>
              <a:spLocks noChangeShapeType="1"/>
            </p:cNvSpPr>
            <p:nvPr/>
          </p:nvSpPr>
          <p:spPr bwMode="ltGray">
            <a:xfrm>
              <a:off x="5568" y="0"/>
              <a:ext cx="0" cy="1488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Char char="•"/>
                <a:defRPr/>
              </a:pPr>
              <a:endParaRPr lang="en-US"/>
            </a:p>
          </p:txBody>
        </p:sp>
        <p:grpSp>
          <p:nvGrpSpPr>
            <p:cNvPr id="1035" name="Group 59"/>
            <p:cNvGrpSpPr>
              <a:grpSpLocks/>
            </p:cNvGrpSpPr>
            <p:nvPr/>
          </p:nvGrpSpPr>
          <p:grpSpPr bwMode="auto">
            <a:xfrm>
              <a:off x="261" y="892"/>
              <a:ext cx="1124" cy="1464"/>
              <a:chOff x="96" y="916"/>
              <a:chExt cx="2208" cy="2876"/>
            </a:xfrm>
          </p:grpSpPr>
          <p:sp>
            <p:nvSpPr>
              <p:cNvPr id="412732" name="Line 60"/>
              <p:cNvSpPr>
                <a:spLocks noChangeShapeType="1"/>
              </p:cNvSpPr>
              <p:nvPr/>
            </p:nvSpPr>
            <p:spPr bwMode="ltGray">
              <a:xfrm flipH="1">
                <a:off x="96" y="1038"/>
                <a:ext cx="220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defRPr/>
                </a:pPr>
                <a:endParaRPr lang="en-US"/>
              </a:p>
            </p:txBody>
          </p:sp>
          <p:sp>
            <p:nvSpPr>
              <p:cNvPr id="412733" name="Line 61"/>
              <p:cNvSpPr>
                <a:spLocks noChangeShapeType="1"/>
              </p:cNvSpPr>
              <p:nvPr/>
            </p:nvSpPr>
            <p:spPr bwMode="ltGray">
              <a:xfrm>
                <a:off x="336" y="920"/>
                <a:ext cx="0" cy="287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defRPr/>
                </a:pPr>
                <a:endParaRPr lang="en-US"/>
              </a:p>
            </p:txBody>
          </p:sp>
          <p:sp>
            <p:nvSpPr>
              <p:cNvPr id="412734" name="Arc 62"/>
              <p:cNvSpPr>
                <a:spLocks/>
              </p:cNvSpPr>
              <p:nvPr/>
            </p:nvSpPr>
            <p:spPr bwMode="ltGray">
              <a:xfrm flipH="1">
                <a:off x="218" y="916"/>
                <a:ext cx="238" cy="240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defRPr/>
                </a:pPr>
                <a:endParaRPr lang="en-US"/>
              </a:p>
            </p:txBody>
          </p:sp>
        </p:grpSp>
      </p:grpSp>
      <p:sp>
        <p:nvSpPr>
          <p:cNvPr id="1027" name="Rectangle 63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64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9050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2737" name="Rectangle 6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>
                <a:latin typeface="Verdana" pitchFamily="34" charset="0"/>
              </a:defRPr>
            </a:lvl1pPr>
          </a:lstStyle>
          <a:p>
            <a:pPr>
              <a:defRPr/>
            </a:pPr>
            <a:r>
              <a:rPr lang="en-US" smtClean="0"/>
              <a:t>November 13, 2013</a:t>
            </a:r>
            <a:endParaRPr lang="en-US" dirty="0"/>
          </a:p>
        </p:txBody>
      </p:sp>
      <p:sp>
        <p:nvSpPr>
          <p:cNvPr id="412739" name="Rectangle 6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400">
                <a:latin typeface="Verdana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L20-</a:t>
            </a:r>
            <a:fld id="{AD42A996-D0CC-4CAC-8C80-EF04779D652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412741" name="Rectangle 6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98800" y="6400800"/>
            <a:ext cx="3016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4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 smtClean="0"/>
              <a:t>http://csg.csail.mit.edu/6.S195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10000"/>
        <a:buFont typeface="Wingdings" pitchFamily="2" charset="2"/>
        <a:buBlip>
          <a:blip r:embed="rId4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5000"/>
        <a:buFont typeface="Wingdings" pitchFamily="2" charset="2"/>
        <a:buChar char="w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2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752475" y="974725"/>
            <a:ext cx="7899400" cy="465137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Clr>
                <a:srgbClr val="6F89F7"/>
              </a:buClr>
            </a:pPr>
            <a:r>
              <a:rPr lang="en-US" sz="2400" dirty="0" smtClean="0">
                <a:solidFill>
                  <a:srgbClr val="660066"/>
                </a:solidFill>
              </a:rPr>
              <a:t>Constructive Computer Architecture</a:t>
            </a:r>
          </a:p>
          <a:p>
            <a:pPr eaLnBrk="1" hangingPunct="1">
              <a:lnSpc>
                <a:spcPct val="80000"/>
              </a:lnSpc>
              <a:buClr>
                <a:srgbClr val="6F89F7"/>
              </a:buClr>
            </a:pPr>
            <a:endParaRPr lang="en-US" sz="900" dirty="0" smtClean="0">
              <a:solidFill>
                <a:srgbClr val="660066"/>
              </a:solidFill>
            </a:endParaRPr>
          </a:p>
          <a:p>
            <a:pPr eaLnBrk="1" hangingPunct="1">
              <a:lnSpc>
                <a:spcPct val="90000"/>
              </a:lnSpc>
              <a:spcBef>
                <a:spcPts val="0"/>
              </a:spcBef>
            </a:pPr>
            <a:r>
              <a:rPr lang="en-US" sz="4000" dirty="0">
                <a:solidFill>
                  <a:schemeClr val="tx2"/>
                </a:solidFill>
              </a:rPr>
              <a:t>Virtual Memory: </a:t>
            </a:r>
          </a:p>
          <a:p>
            <a:pPr eaLnBrk="1" hangingPunct="1">
              <a:lnSpc>
                <a:spcPct val="90000"/>
              </a:lnSpc>
              <a:spcBef>
                <a:spcPts val="0"/>
              </a:spcBef>
            </a:pPr>
            <a:r>
              <a:rPr lang="en-US" sz="4000" dirty="0">
                <a:solidFill>
                  <a:schemeClr val="tx2"/>
                </a:solidFill>
              </a:rPr>
              <a:t>From Address Translation to Demand Paging</a:t>
            </a:r>
            <a:endParaRPr lang="en-US" sz="4000" i="1" dirty="0">
              <a:solidFill>
                <a:schemeClr val="tx2"/>
              </a:solidFill>
            </a:endParaRPr>
          </a:p>
          <a:p>
            <a:pPr algn="ctr" eaLnBrk="1" hangingPunct="1">
              <a:lnSpc>
                <a:spcPct val="80000"/>
              </a:lnSpc>
              <a:spcBef>
                <a:spcPct val="0"/>
              </a:spcBef>
            </a:pPr>
            <a:endParaRPr lang="en-US" sz="3600" dirty="0" smtClean="0">
              <a:solidFill>
                <a:schemeClr val="tx2"/>
              </a:solidFill>
            </a:endParaRPr>
          </a:p>
          <a:p>
            <a:pPr eaLnBrk="1" hangingPunct="1">
              <a:lnSpc>
                <a:spcPct val="80000"/>
              </a:lnSpc>
            </a:pPr>
            <a:endParaRPr lang="en-US" sz="1800" dirty="0" smtClean="0"/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Arvind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Computer Science &amp; Artificial Intelligence Lab.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Massachusetts Institute of Technology</a:t>
            </a:r>
          </a:p>
          <a:p>
            <a:pPr eaLnBrk="1" hangingPunct="1">
              <a:lnSpc>
                <a:spcPct val="80000"/>
              </a:lnSpc>
            </a:pPr>
            <a:endParaRPr lang="en-US" sz="2400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13,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http://csg.csail.mit.edu/6.S195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L20-</a:t>
            </a:r>
            <a:fld id="{9CB9F958-F5B5-434D-AF34-9E135DA9C39B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4007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 bwMode="auto">
          <a:xfrm>
            <a:off x="5676900" y="1765300"/>
            <a:ext cx="914400" cy="482600"/>
          </a:xfrm>
          <a:prstGeom prst="rect">
            <a:avLst/>
          </a:prstGeom>
          <a:solidFill>
            <a:srgbClr val="91A67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Char char="•"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2051074" name="Rectangle 2" descr="40%"/>
          <p:cNvSpPr>
            <a:spLocks noChangeArrowheads="1"/>
          </p:cNvSpPr>
          <p:nvPr/>
        </p:nvSpPr>
        <p:spPr bwMode="auto">
          <a:xfrm>
            <a:off x="7899400" y="1511300"/>
            <a:ext cx="914400" cy="990600"/>
          </a:xfrm>
          <a:prstGeom prst="rect">
            <a:avLst/>
          </a:prstGeom>
          <a:pattFill prst="pct40">
            <a:fgClr>
              <a:schemeClr val="accent1"/>
            </a:fgClr>
            <a:bgClr>
              <a:srgbClr val="FFFFFF"/>
            </a:bgClr>
          </a:pattFill>
          <a:ln w="254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7899400" y="1524000"/>
            <a:ext cx="901700" cy="965200"/>
            <a:chOff x="4784" y="584"/>
            <a:chExt cx="568" cy="608"/>
          </a:xfrm>
          <a:solidFill>
            <a:srgbClr val="91A67C"/>
          </a:solidFill>
        </p:grpSpPr>
        <p:sp>
          <p:nvSpPr>
            <p:cNvPr id="2051076" name="Rectangle 4" descr="40%"/>
            <p:cNvSpPr>
              <a:spLocks noChangeArrowheads="1"/>
            </p:cNvSpPr>
            <p:nvPr/>
          </p:nvSpPr>
          <p:spPr bwMode="auto">
            <a:xfrm>
              <a:off x="4784" y="584"/>
              <a:ext cx="568" cy="608"/>
            </a:xfrm>
            <a:prstGeom prst="rect">
              <a:avLst/>
            </a:prstGeom>
            <a:grp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1077" name="Line 5" descr="40%"/>
            <p:cNvSpPr>
              <a:spLocks noChangeShapeType="1"/>
            </p:cNvSpPr>
            <p:nvPr/>
          </p:nvSpPr>
          <p:spPr bwMode="auto">
            <a:xfrm>
              <a:off x="4784" y="890"/>
              <a:ext cx="562" cy="0"/>
            </a:xfrm>
            <a:prstGeom prst="line">
              <a:avLst/>
            </a:prstGeom>
            <a:grp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1078" name="Line 6" descr="40%"/>
            <p:cNvSpPr>
              <a:spLocks noChangeShapeType="1"/>
            </p:cNvSpPr>
            <p:nvPr/>
          </p:nvSpPr>
          <p:spPr bwMode="auto">
            <a:xfrm>
              <a:off x="4784" y="1050"/>
              <a:ext cx="562" cy="0"/>
            </a:xfrm>
            <a:prstGeom prst="line">
              <a:avLst/>
            </a:prstGeom>
            <a:grp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1079" name="Line 7" descr="40%"/>
            <p:cNvSpPr>
              <a:spLocks noChangeShapeType="1"/>
            </p:cNvSpPr>
            <p:nvPr/>
          </p:nvSpPr>
          <p:spPr bwMode="auto">
            <a:xfrm>
              <a:off x="4784" y="731"/>
              <a:ext cx="562" cy="0"/>
            </a:xfrm>
            <a:prstGeom prst="line">
              <a:avLst/>
            </a:prstGeom>
            <a:grp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051080" name="Rectangle 8" descr="40%"/>
          <p:cNvSpPr>
            <a:spLocks noChangeArrowheads="1"/>
          </p:cNvSpPr>
          <p:nvPr/>
        </p:nvSpPr>
        <p:spPr bwMode="auto">
          <a:xfrm>
            <a:off x="7899400" y="2578100"/>
            <a:ext cx="914400" cy="990600"/>
          </a:xfrm>
          <a:prstGeom prst="rect">
            <a:avLst/>
          </a:prstGeom>
          <a:pattFill prst="pct40">
            <a:fgClr>
              <a:schemeClr val="accent1"/>
            </a:fgClr>
            <a:bgClr>
              <a:srgbClr val="FFFFFF"/>
            </a:bgClr>
          </a:pattFill>
          <a:ln w="254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1081" name="Rectangle 9" descr="40%"/>
          <p:cNvSpPr>
            <a:spLocks noChangeArrowheads="1"/>
          </p:cNvSpPr>
          <p:nvPr/>
        </p:nvSpPr>
        <p:spPr bwMode="auto">
          <a:xfrm>
            <a:off x="7899400" y="2590800"/>
            <a:ext cx="901700" cy="965200"/>
          </a:xfrm>
          <a:prstGeom prst="rect">
            <a:avLst/>
          </a:prstGeom>
          <a:solidFill>
            <a:srgbClr val="91A67C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1082" name="Line 10" descr="40%"/>
          <p:cNvSpPr>
            <a:spLocks noChangeShapeType="1"/>
          </p:cNvSpPr>
          <p:nvPr/>
        </p:nvSpPr>
        <p:spPr bwMode="auto">
          <a:xfrm>
            <a:off x="7899400" y="3076575"/>
            <a:ext cx="8921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1083" name="Line 11" descr="40%"/>
          <p:cNvSpPr>
            <a:spLocks noChangeShapeType="1"/>
          </p:cNvSpPr>
          <p:nvPr/>
        </p:nvSpPr>
        <p:spPr bwMode="auto">
          <a:xfrm>
            <a:off x="7899400" y="3330575"/>
            <a:ext cx="8921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1084" name="Line 12" descr="40%"/>
          <p:cNvSpPr>
            <a:spLocks noChangeShapeType="1"/>
          </p:cNvSpPr>
          <p:nvPr/>
        </p:nvSpPr>
        <p:spPr bwMode="auto">
          <a:xfrm>
            <a:off x="7899400" y="2824163"/>
            <a:ext cx="8921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1085" name="Rectangle 13" descr="40%"/>
          <p:cNvSpPr>
            <a:spLocks noChangeArrowheads="1"/>
          </p:cNvSpPr>
          <p:nvPr/>
        </p:nvSpPr>
        <p:spPr bwMode="auto">
          <a:xfrm>
            <a:off x="7899400" y="2819400"/>
            <a:ext cx="904875" cy="257175"/>
          </a:xfrm>
          <a:prstGeom prst="rect">
            <a:avLst/>
          </a:prstGeom>
          <a:solidFill>
            <a:srgbClr val="91A67C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1086" name="Rectangle 14" descr="Wide upward diagonal"/>
          <p:cNvSpPr>
            <a:spLocks noChangeArrowheads="1"/>
          </p:cNvSpPr>
          <p:nvPr/>
        </p:nvSpPr>
        <p:spPr bwMode="auto">
          <a:xfrm>
            <a:off x="5676900" y="2289145"/>
            <a:ext cx="184731" cy="40011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51088" name="Rectangle 16" descr="Wide upward diagonal"/>
          <p:cNvSpPr>
            <a:spLocks noChangeArrowheads="1"/>
          </p:cNvSpPr>
          <p:nvPr/>
        </p:nvSpPr>
        <p:spPr bwMode="auto">
          <a:xfrm>
            <a:off x="5664200" y="4495800"/>
            <a:ext cx="898525" cy="244475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1089" name="Rectangle 17" descr="Wide upward diagonal"/>
          <p:cNvSpPr>
            <a:spLocks noChangeArrowheads="1"/>
          </p:cNvSpPr>
          <p:nvPr/>
        </p:nvSpPr>
        <p:spPr bwMode="auto">
          <a:xfrm>
            <a:off x="5664200" y="4724400"/>
            <a:ext cx="898525" cy="244475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1090" name="Rectangle 18"/>
          <p:cNvSpPr>
            <a:spLocks noChangeArrowheads="1"/>
          </p:cNvSpPr>
          <p:nvPr/>
        </p:nvSpPr>
        <p:spPr bwMode="auto">
          <a:xfrm>
            <a:off x="5664200" y="4267200"/>
            <a:ext cx="898525" cy="244475"/>
          </a:xfrm>
          <a:prstGeom prst="rect">
            <a:avLst/>
          </a:prstGeom>
          <a:solidFill>
            <a:srgbClr val="FFCC66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1091" name="Rectangle 19"/>
          <p:cNvSpPr>
            <a:spLocks noChangeArrowheads="1"/>
          </p:cNvSpPr>
          <p:nvPr/>
        </p:nvSpPr>
        <p:spPr bwMode="auto">
          <a:xfrm>
            <a:off x="5664200" y="4953000"/>
            <a:ext cx="898525" cy="244475"/>
          </a:xfrm>
          <a:prstGeom prst="rect">
            <a:avLst/>
          </a:prstGeom>
          <a:solidFill>
            <a:srgbClr val="FFCC66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1092" name="Rectangle 20"/>
          <p:cNvSpPr>
            <a:spLocks noChangeArrowheads="1"/>
          </p:cNvSpPr>
          <p:nvPr/>
        </p:nvSpPr>
        <p:spPr bwMode="auto">
          <a:xfrm>
            <a:off x="1841500" y="2070100"/>
            <a:ext cx="2921000" cy="2921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1093" name="Line 21"/>
          <p:cNvSpPr>
            <a:spLocks noChangeShapeType="1"/>
          </p:cNvSpPr>
          <p:nvPr/>
        </p:nvSpPr>
        <p:spPr bwMode="auto">
          <a:xfrm>
            <a:off x="6553200" y="3352800"/>
            <a:ext cx="1346200" cy="152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" name="Group 22"/>
          <p:cNvGrpSpPr>
            <a:grpSpLocks/>
          </p:cNvGrpSpPr>
          <p:nvPr/>
        </p:nvGrpSpPr>
        <p:grpSpPr bwMode="auto">
          <a:xfrm>
            <a:off x="7899400" y="3657600"/>
            <a:ext cx="901700" cy="965200"/>
            <a:chOff x="4784" y="1928"/>
            <a:chExt cx="568" cy="608"/>
          </a:xfrm>
        </p:grpSpPr>
        <p:sp>
          <p:nvSpPr>
            <p:cNvPr id="2051095" name="Rectangle 23"/>
            <p:cNvSpPr>
              <a:spLocks noChangeArrowheads="1"/>
            </p:cNvSpPr>
            <p:nvPr/>
          </p:nvSpPr>
          <p:spPr bwMode="auto">
            <a:xfrm>
              <a:off x="4784" y="1928"/>
              <a:ext cx="568" cy="608"/>
            </a:xfrm>
            <a:prstGeom prst="rect">
              <a:avLst/>
            </a:prstGeom>
            <a:solidFill>
              <a:srgbClr val="FFCC66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1096" name="Line 24"/>
            <p:cNvSpPr>
              <a:spLocks noChangeShapeType="1"/>
            </p:cNvSpPr>
            <p:nvPr/>
          </p:nvSpPr>
          <p:spPr bwMode="auto">
            <a:xfrm>
              <a:off x="4784" y="2234"/>
              <a:ext cx="562" cy="0"/>
            </a:xfrm>
            <a:prstGeom prst="line">
              <a:avLst/>
            </a:prstGeom>
            <a:solidFill>
              <a:srgbClr val="FFCC66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1097" name="Line 25"/>
            <p:cNvSpPr>
              <a:spLocks noChangeShapeType="1"/>
            </p:cNvSpPr>
            <p:nvPr/>
          </p:nvSpPr>
          <p:spPr bwMode="auto">
            <a:xfrm>
              <a:off x="4784" y="2394"/>
              <a:ext cx="562" cy="0"/>
            </a:xfrm>
            <a:prstGeom prst="line">
              <a:avLst/>
            </a:prstGeom>
            <a:solidFill>
              <a:srgbClr val="FFCC66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1098" name="Line 26"/>
            <p:cNvSpPr>
              <a:spLocks noChangeShapeType="1"/>
            </p:cNvSpPr>
            <p:nvPr/>
          </p:nvSpPr>
          <p:spPr bwMode="auto">
            <a:xfrm>
              <a:off x="4784" y="2075"/>
              <a:ext cx="562" cy="0"/>
            </a:xfrm>
            <a:prstGeom prst="line">
              <a:avLst/>
            </a:prstGeom>
            <a:solidFill>
              <a:srgbClr val="FFCC66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051104" name="Rectangle 32"/>
          <p:cNvSpPr>
            <a:spLocks noGrp="1" noChangeArrowheads="1"/>
          </p:cNvSpPr>
          <p:nvPr>
            <p:ph type="title"/>
          </p:nvPr>
        </p:nvSpPr>
        <p:spPr>
          <a:xfrm>
            <a:off x="631825" y="788988"/>
            <a:ext cx="7648575" cy="666750"/>
          </a:xfrm>
          <a:noFill/>
          <a:ln/>
        </p:spPr>
        <p:txBody>
          <a:bodyPr lIns="90488" tIns="44450" rIns="90488" bIns="44450"/>
          <a:lstStyle/>
          <a:p>
            <a:r>
              <a:rPr lang="en-US" altLang="ko-KR" dirty="0">
                <a:ea typeface="굴림" charset="-127"/>
              </a:rPr>
              <a:t>Hierarchical Page Table</a:t>
            </a:r>
          </a:p>
        </p:txBody>
      </p:sp>
      <p:sp>
        <p:nvSpPr>
          <p:cNvPr id="2051105" name="Rectangle 33"/>
          <p:cNvSpPr>
            <a:spLocks noChangeArrowheads="1"/>
          </p:cNvSpPr>
          <p:nvPr/>
        </p:nvSpPr>
        <p:spPr bwMode="auto">
          <a:xfrm>
            <a:off x="5689600" y="2984500"/>
            <a:ext cx="876300" cy="9779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1106" name="Rectangle 34"/>
          <p:cNvSpPr>
            <a:spLocks noChangeArrowheads="1"/>
          </p:cNvSpPr>
          <p:nvPr/>
        </p:nvSpPr>
        <p:spPr bwMode="auto">
          <a:xfrm>
            <a:off x="3632200" y="3276600"/>
            <a:ext cx="927100" cy="9906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1107" name="Rectangle 35"/>
          <p:cNvSpPr>
            <a:spLocks noChangeArrowheads="1"/>
          </p:cNvSpPr>
          <p:nvPr/>
        </p:nvSpPr>
        <p:spPr bwMode="auto">
          <a:xfrm>
            <a:off x="3432175" y="4384675"/>
            <a:ext cx="1435100" cy="6445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altLang="ko-KR" sz="1800">
                <a:latin typeface="Verdana" pitchFamily="34" charset="0"/>
                <a:ea typeface="굴림" charset="-127"/>
              </a:rPr>
              <a:t>Level 1 </a:t>
            </a:r>
          </a:p>
          <a:p>
            <a:pPr algn="ctr" eaLnBrk="0" hangingPunct="0"/>
            <a:r>
              <a:rPr lang="en-US" altLang="ko-KR" sz="1800">
                <a:latin typeface="Verdana" pitchFamily="34" charset="0"/>
                <a:ea typeface="굴림" charset="-127"/>
              </a:rPr>
              <a:t>Page Table</a:t>
            </a:r>
          </a:p>
        </p:txBody>
      </p:sp>
      <p:sp>
        <p:nvSpPr>
          <p:cNvPr id="2051108" name="Rectangle 36"/>
          <p:cNvSpPr>
            <a:spLocks noChangeArrowheads="1"/>
          </p:cNvSpPr>
          <p:nvPr/>
        </p:nvSpPr>
        <p:spPr bwMode="auto">
          <a:xfrm>
            <a:off x="5411788" y="5299075"/>
            <a:ext cx="1624012" cy="6715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altLang="ko-KR" sz="1800">
                <a:latin typeface="Verdana" pitchFamily="34" charset="0"/>
                <a:ea typeface="굴림" charset="-127"/>
              </a:rPr>
              <a:t>Level 2</a:t>
            </a:r>
          </a:p>
          <a:p>
            <a:pPr algn="ctr" eaLnBrk="0" hangingPunct="0"/>
            <a:r>
              <a:rPr lang="en-US" altLang="ko-KR" sz="1800">
                <a:latin typeface="Verdana" pitchFamily="34" charset="0"/>
                <a:ea typeface="굴림" charset="-127"/>
              </a:rPr>
              <a:t>Page Tables</a:t>
            </a:r>
            <a:r>
              <a:rPr lang="en-US" altLang="ko-KR" sz="2000" b="1">
                <a:latin typeface="Arial" charset="0"/>
                <a:ea typeface="굴림" charset="-127"/>
              </a:rPr>
              <a:t> </a:t>
            </a:r>
          </a:p>
        </p:txBody>
      </p:sp>
      <p:sp>
        <p:nvSpPr>
          <p:cNvPr id="2051109" name="Line 37"/>
          <p:cNvSpPr>
            <a:spLocks noChangeShapeType="1"/>
          </p:cNvSpPr>
          <p:nvPr/>
        </p:nvSpPr>
        <p:spPr bwMode="auto">
          <a:xfrm flipV="1">
            <a:off x="4546600" y="2743200"/>
            <a:ext cx="1149350" cy="6985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1110" name="Rectangle 38"/>
          <p:cNvSpPr>
            <a:spLocks noChangeArrowheads="1"/>
          </p:cNvSpPr>
          <p:nvPr/>
        </p:nvSpPr>
        <p:spPr bwMode="auto">
          <a:xfrm>
            <a:off x="5689600" y="1752600"/>
            <a:ext cx="889000" cy="965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1111" name="Rectangle 39"/>
          <p:cNvSpPr>
            <a:spLocks noChangeArrowheads="1"/>
          </p:cNvSpPr>
          <p:nvPr/>
        </p:nvSpPr>
        <p:spPr bwMode="auto">
          <a:xfrm>
            <a:off x="7899400" y="4711700"/>
            <a:ext cx="914400" cy="9906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1112" name="Rectangle 40" descr="40%"/>
          <p:cNvSpPr>
            <a:spLocks noChangeArrowheads="1"/>
          </p:cNvSpPr>
          <p:nvPr/>
        </p:nvSpPr>
        <p:spPr bwMode="auto">
          <a:xfrm>
            <a:off x="7899400" y="4724400"/>
            <a:ext cx="901700" cy="965200"/>
          </a:xfrm>
          <a:prstGeom prst="rect">
            <a:avLst/>
          </a:prstGeom>
          <a:solidFill>
            <a:srgbClr val="91A67C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1113" name="Line 41"/>
          <p:cNvSpPr>
            <a:spLocks noChangeShapeType="1"/>
          </p:cNvSpPr>
          <p:nvPr/>
        </p:nvSpPr>
        <p:spPr bwMode="auto">
          <a:xfrm>
            <a:off x="7899400" y="5210175"/>
            <a:ext cx="8921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1115" name="Line 43"/>
          <p:cNvSpPr>
            <a:spLocks noChangeShapeType="1"/>
          </p:cNvSpPr>
          <p:nvPr/>
        </p:nvSpPr>
        <p:spPr bwMode="auto">
          <a:xfrm>
            <a:off x="7899400" y="4957763"/>
            <a:ext cx="8921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1116" name="Line 44"/>
          <p:cNvSpPr>
            <a:spLocks noChangeShapeType="1"/>
          </p:cNvSpPr>
          <p:nvPr/>
        </p:nvSpPr>
        <p:spPr bwMode="auto">
          <a:xfrm flipV="1">
            <a:off x="4495800" y="3962400"/>
            <a:ext cx="1143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1117" name="Line 45"/>
          <p:cNvSpPr>
            <a:spLocks noChangeShapeType="1"/>
          </p:cNvSpPr>
          <p:nvPr/>
        </p:nvSpPr>
        <p:spPr bwMode="auto">
          <a:xfrm>
            <a:off x="4532313" y="4160838"/>
            <a:ext cx="1106487" cy="1020762"/>
          </a:xfrm>
          <a:prstGeom prst="line">
            <a:avLst/>
          </a:prstGeom>
          <a:noFill/>
          <a:ln w="25400">
            <a:solidFill>
              <a:schemeClr val="bg2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1118" name="Line 46"/>
          <p:cNvSpPr>
            <a:spLocks noChangeShapeType="1"/>
          </p:cNvSpPr>
          <p:nvPr/>
        </p:nvSpPr>
        <p:spPr bwMode="auto">
          <a:xfrm>
            <a:off x="6553200" y="1905000"/>
            <a:ext cx="137160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1119" name="Line 47"/>
          <p:cNvSpPr>
            <a:spLocks noChangeShapeType="1"/>
          </p:cNvSpPr>
          <p:nvPr/>
        </p:nvSpPr>
        <p:spPr bwMode="auto">
          <a:xfrm>
            <a:off x="6553200" y="2057400"/>
            <a:ext cx="1295400" cy="3276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1120" name="Line 48"/>
          <p:cNvSpPr>
            <a:spLocks noChangeShapeType="1"/>
          </p:cNvSpPr>
          <p:nvPr/>
        </p:nvSpPr>
        <p:spPr bwMode="auto">
          <a:xfrm>
            <a:off x="6477000" y="3886200"/>
            <a:ext cx="1371600" cy="381000"/>
          </a:xfrm>
          <a:prstGeom prst="line">
            <a:avLst/>
          </a:prstGeom>
          <a:noFill/>
          <a:ln w="25400">
            <a:solidFill>
              <a:schemeClr val="bg2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1121" name="Line 49"/>
          <p:cNvSpPr>
            <a:spLocks noChangeShapeType="1"/>
          </p:cNvSpPr>
          <p:nvPr/>
        </p:nvSpPr>
        <p:spPr bwMode="auto">
          <a:xfrm>
            <a:off x="6553200" y="5105400"/>
            <a:ext cx="1295400" cy="1219200"/>
          </a:xfrm>
          <a:prstGeom prst="line">
            <a:avLst/>
          </a:prstGeom>
          <a:noFill/>
          <a:ln w="25400">
            <a:solidFill>
              <a:schemeClr val="bg2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1122" name="Rectangle 50"/>
          <p:cNvSpPr>
            <a:spLocks noChangeArrowheads="1"/>
          </p:cNvSpPr>
          <p:nvPr/>
        </p:nvSpPr>
        <p:spPr bwMode="auto">
          <a:xfrm>
            <a:off x="6445250" y="6356350"/>
            <a:ext cx="1339920" cy="33598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altLang="ko-KR" sz="1600" dirty="0">
                <a:latin typeface="Verdana" pitchFamily="34" charset="0"/>
                <a:ea typeface="굴림" charset="-127"/>
              </a:rPr>
              <a:t>Data Pages</a:t>
            </a:r>
          </a:p>
        </p:txBody>
      </p:sp>
      <p:sp>
        <p:nvSpPr>
          <p:cNvPr id="2051123" name="Rectangle 51"/>
          <p:cNvSpPr>
            <a:spLocks noChangeArrowheads="1"/>
          </p:cNvSpPr>
          <p:nvPr/>
        </p:nvSpPr>
        <p:spPr bwMode="auto">
          <a:xfrm>
            <a:off x="696913" y="5438775"/>
            <a:ext cx="3342263" cy="64376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altLang="ko-KR" sz="1800" dirty="0">
                <a:latin typeface="Verdana" pitchFamily="34" charset="0"/>
                <a:ea typeface="굴림" charset="-127"/>
              </a:rPr>
              <a:t>page in primary memory </a:t>
            </a:r>
          </a:p>
          <a:p>
            <a:pPr eaLnBrk="0" hangingPunct="0"/>
            <a:r>
              <a:rPr lang="en-US" altLang="ko-KR" sz="1800" dirty="0">
                <a:latin typeface="Verdana" pitchFamily="34" charset="0"/>
                <a:ea typeface="굴림" charset="-127"/>
              </a:rPr>
              <a:t>page in secondary memory</a:t>
            </a:r>
          </a:p>
        </p:txBody>
      </p:sp>
      <p:sp>
        <p:nvSpPr>
          <p:cNvPr id="2051124" name="Rectangle 52"/>
          <p:cNvSpPr>
            <a:spLocks noChangeArrowheads="1"/>
          </p:cNvSpPr>
          <p:nvPr/>
        </p:nvSpPr>
        <p:spPr bwMode="auto">
          <a:xfrm>
            <a:off x="201613" y="5791200"/>
            <a:ext cx="476250" cy="301625"/>
          </a:xfrm>
          <a:prstGeom prst="rect">
            <a:avLst/>
          </a:prstGeom>
          <a:solidFill>
            <a:srgbClr val="FFCC66"/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1125" name="Rectangle 53"/>
          <p:cNvSpPr>
            <a:spLocks noChangeArrowheads="1"/>
          </p:cNvSpPr>
          <p:nvPr/>
        </p:nvSpPr>
        <p:spPr bwMode="auto">
          <a:xfrm>
            <a:off x="760413" y="3292475"/>
            <a:ext cx="2316162" cy="64376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 lIns="90488" tIns="44450" rIns="90488" bIns="44450">
            <a:spAutoFit/>
          </a:bodyPr>
          <a:lstStyle/>
          <a:p>
            <a:pPr algn="ctr" eaLnBrk="0" hangingPunct="0"/>
            <a:r>
              <a:rPr lang="en-US" altLang="ko-KR" sz="1800" dirty="0">
                <a:latin typeface="Verdana" pitchFamily="34" charset="0"/>
                <a:ea typeface="굴림" charset="-127"/>
              </a:rPr>
              <a:t>Root of </a:t>
            </a:r>
            <a:r>
              <a:rPr lang="en-US" altLang="ko-KR" sz="1800" dirty="0" smtClean="0">
                <a:latin typeface="Verdana" pitchFamily="34" charset="0"/>
                <a:ea typeface="굴림" charset="-127"/>
              </a:rPr>
              <a:t>the</a:t>
            </a:r>
            <a:endParaRPr lang="en-US" altLang="ko-KR" sz="1800" dirty="0">
              <a:latin typeface="Verdana" pitchFamily="34" charset="0"/>
              <a:ea typeface="굴림" charset="-127"/>
            </a:endParaRPr>
          </a:p>
          <a:p>
            <a:pPr algn="ctr" eaLnBrk="0" hangingPunct="0"/>
            <a:r>
              <a:rPr lang="en-US" altLang="ko-KR" sz="1800" dirty="0">
                <a:latin typeface="Verdana" pitchFamily="34" charset="0"/>
                <a:ea typeface="굴림" charset="-127"/>
              </a:rPr>
              <a:t>Page Table</a:t>
            </a:r>
          </a:p>
        </p:txBody>
      </p:sp>
      <p:sp>
        <p:nvSpPr>
          <p:cNvPr id="2051126" name="Line 54"/>
          <p:cNvSpPr>
            <a:spLocks noChangeShapeType="1"/>
          </p:cNvSpPr>
          <p:nvPr/>
        </p:nvSpPr>
        <p:spPr bwMode="auto">
          <a:xfrm>
            <a:off x="2438400" y="4165600"/>
            <a:ext cx="1219200" cy="177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1127" name="Line 55"/>
          <p:cNvSpPr>
            <a:spLocks noChangeShapeType="1"/>
          </p:cNvSpPr>
          <p:nvPr/>
        </p:nvSpPr>
        <p:spPr bwMode="auto">
          <a:xfrm flipH="1" flipV="1">
            <a:off x="3490913" y="3951288"/>
            <a:ext cx="0" cy="304800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1128" name="Line 56"/>
          <p:cNvSpPr>
            <a:spLocks noChangeShapeType="1"/>
          </p:cNvSpPr>
          <p:nvPr/>
        </p:nvSpPr>
        <p:spPr bwMode="auto">
          <a:xfrm flipH="1" flipV="1">
            <a:off x="5562600" y="3352800"/>
            <a:ext cx="0" cy="496888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1129" name="Line 57"/>
          <p:cNvSpPr>
            <a:spLocks noChangeShapeType="1"/>
          </p:cNvSpPr>
          <p:nvPr/>
        </p:nvSpPr>
        <p:spPr bwMode="auto">
          <a:xfrm>
            <a:off x="7772400" y="2857500"/>
            <a:ext cx="0" cy="596900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1130" name="Rectangle 58"/>
          <p:cNvSpPr>
            <a:spLocks noChangeArrowheads="1"/>
          </p:cNvSpPr>
          <p:nvPr/>
        </p:nvSpPr>
        <p:spPr bwMode="auto">
          <a:xfrm>
            <a:off x="3048000" y="3886200"/>
            <a:ext cx="440827" cy="33598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altLang="ko-KR" sz="1600" dirty="0">
                <a:latin typeface="Verdana" pitchFamily="34" charset="0"/>
                <a:ea typeface="굴림" charset="-127"/>
              </a:rPr>
              <a:t>p1</a:t>
            </a:r>
          </a:p>
        </p:txBody>
      </p:sp>
      <p:sp>
        <p:nvSpPr>
          <p:cNvPr id="2051131" name="Rectangle 59"/>
          <p:cNvSpPr>
            <a:spLocks noChangeArrowheads="1"/>
          </p:cNvSpPr>
          <p:nvPr/>
        </p:nvSpPr>
        <p:spPr bwMode="auto">
          <a:xfrm>
            <a:off x="6969125" y="3009900"/>
            <a:ext cx="761428" cy="33598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altLang="ko-KR" sz="1600">
                <a:latin typeface="Verdana" pitchFamily="34" charset="0"/>
                <a:ea typeface="굴림" charset="-127"/>
              </a:rPr>
              <a:t>offset</a:t>
            </a:r>
          </a:p>
        </p:txBody>
      </p:sp>
      <p:sp>
        <p:nvSpPr>
          <p:cNvPr id="2051132" name="Rectangle 60"/>
          <p:cNvSpPr>
            <a:spLocks noChangeArrowheads="1"/>
          </p:cNvSpPr>
          <p:nvPr/>
        </p:nvSpPr>
        <p:spPr bwMode="auto">
          <a:xfrm>
            <a:off x="5181600" y="3505200"/>
            <a:ext cx="440827" cy="33598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altLang="ko-KR" sz="1600">
                <a:latin typeface="Verdana" pitchFamily="34" charset="0"/>
                <a:ea typeface="굴림" charset="-127"/>
              </a:rPr>
              <a:t>p2</a:t>
            </a:r>
          </a:p>
        </p:txBody>
      </p:sp>
      <p:sp>
        <p:nvSpPr>
          <p:cNvPr id="2051133" name="Rectangle 61"/>
          <p:cNvSpPr>
            <a:spLocks noChangeArrowheads="1"/>
          </p:cNvSpPr>
          <p:nvPr/>
        </p:nvSpPr>
        <p:spPr bwMode="auto">
          <a:xfrm>
            <a:off x="1057275" y="1447800"/>
            <a:ext cx="2119313" cy="39846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altLang="ko-KR" sz="2000" dirty="0">
                <a:latin typeface="Verdana" pitchFamily="34" charset="0"/>
                <a:ea typeface="굴림" charset="-127"/>
              </a:rPr>
              <a:t>Virtual Address</a:t>
            </a:r>
          </a:p>
        </p:txBody>
      </p:sp>
      <p:sp>
        <p:nvSpPr>
          <p:cNvPr id="2051134" name="Rectangle 62"/>
          <p:cNvSpPr>
            <a:spLocks noChangeArrowheads="1"/>
          </p:cNvSpPr>
          <p:nvPr/>
        </p:nvSpPr>
        <p:spPr bwMode="auto">
          <a:xfrm>
            <a:off x="1000125" y="4343400"/>
            <a:ext cx="1522413" cy="7080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altLang="ko-KR" sz="2000">
                <a:latin typeface="Verdana" pitchFamily="34" charset="0"/>
                <a:ea typeface="굴림" charset="-127"/>
              </a:rPr>
              <a:t>(Processor</a:t>
            </a:r>
          </a:p>
          <a:p>
            <a:pPr algn="ctr" eaLnBrk="0" hangingPunct="0"/>
            <a:r>
              <a:rPr lang="en-US" altLang="ko-KR" sz="2000">
                <a:latin typeface="Verdana" pitchFamily="34" charset="0"/>
                <a:ea typeface="굴림" charset="-127"/>
              </a:rPr>
              <a:t>Register)</a:t>
            </a:r>
          </a:p>
        </p:txBody>
      </p:sp>
      <p:sp>
        <p:nvSpPr>
          <p:cNvPr id="2051135" name="Rectangle 63" descr="Wide upward diagonal"/>
          <p:cNvSpPr>
            <a:spLocks noChangeArrowheads="1"/>
          </p:cNvSpPr>
          <p:nvPr/>
        </p:nvSpPr>
        <p:spPr bwMode="auto">
          <a:xfrm>
            <a:off x="241300" y="6234113"/>
            <a:ext cx="4064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1136" name="Rectangle 64"/>
          <p:cNvSpPr>
            <a:spLocks noChangeArrowheads="1"/>
          </p:cNvSpPr>
          <p:nvPr/>
        </p:nvSpPr>
        <p:spPr bwMode="auto">
          <a:xfrm>
            <a:off x="671513" y="6172200"/>
            <a:ext cx="3217228" cy="36676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altLang="ko-KR" sz="1800">
                <a:latin typeface="Verdana" pitchFamily="34" charset="0"/>
                <a:ea typeface="굴림" charset="-127"/>
              </a:rPr>
              <a:t>PTE of a nonexistent page</a:t>
            </a:r>
          </a:p>
        </p:txBody>
      </p:sp>
      <p:sp>
        <p:nvSpPr>
          <p:cNvPr id="2051137" name="Rectangle 65" descr="Wide upward diagonal"/>
          <p:cNvSpPr>
            <a:spLocks noChangeArrowheads="1"/>
          </p:cNvSpPr>
          <p:nvPr/>
        </p:nvSpPr>
        <p:spPr bwMode="auto">
          <a:xfrm>
            <a:off x="3657600" y="3657600"/>
            <a:ext cx="914400" cy="244475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1138" name="Rectangle 66"/>
          <p:cNvSpPr>
            <a:spLocks noChangeArrowheads="1"/>
          </p:cNvSpPr>
          <p:nvPr/>
        </p:nvSpPr>
        <p:spPr bwMode="auto">
          <a:xfrm>
            <a:off x="3657600" y="3429000"/>
            <a:ext cx="914400" cy="244475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1139" name="Rectangle 67" descr="40%"/>
          <p:cNvSpPr>
            <a:spLocks noChangeArrowheads="1"/>
          </p:cNvSpPr>
          <p:nvPr/>
        </p:nvSpPr>
        <p:spPr bwMode="auto">
          <a:xfrm>
            <a:off x="3657600" y="4114800"/>
            <a:ext cx="914400" cy="228600"/>
          </a:xfrm>
          <a:prstGeom prst="rect">
            <a:avLst/>
          </a:prstGeom>
          <a:solidFill>
            <a:srgbClr val="91A67C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1140" name="Rectangle 68"/>
          <p:cNvSpPr>
            <a:spLocks noChangeArrowheads="1"/>
          </p:cNvSpPr>
          <p:nvPr/>
        </p:nvSpPr>
        <p:spPr bwMode="auto">
          <a:xfrm>
            <a:off x="3657600" y="3886200"/>
            <a:ext cx="914400" cy="244475"/>
          </a:xfrm>
          <a:prstGeom prst="rect">
            <a:avLst/>
          </a:prstGeom>
          <a:solidFill>
            <a:schemeClr val="bg1"/>
          </a:solidFill>
          <a:ln w="2540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1141" name="Rectangle 69"/>
          <p:cNvSpPr>
            <a:spLocks noChangeArrowheads="1"/>
          </p:cNvSpPr>
          <p:nvPr/>
        </p:nvSpPr>
        <p:spPr bwMode="auto">
          <a:xfrm>
            <a:off x="5638800" y="3505200"/>
            <a:ext cx="898525" cy="244475"/>
          </a:xfrm>
          <a:prstGeom prst="rect">
            <a:avLst/>
          </a:prstGeom>
          <a:solidFill>
            <a:srgbClr val="FFCC66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1142" name="Rectangle 70" descr="Wide upward diagonal"/>
          <p:cNvSpPr>
            <a:spLocks noChangeArrowheads="1"/>
          </p:cNvSpPr>
          <p:nvPr/>
        </p:nvSpPr>
        <p:spPr bwMode="auto">
          <a:xfrm>
            <a:off x="5638800" y="3048000"/>
            <a:ext cx="898525" cy="244475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1143" name="Rectangle 71" descr="40%"/>
          <p:cNvSpPr>
            <a:spLocks noChangeArrowheads="1"/>
          </p:cNvSpPr>
          <p:nvPr/>
        </p:nvSpPr>
        <p:spPr bwMode="auto">
          <a:xfrm>
            <a:off x="5638800" y="3276600"/>
            <a:ext cx="898525" cy="244475"/>
          </a:xfrm>
          <a:prstGeom prst="rect">
            <a:avLst/>
          </a:prstGeom>
          <a:solidFill>
            <a:srgbClr val="91A67C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1144" name="Rectangle 72"/>
          <p:cNvSpPr>
            <a:spLocks noChangeArrowheads="1"/>
          </p:cNvSpPr>
          <p:nvPr/>
        </p:nvSpPr>
        <p:spPr bwMode="auto">
          <a:xfrm>
            <a:off x="5638800" y="3733800"/>
            <a:ext cx="898525" cy="244475"/>
          </a:xfrm>
          <a:prstGeom prst="rect">
            <a:avLst/>
          </a:prstGeom>
          <a:solidFill>
            <a:srgbClr val="FFCC66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1145" name="Rectangle 73"/>
          <p:cNvSpPr>
            <a:spLocks noChangeArrowheads="1"/>
          </p:cNvSpPr>
          <p:nvPr/>
        </p:nvSpPr>
        <p:spPr bwMode="auto">
          <a:xfrm>
            <a:off x="5689600" y="1765300"/>
            <a:ext cx="901700" cy="9652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1146" name="Line 74"/>
          <p:cNvSpPr>
            <a:spLocks noChangeShapeType="1"/>
          </p:cNvSpPr>
          <p:nvPr/>
        </p:nvSpPr>
        <p:spPr bwMode="auto">
          <a:xfrm>
            <a:off x="5689600" y="2251075"/>
            <a:ext cx="8921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1147" name="Line 75"/>
          <p:cNvSpPr>
            <a:spLocks noChangeShapeType="1"/>
          </p:cNvSpPr>
          <p:nvPr/>
        </p:nvSpPr>
        <p:spPr bwMode="auto">
          <a:xfrm>
            <a:off x="5689600" y="2505075"/>
            <a:ext cx="8921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1148" name="Line 76"/>
          <p:cNvSpPr>
            <a:spLocks noChangeShapeType="1"/>
          </p:cNvSpPr>
          <p:nvPr/>
        </p:nvSpPr>
        <p:spPr bwMode="auto">
          <a:xfrm>
            <a:off x="5689600" y="1998663"/>
            <a:ext cx="8921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3200" dirty="0"/>
          </a:p>
        </p:txBody>
      </p:sp>
      <p:sp>
        <p:nvSpPr>
          <p:cNvPr id="2051149" name="Line 77"/>
          <p:cNvSpPr>
            <a:spLocks noChangeShapeType="1"/>
          </p:cNvSpPr>
          <p:nvPr/>
        </p:nvSpPr>
        <p:spPr bwMode="auto">
          <a:xfrm>
            <a:off x="3695700" y="2082800"/>
            <a:ext cx="0" cy="279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1150" name="Line 78"/>
          <p:cNvSpPr>
            <a:spLocks noChangeShapeType="1"/>
          </p:cNvSpPr>
          <p:nvPr/>
        </p:nvSpPr>
        <p:spPr bwMode="auto">
          <a:xfrm>
            <a:off x="2743200" y="2082800"/>
            <a:ext cx="0" cy="279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1151" name="Rectangle 79"/>
          <p:cNvSpPr>
            <a:spLocks noChangeArrowheads="1"/>
          </p:cNvSpPr>
          <p:nvPr/>
        </p:nvSpPr>
        <p:spPr bwMode="auto">
          <a:xfrm>
            <a:off x="2055813" y="2022475"/>
            <a:ext cx="2753960" cy="36676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altLang="ko-KR" sz="1800">
                <a:latin typeface="Verdana" pitchFamily="34" charset="0"/>
                <a:ea typeface="굴림" charset="-127"/>
              </a:rPr>
              <a:t>p1</a:t>
            </a:r>
            <a:r>
              <a:rPr lang="en-US" altLang="ko-KR" sz="1800">
                <a:latin typeface="Arial" charset="0"/>
                <a:ea typeface="굴림" charset="-127"/>
              </a:rPr>
              <a:t>          </a:t>
            </a:r>
            <a:r>
              <a:rPr lang="en-US" altLang="ko-KR" sz="1800">
                <a:latin typeface="Verdana" pitchFamily="34" charset="0"/>
                <a:ea typeface="굴림" charset="-127"/>
              </a:rPr>
              <a:t>p2   </a:t>
            </a:r>
            <a:r>
              <a:rPr lang="en-US" altLang="ko-KR" sz="1800">
                <a:latin typeface="Arial" charset="0"/>
                <a:ea typeface="굴림" charset="-127"/>
              </a:rPr>
              <a:t>       </a:t>
            </a:r>
            <a:r>
              <a:rPr lang="en-US" altLang="ko-KR" sz="1800">
                <a:latin typeface="Verdana" pitchFamily="34" charset="0"/>
                <a:ea typeface="굴림" charset="-127"/>
              </a:rPr>
              <a:t>offset</a:t>
            </a:r>
          </a:p>
        </p:txBody>
      </p:sp>
      <p:sp>
        <p:nvSpPr>
          <p:cNvPr id="2051152" name="Text Box 80"/>
          <p:cNvSpPr txBox="1">
            <a:spLocks noChangeArrowheads="1"/>
          </p:cNvSpPr>
          <p:nvPr/>
        </p:nvSpPr>
        <p:spPr bwMode="auto">
          <a:xfrm>
            <a:off x="4572000" y="1749425"/>
            <a:ext cx="312738" cy="3397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altLang="ko-KR" sz="1600">
                <a:latin typeface="Verdana" pitchFamily="34" charset="0"/>
                <a:ea typeface="굴림" charset="-127"/>
              </a:rPr>
              <a:t>0</a:t>
            </a:r>
          </a:p>
        </p:txBody>
      </p:sp>
      <p:sp>
        <p:nvSpPr>
          <p:cNvPr id="2051153" name="Text Box 81"/>
          <p:cNvSpPr txBox="1">
            <a:spLocks noChangeArrowheads="1"/>
          </p:cNvSpPr>
          <p:nvPr/>
        </p:nvSpPr>
        <p:spPr bwMode="auto">
          <a:xfrm>
            <a:off x="3657600" y="1752600"/>
            <a:ext cx="457200" cy="3397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ko-KR" sz="1600">
                <a:latin typeface="Verdana" pitchFamily="34" charset="0"/>
                <a:ea typeface="굴림" charset="-127"/>
              </a:rPr>
              <a:t>11</a:t>
            </a:r>
          </a:p>
        </p:txBody>
      </p:sp>
      <p:sp>
        <p:nvSpPr>
          <p:cNvPr id="2051154" name="Text Box 82"/>
          <p:cNvSpPr txBox="1">
            <a:spLocks noChangeArrowheads="1"/>
          </p:cNvSpPr>
          <p:nvPr/>
        </p:nvSpPr>
        <p:spPr bwMode="auto">
          <a:xfrm>
            <a:off x="3352800" y="1752600"/>
            <a:ext cx="457200" cy="3397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ko-KR" sz="1600">
                <a:latin typeface="Verdana" pitchFamily="34" charset="0"/>
                <a:ea typeface="굴림" charset="-127"/>
              </a:rPr>
              <a:t>12</a:t>
            </a:r>
          </a:p>
        </p:txBody>
      </p:sp>
      <p:sp>
        <p:nvSpPr>
          <p:cNvPr id="2051155" name="Text Box 83"/>
          <p:cNvSpPr txBox="1">
            <a:spLocks noChangeArrowheads="1"/>
          </p:cNvSpPr>
          <p:nvPr/>
        </p:nvSpPr>
        <p:spPr bwMode="auto">
          <a:xfrm>
            <a:off x="2667000" y="1752600"/>
            <a:ext cx="457200" cy="3397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ko-KR" sz="1600">
                <a:latin typeface="Verdana" pitchFamily="34" charset="0"/>
                <a:ea typeface="굴림" charset="-127"/>
              </a:rPr>
              <a:t>21</a:t>
            </a:r>
          </a:p>
        </p:txBody>
      </p:sp>
      <p:sp>
        <p:nvSpPr>
          <p:cNvPr id="2051156" name="Text Box 84"/>
          <p:cNvSpPr txBox="1">
            <a:spLocks noChangeArrowheads="1"/>
          </p:cNvSpPr>
          <p:nvPr/>
        </p:nvSpPr>
        <p:spPr bwMode="auto">
          <a:xfrm>
            <a:off x="2362200" y="1752600"/>
            <a:ext cx="457200" cy="3397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ko-KR" sz="1600">
                <a:latin typeface="Verdana" pitchFamily="34" charset="0"/>
                <a:ea typeface="굴림" charset="-127"/>
              </a:rPr>
              <a:t>22</a:t>
            </a:r>
          </a:p>
        </p:txBody>
      </p:sp>
      <p:sp>
        <p:nvSpPr>
          <p:cNvPr id="2051157" name="Text Box 85"/>
          <p:cNvSpPr txBox="1">
            <a:spLocks noChangeArrowheads="1"/>
          </p:cNvSpPr>
          <p:nvPr/>
        </p:nvSpPr>
        <p:spPr bwMode="auto">
          <a:xfrm>
            <a:off x="1752600" y="1752600"/>
            <a:ext cx="457200" cy="3397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ko-KR" sz="1600">
                <a:latin typeface="Verdana" pitchFamily="34" charset="0"/>
                <a:ea typeface="굴림" charset="-127"/>
              </a:rPr>
              <a:t>31</a:t>
            </a:r>
          </a:p>
        </p:txBody>
      </p:sp>
      <p:sp>
        <p:nvSpPr>
          <p:cNvPr id="2051158" name="AutoShape 86"/>
          <p:cNvSpPr>
            <a:spLocks/>
          </p:cNvSpPr>
          <p:nvPr/>
        </p:nvSpPr>
        <p:spPr bwMode="auto">
          <a:xfrm rot="5400000">
            <a:off x="2133600" y="2133600"/>
            <a:ext cx="304800" cy="914400"/>
          </a:xfrm>
          <a:prstGeom prst="rightBrace">
            <a:avLst>
              <a:gd name="adj1" fmla="val 34375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1159" name="Text Box 87"/>
          <p:cNvSpPr txBox="1">
            <a:spLocks noChangeArrowheads="1"/>
          </p:cNvSpPr>
          <p:nvPr/>
        </p:nvSpPr>
        <p:spPr bwMode="auto">
          <a:xfrm>
            <a:off x="1683281" y="2638425"/>
            <a:ext cx="1170513" cy="64633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altLang="ko-KR" sz="1800">
                <a:latin typeface="Verdana" pitchFamily="34" charset="0"/>
                <a:ea typeface="굴림" charset="-127"/>
              </a:rPr>
              <a:t>10-bit</a:t>
            </a:r>
          </a:p>
          <a:p>
            <a:pPr algn="ctr" eaLnBrk="0" hangingPunct="0"/>
            <a:r>
              <a:rPr lang="en-US" altLang="ko-KR" sz="1800">
                <a:latin typeface="Verdana" pitchFamily="34" charset="0"/>
                <a:ea typeface="굴림" charset="-127"/>
              </a:rPr>
              <a:t>L1 index</a:t>
            </a:r>
          </a:p>
        </p:txBody>
      </p:sp>
      <p:sp>
        <p:nvSpPr>
          <p:cNvPr id="2051160" name="AutoShape 88"/>
          <p:cNvSpPr>
            <a:spLocks/>
          </p:cNvSpPr>
          <p:nvPr/>
        </p:nvSpPr>
        <p:spPr bwMode="auto">
          <a:xfrm rot="5400000">
            <a:off x="3048000" y="2133600"/>
            <a:ext cx="304800" cy="914400"/>
          </a:xfrm>
          <a:prstGeom prst="rightBrace">
            <a:avLst>
              <a:gd name="adj1" fmla="val 34375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1161" name="Text Box 89"/>
          <p:cNvSpPr txBox="1">
            <a:spLocks noChangeArrowheads="1"/>
          </p:cNvSpPr>
          <p:nvPr/>
        </p:nvSpPr>
        <p:spPr bwMode="auto">
          <a:xfrm>
            <a:off x="2750081" y="2638425"/>
            <a:ext cx="1170513" cy="64633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altLang="ko-KR" sz="1800">
                <a:latin typeface="Verdana" pitchFamily="34" charset="0"/>
                <a:ea typeface="굴림" charset="-127"/>
              </a:rPr>
              <a:t>10-bit </a:t>
            </a:r>
          </a:p>
          <a:p>
            <a:pPr algn="ctr" eaLnBrk="0" hangingPunct="0"/>
            <a:r>
              <a:rPr lang="en-US" altLang="ko-KR" sz="1800">
                <a:latin typeface="Verdana" pitchFamily="34" charset="0"/>
                <a:ea typeface="굴림" charset="-127"/>
              </a:rPr>
              <a:t>L2 index</a:t>
            </a:r>
          </a:p>
        </p:txBody>
      </p:sp>
      <p:sp>
        <p:nvSpPr>
          <p:cNvPr id="2051162" name="Rectangle 90" descr="40%"/>
          <p:cNvSpPr>
            <a:spLocks noChangeArrowheads="1"/>
          </p:cNvSpPr>
          <p:nvPr/>
        </p:nvSpPr>
        <p:spPr bwMode="auto">
          <a:xfrm>
            <a:off x="188913" y="5448300"/>
            <a:ext cx="476250" cy="301625"/>
          </a:xfrm>
          <a:prstGeom prst="rect">
            <a:avLst/>
          </a:prstGeom>
          <a:solidFill>
            <a:srgbClr val="91A67C"/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1163" name="Rectangle 91" descr="40%"/>
          <p:cNvSpPr>
            <a:spLocks noChangeArrowheads="1"/>
          </p:cNvSpPr>
          <p:nvPr/>
        </p:nvSpPr>
        <p:spPr bwMode="auto">
          <a:xfrm>
            <a:off x="3657600" y="3886200"/>
            <a:ext cx="914400" cy="228600"/>
          </a:xfrm>
          <a:prstGeom prst="rect">
            <a:avLst/>
          </a:prstGeom>
          <a:solidFill>
            <a:srgbClr val="91A67C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1164" name="Rectangle 92" descr="40%"/>
          <p:cNvSpPr>
            <a:spLocks noChangeArrowheads="1"/>
          </p:cNvSpPr>
          <p:nvPr/>
        </p:nvSpPr>
        <p:spPr bwMode="auto">
          <a:xfrm>
            <a:off x="3657600" y="3441700"/>
            <a:ext cx="914400" cy="228600"/>
          </a:xfrm>
          <a:prstGeom prst="rect">
            <a:avLst/>
          </a:prstGeom>
          <a:solidFill>
            <a:srgbClr val="91A67C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1165" name="Rectangle 93" descr="40%"/>
          <p:cNvSpPr>
            <a:spLocks noChangeArrowheads="1"/>
          </p:cNvSpPr>
          <p:nvPr/>
        </p:nvSpPr>
        <p:spPr bwMode="auto">
          <a:xfrm>
            <a:off x="1511300" y="4025900"/>
            <a:ext cx="914400" cy="228600"/>
          </a:xfrm>
          <a:prstGeom prst="rect">
            <a:avLst/>
          </a:prstGeom>
          <a:solidFill>
            <a:srgbClr val="91A67C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13, 2013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http://csg.csail.mit.edu/6.S195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L20-</a:t>
            </a:r>
            <a:fld id="{63685F6B-DF49-47D4-A73B-45DF2DFB4508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grpSp>
        <p:nvGrpSpPr>
          <p:cNvPr id="4" name="Group 27"/>
          <p:cNvGrpSpPr>
            <a:grpSpLocks/>
          </p:cNvGrpSpPr>
          <p:nvPr/>
        </p:nvGrpSpPr>
        <p:grpSpPr bwMode="auto">
          <a:xfrm>
            <a:off x="7899400" y="5791200"/>
            <a:ext cx="901700" cy="965200"/>
            <a:chOff x="4784" y="3272"/>
            <a:chExt cx="568" cy="608"/>
          </a:xfrm>
        </p:grpSpPr>
        <p:sp>
          <p:nvSpPr>
            <p:cNvPr id="2051100" name="Rectangle 28"/>
            <p:cNvSpPr>
              <a:spLocks noChangeArrowheads="1"/>
            </p:cNvSpPr>
            <p:nvPr/>
          </p:nvSpPr>
          <p:spPr bwMode="auto">
            <a:xfrm>
              <a:off x="4784" y="3272"/>
              <a:ext cx="568" cy="608"/>
            </a:xfrm>
            <a:prstGeom prst="rect">
              <a:avLst/>
            </a:prstGeom>
            <a:solidFill>
              <a:srgbClr val="FFCC66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1101" name="Line 29"/>
            <p:cNvSpPr>
              <a:spLocks noChangeShapeType="1"/>
            </p:cNvSpPr>
            <p:nvPr/>
          </p:nvSpPr>
          <p:spPr bwMode="auto">
            <a:xfrm>
              <a:off x="4784" y="3578"/>
              <a:ext cx="562" cy="0"/>
            </a:xfrm>
            <a:prstGeom prst="line">
              <a:avLst/>
            </a:prstGeom>
            <a:solidFill>
              <a:srgbClr val="FFCC66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1102" name="Line 30"/>
            <p:cNvSpPr>
              <a:spLocks noChangeShapeType="1"/>
            </p:cNvSpPr>
            <p:nvPr/>
          </p:nvSpPr>
          <p:spPr bwMode="auto">
            <a:xfrm>
              <a:off x="4784" y="3738"/>
              <a:ext cx="562" cy="0"/>
            </a:xfrm>
            <a:prstGeom prst="line">
              <a:avLst/>
            </a:prstGeom>
            <a:solidFill>
              <a:srgbClr val="FFCC66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1103" name="Line 31"/>
            <p:cNvSpPr>
              <a:spLocks noChangeShapeType="1"/>
            </p:cNvSpPr>
            <p:nvPr/>
          </p:nvSpPr>
          <p:spPr bwMode="auto">
            <a:xfrm>
              <a:off x="4784" y="3419"/>
              <a:ext cx="562" cy="0"/>
            </a:xfrm>
            <a:prstGeom prst="line">
              <a:avLst/>
            </a:prstGeom>
            <a:solidFill>
              <a:srgbClr val="FFCC66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051114" name="Line 42"/>
          <p:cNvSpPr>
            <a:spLocks noChangeShapeType="1"/>
          </p:cNvSpPr>
          <p:nvPr/>
        </p:nvSpPr>
        <p:spPr bwMode="auto">
          <a:xfrm>
            <a:off x="7899400" y="5464175"/>
            <a:ext cx="8921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15950" y="152400"/>
            <a:ext cx="8356600" cy="1339850"/>
          </a:xfrm>
          <a:noFill/>
          <a:ln/>
        </p:spPr>
        <p:txBody>
          <a:bodyPr lIns="90488" tIns="44450" rIns="90488" bIns="44450"/>
          <a:lstStyle/>
          <a:p>
            <a:r>
              <a:rPr lang="en-US" altLang="ko-KR" sz="4000" dirty="0">
                <a:ea typeface="굴림" charset="-127"/>
              </a:rPr>
              <a:t>Address Translation &amp; Protection</a:t>
            </a:r>
          </a:p>
        </p:txBody>
      </p:sp>
      <p:sp>
        <p:nvSpPr>
          <p:cNvPr id="2053123" name="Rectangle 3"/>
          <p:cNvSpPr>
            <a:spLocks noChangeArrowheads="1"/>
          </p:cNvSpPr>
          <p:nvPr/>
        </p:nvSpPr>
        <p:spPr bwMode="auto">
          <a:xfrm>
            <a:off x="1400175" y="6229114"/>
            <a:ext cx="7258050" cy="397545"/>
          </a:xfrm>
          <a:prstGeom prst="rect">
            <a:avLst/>
          </a:prstGeom>
          <a:noFill/>
          <a:ln w="127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square" lIns="90488" tIns="44450" rIns="90488" bIns="44450">
            <a:spAutoFit/>
          </a:bodyPr>
          <a:lstStyle/>
          <a:p>
            <a:pPr eaLnBrk="0" hangingPunct="0"/>
            <a:r>
              <a:rPr lang="en-US" altLang="ko-KR" i="1" dirty="0" smtClean="0">
                <a:latin typeface="Verdana" pitchFamily="34" charset="0"/>
                <a:ea typeface="굴림" charset="-127"/>
              </a:rPr>
              <a:t>A </a:t>
            </a:r>
            <a:r>
              <a:rPr lang="en-US" altLang="ko-KR" i="1" dirty="0">
                <a:latin typeface="Verdana" pitchFamily="34" charset="0"/>
                <a:ea typeface="굴림" charset="-127"/>
              </a:rPr>
              <a:t>good VM design needs to be fast </a:t>
            </a:r>
            <a:r>
              <a:rPr lang="en-US" altLang="ko-KR" i="1" dirty="0" smtClean="0">
                <a:latin typeface="Verdana" pitchFamily="34" charset="0"/>
                <a:ea typeface="굴림" charset="-127"/>
              </a:rPr>
              <a:t>and </a:t>
            </a:r>
            <a:r>
              <a:rPr lang="en-US" altLang="ko-KR" i="1" dirty="0">
                <a:latin typeface="Verdana" pitchFamily="34" charset="0"/>
                <a:ea typeface="굴림" charset="-127"/>
              </a:rPr>
              <a:t>space efficient</a:t>
            </a:r>
          </a:p>
        </p:txBody>
      </p:sp>
      <p:grpSp>
        <p:nvGrpSpPr>
          <p:cNvPr id="26" name="Group 25"/>
          <p:cNvGrpSpPr/>
          <p:nvPr/>
        </p:nvGrpSpPr>
        <p:grpSpPr>
          <a:xfrm>
            <a:off x="444500" y="1504950"/>
            <a:ext cx="7656513" cy="2995613"/>
            <a:chOff x="444500" y="1504950"/>
            <a:chExt cx="7656513" cy="2995613"/>
          </a:xfrm>
        </p:grpSpPr>
        <p:sp>
          <p:nvSpPr>
            <p:cNvPr id="2053124" name="Line 4"/>
            <p:cNvSpPr>
              <a:spLocks noChangeShapeType="1"/>
            </p:cNvSpPr>
            <p:nvPr/>
          </p:nvSpPr>
          <p:spPr bwMode="auto">
            <a:xfrm>
              <a:off x="5638800" y="3644900"/>
              <a:ext cx="0" cy="54292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3125" name="Rectangle 5"/>
            <p:cNvSpPr>
              <a:spLocks noChangeArrowheads="1"/>
            </p:cNvSpPr>
            <p:nvPr/>
          </p:nvSpPr>
          <p:spPr bwMode="auto">
            <a:xfrm>
              <a:off x="1371600" y="4102100"/>
              <a:ext cx="2305050" cy="39846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altLang="ko-KR" sz="2000">
                  <a:latin typeface="Verdana" pitchFamily="34" charset="0"/>
                  <a:ea typeface="굴림" charset="-127"/>
                </a:rPr>
                <a:t>Physical Address</a:t>
              </a:r>
            </a:p>
          </p:txBody>
        </p:sp>
        <p:sp>
          <p:nvSpPr>
            <p:cNvPr id="2053126" name="Rectangle 6"/>
            <p:cNvSpPr>
              <a:spLocks noChangeArrowheads="1"/>
            </p:cNvSpPr>
            <p:nvPr/>
          </p:nvSpPr>
          <p:spPr bwMode="auto">
            <a:xfrm>
              <a:off x="1684338" y="1504950"/>
              <a:ext cx="2119312" cy="39846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altLang="ko-KR" sz="2000">
                  <a:latin typeface="Verdana" pitchFamily="34" charset="0"/>
                  <a:ea typeface="굴림" charset="-127"/>
                </a:rPr>
                <a:t>Virtual Address</a:t>
              </a:r>
            </a:p>
          </p:txBody>
        </p:sp>
        <p:sp>
          <p:nvSpPr>
            <p:cNvPr id="2053127" name="AutoShape 7"/>
            <p:cNvSpPr>
              <a:spLocks noChangeArrowheads="1"/>
            </p:cNvSpPr>
            <p:nvPr/>
          </p:nvSpPr>
          <p:spPr bwMode="auto">
            <a:xfrm>
              <a:off x="4381500" y="2527300"/>
              <a:ext cx="2425700" cy="1230313"/>
            </a:xfrm>
            <a:prstGeom prst="star16">
              <a:avLst>
                <a:gd name="adj" fmla="val 37500"/>
              </a:avLst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3128" name="Line 8"/>
            <p:cNvSpPr>
              <a:spLocks noChangeShapeType="1"/>
            </p:cNvSpPr>
            <p:nvPr/>
          </p:nvSpPr>
          <p:spPr bwMode="auto">
            <a:xfrm flipH="1">
              <a:off x="7543800" y="1885950"/>
              <a:ext cx="0" cy="229235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3129" name="Rectangle 9"/>
            <p:cNvSpPr>
              <a:spLocks noChangeArrowheads="1"/>
            </p:cNvSpPr>
            <p:nvPr/>
          </p:nvSpPr>
          <p:spPr bwMode="auto">
            <a:xfrm>
              <a:off x="4840288" y="2738438"/>
              <a:ext cx="1487487" cy="65405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106362" tIns="52388" rIns="106362" bIns="52388">
              <a:spAutoFit/>
            </a:bodyPr>
            <a:lstStyle/>
            <a:p>
              <a:pPr algn="ctr" defTabSz="1208088" eaLnBrk="0" hangingPunct="0"/>
              <a:r>
                <a:rPr lang="en-US" altLang="ko-KR" sz="1800">
                  <a:solidFill>
                    <a:schemeClr val="bg1"/>
                  </a:solidFill>
                  <a:latin typeface="Verdana" pitchFamily="34" charset="0"/>
                  <a:ea typeface="굴림" charset="-127"/>
                </a:rPr>
                <a:t>Address</a:t>
              </a:r>
            </a:p>
            <a:p>
              <a:pPr algn="ctr" defTabSz="1208088" eaLnBrk="0" hangingPunct="0"/>
              <a:r>
                <a:rPr lang="en-US" altLang="ko-KR" sz="1800">
                  <a:solidFill>
                    <a:schemeClr val="bg1"/>
                  </a:solidFill>
                  <a:latin typeface="Verdana" pitchFamily="34" charset="0"/>
                  <a:ea typeface="굴림" charset="-127"/>
                </a:rPr>
                <a:t>Translation</a:t>
              </a:r>
            </a:p>
          </p:txBody>
        </p:sp>
        <p:sp>
          <p:nvSpPr>
            <p:cNvPr id="2053130" name="Line 10"/>
            <p:cNvSpPr>
              <a:spLocks noChangeShapeType="1"/>
            </p:cNvSpPr>
            <p:nvPr/>
          </p:nvSpPr>
          <p:spPr bwMode="auto">
            <a:xfrm>
              <a:off x="5638800" y="1885950"/>
              <a:ext cx="0" cy="69215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3131" name="Rectangle 11"/>
            <p:cNvSpPr>
              <a:spLocks noChangeArrowheads="1"/>
            </p:cNvSpPr>
            <p:nvPr/>
          </p:nvSpPr>
          <p:spPr bwMode="auto">
            <a:xfrm>
              <a:off x="3810000" y="1581150"/>
              <a:ext cx="3216275" cy="295275"/>
            </a:xfrm>
            <a:prstGeom prst="rect">
              <a:avLst/>
            </a:prstGeom>
            <a:solidFill>
              <a:srgbClr val="FFCC66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altLang="ko-KR" sz="1800">
                  <a:latin typeface="Verdana" pitchFamily="34" charset="0"/>
                  <a:ea typeface="굴림" charset="-127"/>
                </a:rPr>
                <a:t>Virtual Page No. (VPN)</a:t>
              </a:r>
            </a:p>
          </p:txBody>
        </p:sp>
        <p:sp>
          <p:nvSpPr>
            <p:cNvPr id="2053132" name="Rectangle 12"/>
            <p:cNvSpPr>
              <a:spLocks noChangeArrowheads="1"/>
            </p:cNvSpPr>
            <p:nvPr/>
          </p:nvSpPr>
          <p:spPr bwMode="auto">
            <a:xfrm>
              <a:off x="7010400" y="1581150"/>
              <a:ext cx="1090613" cy="295275"/>
            </a:xfrm>
            <a:prstGeom prst="rect">
              <a:avLst/>
            </a:prstGeom>
            <a:solidFill>
              <a:srgbClr val="FFCC66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altLang="ko-KR" sz="1800">
                  <a:latin typeface="Verdana" pitchFamily="34" charset="0"/>
                  <a:ea typeface="굴림" charset="-127"/>
                </a:rPr>
                <a:t>offset</a:t>
              </a:r>
            </a:p>
          </p:txBody>
        </p:sp>
        <p:sp>
          <p:nvSpPr>
            <p:cNvPr id="2053133" name="Rectangle 13" descr="90%"/>
            <p:cNvSpPr>
              <a:spLocks noChangeArrowheads="1"/>
            </p:cNvSpPr>
            <p:nvPr/>
          </p:nvSpPr>
          <p:spPr bwMode="auto">
            <a:xfrm>
              <a:off x="3810000" y="4178300"/>
              <a:ext cx="3216275" cy="295275"/>
            </a:xfrm>
            <a:prstGeom prst="rect">
              <a:avLst/>
            </a:prstGeom>
            <a:pattFill prst="pct90">
              <a:fgClr>
                <a:srgbClr val="FFCC66"/>
              </a:fgClr>
              <a:bgClr>
                <a:srgbClr val="FFFFFF"/>
              </a:bgClr>
            </a:patt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altLang="ko-KR" sz="1800">
                  <a:latin typeface="Verdana" pitchFamily="34" charset="0"/>
                  <a:ea typeface="굴림" charset="-127"/>
                </a:rPr>
                <a:t>Physical Page No. (PPN)</a:t>
              </a:r>
            </a:p>
          </p:txBody>
        </p:sp>
        <p:sp>
          <p:nvSpPr>
            <p:cNvPr id="2053134" name="Rectangle 14"/>
            <p:cNvSpPr>
              <a:spLocks noChangeArrowheads="1"/>
            </p:cNvSpPr>
            <p:nvPr/>
          </p:nvSpPr>
          <p:spPr bwMode="auto">
            <a:xfrm>
              <a:off x="6953250" y="4178300"/>
              <a:ext cx="1147763" cy="295275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altLang="ko-KR" sz="1800">
                  <a:latin typeface="Verdana" pitchFamily="34" charset="0"/>
                  <a:ea typeface="굴림" charset="-127"/>
                </a:rPr>
                <a:t>offset</a:t>
              </a:r>
              <a:endParaRPr lang="en-US" altLang="ko-KR" sz="2000">
                <a:latin typeface="Verdana" pitchFamily="34" charset="0"/>
                <a:ea typeface="굴림" charset="-127"/>
              </a:endParaRPr>
            </a:p>
          </p:txBody>
        </p:sp>
        <p:sp>
          <p:nvSpPr>
            <p:cNvPr id="2053135" name="Line 15"/>
            <p:cNvSpPr>
              <a:spLocks noChangeShapeType="1"/>
            </p:cNvSpPr>
            <p:nvPr/>
          </p:nvSpPr>
          <p:spPr bwMode="auto">
            <a:xfrm flipH="1">
              <a:off x="3810000" y="2184400"/>
              <a:ext cx="1828800" cy="4318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" name="Group 16"/>
            <p:cNvGrpSpPr>
              <a:grpSpLocks/>
            </p:cNvGrpSpPr>
            <p:nvPr/>
          </p:nvGrpSpPr>
          <p:grpSpPr bwMode="auto">
            <a:xfrm>
              <a:off x="1651000" y="2425700"/>
              <a:ext cx="2667000" cy="1230313"/>
              <a:chOff x="1200" y="1444"/>
              <a:chExt cx="1680" cy="775"/>
            </a:xfrm>
            <a:solidFill>
              <a:schemeClr val="accent2"/>
            </a:solidFill>
          </p:grpSpPr>
          <p:sp>
            <p:nvSpPr>
              <p:cNvPr id="2053137" name="AutoShape 17"/>
              <p:cNvSpPr>
                <a:spLocks noChangeArrowheads="1"/>
              </p:cNvSpPr>
              <p:nvPr/>
            </p:nvSpPr>
            <p:spPr bwMode="auto">
              <a:xfrm>
                <a:off x="1200" y="1444"/>
                <a:ext cx="1680" cy="775"/>
              </a:xfrm>
              <a:prstGeom prst="star16">
                <a:avLst>
                  <a:gd name="adj" fmla="val 37500"/>
                </a:avLst>
              </a:prstGeom>
              <a:grp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/>
              <a:lstStyle/>
              <a:p>
                <a:pPr algn="ctr" eaLnBrk="0" hangingPunct="0"/>
                <a:r>
                  <a:rPr lang="ko-KR" altLang="en-US" b="1">
                    <a:solidFill>
                      <a:schemeClr val="bg1"/>
                    </a:solidFill>
                    <a:latin typeface="Arial" charset="0"/>
                    <a:ea typeface="굴림" charset="-127"/>
                  </a:rPr>
                  <a:t> </a:t>
                </a:r>
                <a:endParaRPr lang="ko-KR" altLang="en-US">
                  <a:solidFill>
                    <a:schemeClr val="bg1"/>
                  </a:solidFill>
                  <a:latin typeface="Arial" charset="0"/>
                  <a:ea typeface="굴림" charset="-127"/>
                </a:endParaRPr>
              </a:p>
            </p:txBody>
          </p:sp>
          <p:sp>
            <p:nvSpPr>
              <p:cNvPr id="2053138" name="Text Box 18"/>
              <p:cNvSpPr txBox="1">
                <a:spLocks noChangeArrowheads="1"/>
              </p:cNvSpPr>
              <p:nvPr/>
            </p:nvSpPr>
            <p:spPr bwMode="auto">
              <a:xfrm>
                <a:off x="1615" y="1649"/>
                <a:ext cx="844" cy="404"/>
              </a:xfrm>
              <a:prstGeom prst="rect">
                <a:avLst/>
              </a:prstGeom>
              <a:grp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 eaLnBrk="0" hangingPunct="0"/>
                <a:r>
                  <a:rPr lang="en-US" altLang="ko-KR" sz="1800" dirty="0">
                    <a:solidFill>
                      <a:schemeClr val="bg1"/>
                    </a:solidFill>
                    <a:latin typeface="Verdana" pitchFamily="34" charset="0"/>
                    <a:ea typeface="굴림" charset="-127"/>
                  </a:rPr>
                  <a:t>Protection</a:t>
                </a:r>
              </a:p>
              <a:p>
                <a:pPr algn="ctr" eaLnBrk="0" hangingPunct="0"/>
                <a:r>
                  <a:rPr lang="en-US" altLang="ko-KR" sz="1800" dirty="0">
                    <a:solidFill>
                      <a:schemeClr val="bg1"/>
                    </a:solidFill>
                    <a:latin typeface="Verdana" pitchFamily="34" charset="0"/>
                    <a:ea typeface="굴림" charset="-127"/>
                  </a:rPr>
                  <a:t>Check</a:t>
                </a:r>
                <a:endParaRPr lang="en-US" altLang="ko-KR" sz="2000" dirty="0">
                  <a:solidFill>
                    <a:schemeClr val="bg1"/>
                  </a:solidFill>
                  <a:latin typeface="Verdana" pitchFamily="34" charset="0"/>
                  <a:ea typeface="굴림" charset="-127"/>
                </a:endParaRPr>
              </a:p>
            </p:txBody>
          </p:sp>
        </p:grpSp>
        <p:sp>
          <p:nvSpPr>
            <p:cNvPr id="2053139" name="Text Box 19"/>
            <p:cNvSpPr txBox="1">
              <a:spLocks noChangeArrowheads="1"/>
            </p:cNvSpPr>
            <p:nvPr/>
          </p:nvSpPr>
          <p:spPr bwMode="auto">
            <a:xfrm>
              <a:off x="444500" y="3713163"/>
              <a:ext cx="1560513" cy="40163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altLang="ko-KR" sz="2000">
                  <a:latin typeface="Verdana" pitchFamily="34" charset="0"/>
                  <a:ea typeface="굴림" charset="-127"/>
                </a:rPr>
                <a:t>Exception?</a:t>
              </a:r>
            </a:p>
          </p:txBody>
        </p:sp>
        <p:sp>
          <p:nvSpPr>
            <p:cNvPr id="2053140" name="Line 20"/>
            <p:cNvSpPr>
              <a:spLocks noChangeShapeType="1"/>
            </p:cNvSpPr>
            <p:nvPr/>
          </p:nvSpPr>
          <p:spPr bwMode="auto">
            <a:xfrm>
              <a:off x="1285875" y="2847974"/>
              <a:ext cx="581025" cy="12382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3141" name="Line 21"/>
            <p:cNvSpPr>
              <a:spLocks noChangeShapeType="1"/>
            </p:cNvSpPr>
            <p:nvPr/>
          </p:nvSpPr>
          <p:spPr bwMode="auto">
            <a:xfrm>
              <a:off x="1981200" y="2266950"/>
              <a:ext cx="457200" cy="31115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3142" name="Text Box 22"/>
            <p:cNvSpPr txBox="1">
              <a:spLocks noChangeArrowheads="1"/>
            </p:cNvSpPr>
            <p:nvPr/>
          </p:nvSpPr>
          <p:spPr bwMode="auto">
            <a:xfrm>
              <a:off x="768350" y="1944688"/>
              <a:ext cx="2233613" cy="36988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altLang="ko-KR" sz="1800" dirty="0">
                  <a:latin typeface="Verdana" pitchFamily="34" charset="0"/>
                  <a:ea typeface="굴림" charset="-127"/>
                </a:rPr>
                <a:t>Kernel/User Mode</a:t>
              </a:r>
            </a:p>
          </p:txBody>
        </p:sp>
        <p:sp>
          <p:nvSpPr>
            <p:cNvPr id="2053143" name="Text Box 23"/>
            <p:cNvSpPr txBox="1">
              <a:spLocks noChangeArrowheads="1"/>
            </p:cNvSpPr>
            <p:nvPr/>
          </p:nvSpPr>
          <p:spPr bwMode="auto">
            <a:xfrm>
              <a:off x="501650" y="2447925"/>
              <a:ext cx="1746250" cy="40011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/>
              <a:r>
                <a:rPr lang="en-US" altLang="ko-KR" sz="2000" dirty="0" smtClean="0">
                  <a:latin typeface="Verdana" pitchFamily="34" charset="0"/>
                  <a:ea typeface="굴림" charset="-127"/>
                </a:rPr>
                <a:t>Read/Write</a:t>
              </a:r>
              <a:endParaRPr lang="en-US" altLang="ko-KR" sz="2000" dirty="0">
                <a:latin typeface="Verdana" pitchFamily="34" charset="0"/>
                <a:ea typeface="굴림" charset="-127"/>
              </a:endParaRPr>
            </a:p>
          </p:txBody>
        </p:sp>
        <p:sp>
          <p:nvSpPr>
            <p:cNvPr id="2053144" name="Freeform 24"/>
            <p:cNvSpPr>
              <a:spLocks/>
            </p:cNvSpPr>
            <p:nvPr/>
          </p:nvSpPr>
          <p:spPr bwMode="auto">
            <a:xfrm>
              <a:off x="1282700" y="3298795"/>
              <a:ext cx="184731" cy="400110"/>
            </a:xfrm>
            <a:custGeom>
              <a:avLst/>
              <a:gdLst/>
              <a:ahLst/>
              <a:cxnLst>
                <a:cxn ang="0">
                  <a:pos x="392" y="0"/>
                </a:cxn>
                <a:cxn ang="0">
                  <a:pos x="0" y="144"/>
                </a:cxn>
                <a:cxn ang="0">
                  <a:pos x="0" y="288"/>
                </a:cxn>
              </a:cxnLst>
              <a:rect l="0" t="0" r="r" b="b"/>
              <a:pathLst>
                <a:path w="392" h="288">
                  <a:moveTo>
                    <a:pt x="392" y="0"/>
                  </a:moveTo>
                  <a:lnTo>
                    <a:pt x="0" y="144"/>
                  </a:lnTo>
                  <a:lnTo>
                    <a:pt x="0" y="288"/>
                  </a:lnTo>
                </a:path>
              </a:pathLst>
            </a:custGeom>
            <a:noFill/>
            <a:ln w="9525" cap="flat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25" name="Content Placeholder 2"/>
          <p:cNvSpPr>
            <a:spLocks noGrp="1"/>
          </p:cNvSpPr>
          <p:nvPr>
            <p:ph idx="1"/>
          </p:nvPr>
        </p:nvSpPr>
        <p:spPr>
          <a:xfrm>
            <a:off x="800099" y="4572000"/>
            <a:ext cx="7915275" cy="1666875"/>
          </a:xfrm>
        </p:spPr>
        <p:txBody>
          <a:bodyPr/>
          <a:lstStyle/>
          <a:p>
            <a:r>
              <a:rPr lang="en-US" altLang="ko-KR" sz="2000" dirty="0" smtClean="0">
                <a:ea typeface="굴림" charset="-127"/>
              </a:rPr>
              <a:t>Every instruction access and data access needs address translation and protection checks</a:t>
            </a:r>
            <a:endParaRPr lang="en-US" sz="2000" dirty="0" smtClean="0"/>
          </a:p>
          <a:p>
            <a:r>
              <a:rPr lang="en-US" altLang="ko-KR" sz="2000" dirty="0" smtClean="0">
                <a:ea typeface="굴림" charset="-127"/>
              </a:rPr>
              <a:t>Address translation is very expensive!</a:t>
            </a:r>
          </a:p>
          <a:p>
            <a:pPr lvl="1"/>
            <a:r>
              <a:rPr lang="en-US" altLang="ko-KR" sz="1800" dirty="0" smtClean="0">
                <a:ea typeface="굴림" charset="-127"/>
              </a:rPr>
              <a:t>In a one-level page table, each reference becomes two or more memory accesses</a:t>
            </a:r>
            <a:endParaRPr lang="en-US" altLang="ko-KR" sz="1400" i="1" dirty="0" smtClean="0">
              <a:ea typeface="굴림" charset="-127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13, 2013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http://csg.csail.mit.edu/6.S195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L20-</a:t>
            </a:r>
            <a:fld id="{63685F6B-DF49-47D4-A73B-45DF2DFB4508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5170" name="Rectangle 2"/>
          <p:cNvSpPr>
            <a:spLocks noGrp="1" noChangeArrowheads="1"/>
          </p:cNvSpPr>
          <p:nvPr>
            <p:ph type="title"/>
          </p:nvPr>
        </p:nvSpPr>
        <p:spPr>
          <a:xfrm>
            <a:off x="587375" y="123825"/>
            <a:ext cx="7162800" cy="1409700"/>
          </a:xfrm>
          <a:noFill/>
          <a:ln/>
        </p:spPr>
        <p:txBody>
          <a:bodyPr lIns="90488" tIns="44450" rIns="90488" bIns="44450"/>
          <a:lstStyle/>
          <a:p>
            <a:r>
              <a:rPr lang="en-US" altLang="ko-KR" dirty="0">
                <a:ea typeface="굴림" charset="-127"/>
              </a:rPr>
              <a:t>Translation </a:t>
            </a:r>
            <a:r>
              <a:rPr lang="en-US" altLang="ko-KR" dirty="0" err="1">
                <a:ea typeface="굴림" charset="-127"/>
              </a:rPr>
              <a:t>Lookaside</a:t>
            </a:r>
            <a:r>
              <a:rPr lang="en-US" altLang="ko-KR" dirty="0">
                <a:ea typeface="굴림" charset="-127"/>
              </a:rPr>
              <a:t> </a:t>
            </a:r>
            <a:r>
              <a:rPr lang="en-US" altLang="ko-KR" dirty="0" smtClean="0">
                <a:ea typeface="굴림" charset="-127"/>
              </a:rPr>
              <a:t>Buffers (TLB)</a:t>
            </a:r>
            <a:endParaRPr lang="en-US" altLang="ko-KR" sz="2400" i="1" dirty="0">
              <a:ea typeface="굴림" charset="-127"/>
            </a:endParaRPr>
          </a:p>
        </p:txBody>
      </p:sp>
      <p:sp>
        <p:nvSpPr>
          <p:cNvPr id="2055171" name="Rectangle 3"/>
          <p:cNvSpPr>
            <a:spLocks noChangeArrowheads="1"/>
          </p:cNvSpPr>
          <p:nvPr/>
        </p:nvSpPr>
        <p:spPr bwMode="auto">
          <a:xfrm>
            <a:off x="581025" y="1495425"/>
            <a:ext cx="8305800" cy="119776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eaLnBrk="0" hangingPunct="0"/>
            <a:endParaRPr lang="en-US" altLang="ko-KR" sz="1200" i="1" dirty="0">
              <a:latin typeface="Verdana" pitchFamily="34" charset="0"/>
              <a:ea typeface="굴림" charset="-127"/>
            </a:endParaRPr>
          </a:p>
          <a:p>
            <a:pPr eaLnBrk="0" hangingPunct="0"/>
            <a:r>
              <a:rPr lang="en-US" altLang="ko-KR" dirty="0" smtClean="0">
                <a:latin typeface="Verdana" pitchFamily="34" charset="0"/>
                <a:ea typeface="굴림" charset="-127"/>
              </a:rPr>
              <a:t>Cache address translations </a:t>
            </a:r>
            <a:r>
              <a:rPr lang="en-US" altLang="ko-KR" dirty="0">
                <a:latin typeface="Verdana" pitchFamily="34" charset="0"/>
                <a:ea typeface="굴림" charset="-127"/>
              </a:rPr>
              <a:t>in TLB</a:t>
            </a:r>
          </a:p>
          <a:p>
            <a:pPr eaLnBrk="0" hangingPunct="0"/>
            <a:r>
              <a:rPr lang="en-US" altLang="ko-KR" dirty="0">
                <a:latin typeface="Verdana" pitchFamily="34" charset="0"/>
                <a:ea typeface="굴림" charset="-127"/>
              </a:rPr>
              <a:t>		</a:t>
            </a:r>
            <a:r>
              <a:rPr lang="en-US" altLang="ko-KR" sz="2000" dirty="0">
                <a:latin typeface="Verdana" pitchFamily="34" charset="0"/>
                <a:ea typeface="굴림" charset="-127"/>
              </a:rPr>
              <a:t>TLB hit		</a:t>
            </a:r>
            <a:r>
              <a:rPr lang="en-US" altLang="ko-KR" sz="2000" dirty="0">
                <a:latin typeface="Symbol" pitchFamily="18" charset="2"/>
                <a:ea typeface="굴림" charset="-127"/>
              </a:rPr>
              <a:t> </a:t>
            </a:r>
            <a:r>
              <a:rPr lang="en-US" altLang="ko-KR" sz="2000" i="1" dirty="0">
                <a:latin typeface="Verdana" pitchFamily="34" charset="0"/>
                <a:ea typeface="굴림" charset="-127"/>
              </a:rPr>
              <a:t>Single Cycle Translation</a:t>
            </a:r>
            <a:endParaRPr lang="en-US" altLang="ko-KR" sz="2000" dirty="0">
              <a:latin typeface="Verdana" pitchFamily="34" charset="0"/>
              <a:ea typeface="굴림" charset="-127"/>
            </a:endParaRPr>
          </a:p>
          <a:p>
            <a:pPr eaLnBrk="0" hangingPunct="0"/>
            <a:r>
              <a:rPr lang="en-US" altLang="ko-KR" sz="2000" dirty="0">
                <a:latin typeface="Verdana" pitchFamily="34" charset="0"/>
                <a:ea typeface="굴림" charset="-127"/>
              </a:rPr>
              <a:t>	     	TLB miss 	</a:t>
            </a:r>
            <a:r>
              <a:rPr lang="en-US" altLang="ko-KR" sz="2000" dirty="0">
                <a:latin typeface="Symbol" pitchFamily="18" charset="2"/>
                <a:ea typeface="굴림" charset="-127"/>
              </a:rPr>
              <a:t> </a:t>
            </a:r>
            <a:r>
              <a:rPr lang="en-US" altLang="ko-KR" sz="2000" i="1" dirty="0">
                <a:latin typeface="Verdana" pitchFamily="34" charset="0"/>
                <a:ea typeface="굴림" charset="-127"/>
              </a:rPr>
              <a:t>Page Table Walk to refill </a:t>
            </a:r>
          </a:p>
        </p:txBody>
      </p:sp>
      <p:sp>
        <p:nvSpPr>
          <p:cNvPr id="2055172" name="Rectangle 4"/>
          <p:cNvSpPr>
            <a:spLocks noChangeArrowheads="1"/>
          </p:cNvSpPr>
          <p:nvPr/>
        </p:nvSpPr>
        <p:spPr bwMode="auto">
          <a:xfrm>
            <a:off x="5654675" y="5391150"/>
            <a:ext cx="1600200" cy="279400"/>
          </a:xfrm>
          <a:prstGeom prst="rect">
            <a:avLst/>
          </a:prstGeom>
          <a:solidFill>
            <a:schemeClr val="folHlink"/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5173" name="Rectangle 5"/>
          <p:cNvSpPr>
            <a:spLocks noChangeArrowheads="1"/>
          </p:cNvSpPr>
          <p:nvPr/>
        </p:nvSpPr>
        <p:spPr bwMode="auto">
          <a:xfrm>
            <a:off x="836613" y="3970338"/>
            <a:ext cx="3213100" cy="915987"/>
          </a:xfrm>
          <a:prstGeom prst="rect">
            <a:avLst/>
          </a:prstGeom>
          <a:solidFill>
            <a:srgbClr val="91A67C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5174" name="Line 6"/>
          <p:cNvSpPr>
            <a:spLocks noChangeShapeType="1"/>
          </p:cNvSpPr>
          <p:nvPr/>
        </p:nvSpPr>
        <p:spPr bwMode="auto">
          <a:xfrm>
            <a:off x="852488" y="4273550"/>
            <a:ext cx="319722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5175" name="Line 7"/>
          <p:cNvSpPr>
            <a:spLocks noChangeShapeType="1"/>
          </p:cNvSpPr>
          <p:nvPr/>
        </p:nvSpPr>
        <p:spPr bwMode="auto">
          <a:xfrm>
            <a:off x="836613" y="3970338"/>
            <a:ext cx="0" cy="9159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5176" name="Line 8"/>
          <p:cNvSpPr>
            <a:spLocks noChangeShapeType="1"/>
          </p:cNvSpPr>
          <p:nvPr/>
        </p:nvSpPr>
        <p:spPr bwMode="auto">
          <a:xfrm>
            <a:off x="1090613" y="3970338"/>
            <a:ext cx="0" cy="9159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5177" name="Line 9"/>
          <p:cNvSpPr>
            <a:spLocks noChangeShapeType="1"/>
          </p:cNvSpPr>
          <p:nvPr/>
        </p:nvSpPr>
        <p:spPr bwMode="auto">
          <a:xfrm>
            <a:off x="1581150" y="3983038"/>
            <a:ext cx="0" cy="9032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5178" name="Line 10"/>
          <p:cNvSpPr>
            <a:spLocks noChangeShapeType="1"/>
          </p:cNvSpPr>
          <p:nvPr/>
        </p:nvSpPr>
        <p:spPr bwMode="auto">
          <a:xfrm flipH="1">
            <a:off x="1331913" y="3970338"/>
            <a:ext cx="0" cy="9159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5179" name="Line 11"/>
          <p:cNvSpPr>
            <a:spLocks noChangeShapeType="1"/>
          </p:cNvSpPr>
          <p:nvPr/>
        </p:nvSpPr>
        <p:spPr bwMode="auto">
          <a:xfrm>
            <a:off x="2855913" y="3983038"/>
            <a:ext cx="0" cy="9032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5180" name="Rectangle 12"/>
          <p:cNvSpPr>
            <a:spLocks noChangeArrowheads="1"/>
          </p:cNvSpPr>
          <p:nvPr/>
        </p:nvSpPr>
        <p:spPr bwMode="auto">
          <a:xfrm>
            <a:off x="5697538" y="3267075"/>
            <a:ext cx="2476500" cy="279400"/>
          </a:xfrm>
          <a:prstGeom prst="rect">
            <a:avLst/>
          </a:prstGeom>
          <a:solidFill>
            <a:srgbClr val="FFCC66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5181" name="Line 13"/>
          <p:cNvSpPr>
            <a:spLocks noChangeShapeType="1"/>
          </p:cNvSpPr>
          <p:nvPr/>
        </p:nvSpPr>
        <p:spPr bwMode="auto">
          <a:xfrm>
            <a:off x="7297738" y="3279775"/>
            <a:ext cx="0" cy="2667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5182" name="Rectangle 14"/>
          <p:cNvSpPr>
            <a:spLocks noChangeArrowheads="1"/>
          </p:cNvSpPr>
          <p:nvPr/>
        </p:nvSpPr>
        <p:spPr bwMode="auto">
          <a:xfrm>
            <a:off x="6026150" y="3219450"/>
            <a:ext cx="2143216" cy="36676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altLang="ko-KR" sz="1800">
                <a:latin typeface="Verdana" pitchFamily="34" charset="0"/>
                <a:ea typeface="굴림" charset="-127"/>
              </a:rPr>
              <a:t>VPN   </a:t>
            </a:r>
            <a:r>
              <a:rPr lang="en-US" altLang="ko-KR" sz="1800">
                <a:latin typeface="Arial" charset="0"/>
                <a:ea typeface="굴림" charset="-127"/>
              </a:rPr>
              <a:t>	      </a:t>
            </a:r>
            <a:r>
              <a:rPr lang="en-US" altLang="ko-KR" sz="1800">
                <a:latin typeface="Verdana" pitchFamily="34" charset="0"/>
                <a:ea typeface="굴림" charset="-127"/>
              </a:rPr>
              <a:t>offset</a:t>
            </a:r>
          </a:p>
        </p:txBody>
      </p:sp>
      <p:sp>
        <p:nvSpPr>
          <p:cNvPr id="2055183" name="Rectangle 15"/>
          <p:cNvSpPr>
            <a:spLocks noChangeArrowheads="1"/>
          </p:cNvSpPr>
          <p:nvPr/>
        </p:nvSpPr>
        <p:spPr bwMode="auto">
          <a:xfrm>
            <a:off x="768350" y="3932238"/>
            <a:ext cx="2957542" cy="36676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altLang="ko-KR" sz="1800">
                <a:latin typeface="Verdana" pitchFamily="34" charset="0"/>
                <a:ea typeface="굴림" charset="-127"/>
              </a:rPr>
              <a:t>V R W D    tag        PPN</a:t>
            </a:r>
          </a:p>
        </p:txBody>
      </p:sp>
      <p:sp>
        <p:nvSpPr>
          <p:cNvPr id="2055184" name="Rectangle 16"/>
          <p:cNvSpPr>
            <a:spLocks noChangeArrowheads="1"/>
          </p:cNvSpPr>
          <p:nvPr/>
        </p:nvSpPr>
        <p:spPr bwMode="auto">
          <a:xfrm>
            <a:off x="3086100" y="5267325"/>
            <a:ext cx="2289175" cy="39846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altLang="ko-KR" sz="2000">
                <a:latin typeface="Verdana" pitchFamily="34" charset="0"/>
                <a:ea typeface="굴림" charset="-127"/>
              </a:rPr>
              <a:t>physical address</a:t>
            </a:r>
          </a:p>
        </p:txBody>
      </p:sp>
      <p:sp>
        <p:nvSpPr>
          <p:cNvPr id="2055185" name="Rectangle 17"/>
          <p:cNvSpPr>
            <a:spLocks noChangeArrowheads="1"/>
          </p:cNvSpPr>
          <p:nvPr/>
        </p:nvSpPr>
        <p:spPr bwMode="auto">
          <a:xfrm>
            <a:off x="5653088" y="5378450"/>
            <a:ext cx="2476500" cy="279400"/>
          </a:xfrm>
          <a:prstGeom prst="rect">
            <a:avLst/>
          </a:prstGeom>
          <a:solidFill>
            <a:srgbClr val="FFCC66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5186" name="Line 18"/>
          <p:cNvSpPr>
            <a:spLocks noChangeShapeType="1"/>
          </p:cNvSpPr>
          <p:nvPr/>
        </p:nvSpPr>
        <p:spPr bwMode="auto">
          <a:xfrm>
            <a:off x="7253288" y="5391150"/>
            <a:ext cx="0" cy="2667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5187" name="Rectangle 19"/>
          <p:cNvSpPr>
            <a:spLocks noChangeArrowheads="1"/>
          </p:cNvSpPr>
          <p:nvPr/>
        </p:nvSpPr>
        <p:spPr bwMode="auto">
          <a:xfrm>
            <a:off x="6007100" y="5343525"/>
            <a:ext cx="2167261" cy="36676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altLang="ko-KR" sz="1800">
                <a:latin typeface="Verdana" pitchFamily="34" charset="0"/>
                <a:ea typeface="굴림" charset="-127"/>
              </a:rPr>
              <a:t>PPN	     offset</a:t>
            </a:r>
          </a:p>
        </p:txBody>
      </p:sp>
      <p:sp>
        <p:nvSpPr>
          <p:cNvPr id="2055188" name="Rectangle 20"/>
          <p:cNvSpPr>
            <a:spLocks noChangeArrowheads="1"/>
          </p:cNvSpPr>
          <p:nvPr/>
        </p:nvSpPr>
        <p:spPr bwMode="auto">
          <a:xfrm>
            <a:off x="3449638" y="3178175"/>
            <a:ext cx="1904368" cy="36676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altLang="ko-KR" sz="1800" i="1">
                <a:latin typeface="Verdana" pitchFamily="34" charset="0"/>
                <a:ea typeface="굴림" charset="-127"/>
              </a:rPr>
              <a:t>virtual address</a:t>
            </a:r>
          </a:p>
        </p:txBody>
      </p:sp>
      <p:sp>
        <p:nvSpPr>
          <p:cNvPr id="2055189" name="Line 21"/>
          <p:cNvSpPr>
            <a:spLocks noChangeShapeType="1"/>
          </p:cNvSpPr>
          <p:nvPr/>
        </p:nvSpPr>
        <p:spPr bwMode="auto">
          <a:xfrm>
            <a:off x="7927975" y="3543300"/>
            <a:ext cx="0" cy="18002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5190" name="Freeform 22"/>
          <p:cNvSpPr>
            <a:spLocks/>
          </p:cNvSpPr>
          <p:nvPr/>
        </p:nvSpPr>
        <p:spPr bwMode="auto">
          <a:xfrm>
            <a:off x="3467100" y="4886325"/>
            <a:ext cx="2979738" cy="45243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71"/>
              </a:cxn>
              <a:cxn ang="0">
                <a:pos x="1876" y="71"/>
              </a:cxn>
              <a:cxn ang="0">
                <a:pos x="1876" y="284"/>
              </a:cxn>
            </a:cxnLst>
            <a:rect l="0" t="0" r="r" b="b"/>
            <a:pathLst>
              <a:path w="1877" h="285">
                <a:moveTo>
                  <a:pt x="0" y="0"/>
                </a:moveTo>
                <a:lnTo>
                  <a:pt x="0" y="71"/>
                </a:lnTo>
                <a:lnTo>
                  <a:pt x="1876" y="71"/>
                </a:lnTo>
                <a:lnTo>
                  <a:pt x="1876" y="284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55191" name="Line 23"/>
          <p:cNvSpPr>
            <a:spLocks noChangeShapeType="1"/>
          </p:cNvSpPr>
          <p:nvPr/>
        </p:nvSpPr>
        <p:spPr bwMode="auto">
          <a:xfrm>
            <a:off x="1824038" y="3976688"/>
            <a:ext cx="0" cy="90963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5192" name="Line 24"/>
          <p:cNvSpPr>
            <a:spLocks noChangeShapeType="1"/>
          </p:cNvSpPr>
          <p:nvPr/>
        </p:nvSpPr>
        <p:spPr bwMode="auto">
          <a:xfrm flipH="1">
            <a:off x="2247900" y="4886325"/>
            <a:ext cx="0" cy="3016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5193" name="Rectangle 25"/>
          <p:cNvSpPr>
            <a:spLocks noChangeArrowheads="1"/>
          </p:cNvSpPr>
          <p:nvPr/>
        </p:nvSpPr>
        <p:spPr bwMode="auto">
          <a:xfrm>
            <a:off x="1943100" y="5191125"/>
            <a:ext cx="655630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altLang="ko-KR">
                <a:latin typeface="Verdana" pitchFamily="34" charset="0"/>
                <a:ea typeface="굴림" charset="-127"/>
              </a:rPr>
              <a:t>hit?</a:t>
            </a:r>
          </a:p>
        </p:txBody>
      </p:sp>
      <p:sp>
        <p:nvSpPr>
          <p:cNvPr id="2055194" name="Line 26"/>
          <p:cNvSpPr>
            <a:spLocks noChangeShapeType="1"/>
          </p:cNvSpPr>
          <p:nvPr/>
        </p:nvSpPr>
        <p:spPr bwMode="auto">
          <a:xfrm>
            <a:off x="842963" y="4564063"/>
            <a:ext cx="319722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5195" name="Freeform 27"/>
          <p:cNvSpPr>
            <a:spLocks/>
          </p:cNvSpPr>
          <p:nvPr/>
        </p:nvSpPr>
        <p:spPr bwMode="auto">
          <a:xfrm>
            <a:off x="2289175" y="3533775"/>
            <a:ext cx="4114800" cy="438150"/>
          </a:xfrm>
          <a:custGeom>
            <a:avLst/>
            <a:gdLst/>
            <a:ahLst/>
            <a:cxnLst>
              <a:cxn ang="0">
                <a:pos x="2592" y="0"/>
              </a:cxn>
              <a:cxn ang="0">
                <a:pos x="2592" y="96"/>
              </a:cxn>
              <a:cxn ang="0">
                <a:pos x="0" y="96"/>
              </a:cxn>
              <a:cxn ang="0">
                <a:pos x="0" y="288"/>
              </a:cxn>
            </a:cxnLst>
            <a:rect l="0" t="0" r="r" b="b"/>
            <a:pathLst>
              <a:path w="2592" h="288">
                <a:moveTo>
                  <a:pt x="2592" y="0"/>
                </a:moveTo>
                <a:lnTo>
                  <a:pt x="2592" y="96"/>
                </a:lnTo>
                <a:lnTo>
                  <a:pt x="0" y="96"/>
                </a:lnTo>
                <a:lnTo>
                  <a:pt x="0" y="288"/>
                </a:ln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13, 2013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http://csg.csail.mit.edu/6.S195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L20-</a:t>
            </a:r>
            <a:fld id="{63685F6B-DF49-47D4-A73B-45DF2DFB4508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7218" name="Rectangle 2"/>
          <p:cNvSpPr>
            <a:spLocks noGrp="1" noChangeArrowheads="1"/>
          </p:cNvSpPr>
          <p:nvPr>
            <p:ph type="title"/>
          </p:nvPr>
        </p:nvSpPr>
        <p:spPr>
          <a:xfrm>
            <a:off x="355600" y="469900"/>
            <a:ext cx="7162800" cy="685800"/>
          </a:xfrm>
        </p:spPr>
        <p:txBody>
          <a:bodyPr/>
          <a:lstStyle/>
          <a:p>
            <a:r>
              <a:rPr lang="en-US" altLang="ko-KR">
                <a:ea typeface="굴림" charset="-127"/>
              </a:rPr>
              <a:t>TLB Designs</a:t>
            </a:r>
          </a:p>
        </p:txBody>
      </p:sp>
      <p:sp>
        <p:nvSpPr>
          <p:cNvPr id="2057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485900"/>
            <a:ext cx="8102600" cy="5257800"/>
          </a:xfrm>
          <a:noFill/>
          <a:ln/>
        </p:spPr>
        <p:txBody>
          <a:bodyPr/>
          <a:lstStyle/>
          <a:p>
            <a:r>
              <a:rPr lang="en-US" altLang="ko-KR" sz="2400" dirty="0">
                <a:ea typeface="굴림" charset="-127"/>
              </a:rPr>
              <a:t>Typically 32-128 entries, usually fully associative</a:t>
            </a:r>
          </a:p>
          <a:p>
            <a:pPr lvl="1"/>
            <a:r>
              <a:rPr lang="en-US" altLang="ko-KR" sz="2000" dirty="0">
                <a:ea typeface="굴림" charset="-127"/>
              </a:rPr>
              <a:t>Each entry maps a large page, hence less spatial locality across pages </a:t>
            </a:r>
            <a:r>
              <a:rPr lang="en-US" altLang="ko-KR" sz="2000" dirty="0">
                <a:ea typeface="굴림" charset="-127"/>
                <a:sym typeface="Wingdings" pitchFamily="2" charset="2"/>
              </a:rPr>
              <a:t></a:t>
            </a:r>
            <a:r>
              <a:rPr lang="en-US" altLang="ko-KR" sz="2000" dirty="0">
                <a:ea typeface="굴림" charset="-127"/>
              </a:rPr>
              <a:t> more likely that two entries conflict</a:t>
            </a:r>
          </a:p>
          <a:p>
            <a:pPr lvl="1"/>
            <a:r>
              <a:rPr lang="en-US" altLang="ko-KR" sz="2000" dirty="0">
                <a:ea typeface="굴림" charset="-127"/>
              </a:rPr>
              <a:t>Sometimes larger TLBs (256-512 entries) are 4-8 way set-associative</a:t>
            </a:r>
          </a:p>
          <a:p>
            <a:r>
              <a:rPr lang="en-US" altLang="ko-KR" sz="2400" dirty="0">
                <a:ea typeface="굴림" charset="-127"/>
              </a:rPr>
              <a:t>Random or FIFO replacement policy</a:t>
            </a:r>
          </a:p>
          <a:p>
            <a:r>
              <a:rPr lang="en-US" altLang="ko-KR" sz="2400" dirty="0">
                <a:ea typeface="굴림" charset="-127"/>
              </a:rPr>
              <a:t>P</a:t>
            </a:r>
            <a:r>
              <a:rPr lang="en-US" altLang="ko-KR" sz="2400" dirty="0" smtClean="0">
                <a:ea typeface="굴림" charset="-127"/>
              </a:rPr>
              <a:t>rocess ID information </a:t>
            </a:r>
            <a:r>
              <a:rPr lang="en-US" altLang="ko-KR" sz="2400" dirty="0">
                <a:ea typeface="굴림" charset="-127"/>
              </a:rPr>
              <a:t>in TLB</a:t>
            </a:r>
            <a:r>
              <a:rPr lang="en-US" altLang="ko-KR" sz="2000" i="1" dirty="0">
                <a:ea typeface="굴림" charset="-127"/>
              </a:rPr>
              <a:t>?</a:t>
            </a:r>
            <a:endParaRPr lang="en-US" altLang="ko-KR" sz="800" dirty="0">
              <a:ea typeface="굴림" charset="-127"/>
            </a:endParaRPr>
          </a:p>
          <a:p>
            <a:r>
              <a:rPr lang="en-US" altLang="ko-KR" sz="2400" dirty="0">
                <a:ea typeface="굴림" charset="-127"/>
              </a:rPr>
              <a:t>TLB Reach: Size of largest virtual address space that can be simultaneously mapped by </a:t>
            </a:r>
            <a:r>
              <a:rPr lang="en-US" altLang="ko-KR" sz="2400" dirty="0" smtClean="0">
                <a:ea typeface="굴림" charset="-127"/>
              </a:rPr>
              <a:t>TLB</a:t>
            </a:r>
            <a:endParaRPr lang="en-US" altLang="ko-KR" sz="2400" dirty="0">
              <a:ea typeface="굴림" charset="-127"/>
            </a:endParaRPr>
          </a:p>
          <a:p>
            <a:pPr lvl="1">
              <a:buFontTx/>
              <a:buNone/>
            </a:pPr>
            <a:r>
              <a:rPr lang="en-US" altLang="ko-KR" sz="2000" dirty="0">
                <a:ea typeface="굴림" charset="-127"/>
              </a:rPr>
              <a:t>Example: 64 TLB entries, 4KB pages, one page per entry</a:t>
            </a:r>
          </a:p>
          <a:p>
            <a:pPr lvl="1">
              <a:buFontTx/>
              <a:buNone/>
            </a:pPr>
            <a:endParaRPr lang="en-US" altLang="ko-KR" sz="2000" dirty="0">
              <a:ea typeface="굴림" charset="-127"/>
            </a:endParaRPr>
          </a:p>
          <a:p>
            <a:pPr lvl="1">
              <a:buFontTx/>
              <a:buNone/>
            </a:pPr>
            <a:r>
              <a:rPr lang="en-US" altLang="ko-KR" sz="2000" dirty="0">
                <a:ea typeface="굴림" charset="-127"/>
              </a:rPr>
              <a:t>TLB Reach </a:t>
            </a:r>
            <a:r>
              <a:rPr lang="en-US" altLang="ko-KR" sz="2000" dirty="0" smtClean="0">
                <a:ea typeface="굴림" charset="-127"/>
              </a:rPr>
              <a:t>=</a:t>
            </a:r>
            <a:endParaRPr lang="en-US" altLang="ko-KR" sz="2000" i="1" dirty="0">
              <a:ea typeface="굴림" charset="-127"/>
            </a:endParaRPr>
          </a:p>
        </p:txBody>
      </p:sp>
      <p:sp>
        <p:nvSpPr>
          <p:cNvPr id="2057220" name="Text Box 4"/>
          <p:cNvSpPr txBox="1">
            <a:spLocks noChangeArrowheads="1"/>
          </p:cNvSpPr>
          <p:nvPr/>
        </p:nvSpPr>
        <p:spPr bwMode="auto">
          <a:xfrm>
            <a:off x="2839258" y="5978803"/>
            <a:ext cx="341151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i="1" dirty="0">
                <a:solidFill>
                  <a:srgbClr val="FF0000"/>
                </a:solidFill>
                <a:latin typeface="Verdana" pitchFamily="34" charset="0"/>
              </a:rPr>
              <a:t>64 entries * 4 KB = 256 </a:t>
            </a:r>
            <a:r>
              <a:rPr lang="en-US" sz="1800" i="1" dirty="0" smtClean="0">
                <a:solidFill>
                  <a:srgbClr val="FF0000"/>
                </a:solidFill>
                <a:latin typeface="Verdana" pitchFamily="34" charset="0"/>
              </a:rPr>
              <a:t>KB</a:t>
            </a:r>
            <a:endParaRPr lang="en-US" sz="1800" i="1" dirty="0">
              <a:solidFill>
                <a:srgbClr val="FF0000"/>
              </a:solidFill>
              <a:latin typeface="Verdana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13, 2013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http://csg.csail.mit.edu/6.S195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L20-</a:t>
            </a:r>
            <a:fld id="{63685F6B-DF49-47D4-A73B-45DF2DFB4508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7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7220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ea typeface="굴림" charset="-127"/>
              </a:rPr>
              <a:t>Handling a TLB Miss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43050"/>
            <a:ext cx="7772400" cy="4114800"/>
          </a:xfrm>
        </p:spPr>
        <p:txBody>
          <a:bodyPr/>
          <a:lstStyle/>
          <a:p>
            <a:r>
              <a:rPr lang="en-US" altLang="ko-KR" sz="2400" dirty="0">
                <a:latin typeface="Verdana" pitchFamily="34" charset="0"/>
                <a:ea typeface="굴림" charset="-127"/>
              </a:rPr>
              <a:t>Software (MIPS, Alpha)</a:t>
            </a:r>
          </a:p>
          <a:p>
            <a:pPr lvl="1"/>
            <a:r>
              <a:rPr lang="en-US" altLang="ko-KR" sz="2000" dirty="0">
                <a:latin typeface="Verdana" pitchFamily="34" charset="0"/>
                <a:ea typeface="굴림" charset="-127"/>
              </a:rPr>
              <a:t>TLB miss causes an exception and the operating system walks the page tables and reloads </a:t>
            </a:r>
            <a:r>
              <a:rPr lang="en-US" altLang="ko-KR" sz="2000" dirty="0" smtClean="0">
                <a:latin typeface="Verdana" pitchFamily="34" charset="0"/>
                <a:ea typeface="굴림" charset="-127"/>
              </a:rPr>
              <a:t>TLB</a:t>
            </a:r>
          </a:p>
          <a:p>
            <a:pPr lvl="1"/>
            <a:r>
              <a:rPr lang="en-US" altLang="ko-KR" sz="2000" dirty="0" smtClean="0">
                <a:latin typeface="Verdana" pitchFamily="34" charset="0"/>
                <a:ea typeface="굴림" charset="-127"/>
              </a:rPr>
              <a:t>A </a:t>
            </a:r>
            <a:r>
              <a:rPr lang="en-US" altLang="ko-KR" sz="2000" dirty="0">
                <a:latin typeface="Verdana" pitchFamily="34" charset="0"/>
                <a:ea typeface="굴림" charset="-127"/>
              </a:rPr>
              <a:t>privileged “</a:t>
            </a:r>
            <a:r>
              <a:rPr lang="en-US" altLang="ko-KR" sz="2000" dirty="0" err="1">
                <a:latin typeface="Verdana" pitchFamily="34" charset="0"/>
                <a:ea typeface="굴림" charset="-127"/>
              </a:rPr>
              <a:t>untranslated</a:t>
            </a:r>
            <a:r>
              <a:rPr lang="en-US" altLang="ko-KR" sz="2000" dirty="0">
                <a:latin typeface="Verdana" pitchFamily="34" charset="0"/>
                <a:ea typeface="굴림" charset="-127"/>
              </a:rPr>
              <a:t>”  addressing mode </a:t>
            </a:r>
            <a:r>
              <a:rPr lang="en-US" altLang="ko-KR" sz="2000" dirty="0" smtClean="0">
                <a:latin typeface="Verdana" pitchFamily="34" charset="0"/>
                <a:ea typeface="굴림" charset="-127"/>
              </a:rPr>
              <a:t>is used for PT walk</a:t>
            </a:r>
            <a:endParaRPr lang="en-US" altLang="ko-KR" sz="2000" i="1" dirty="0">
              <a:latin typeface="Verdana" pitchFamily="34" charset="0"/>
              <a:ea typeface="굴림" charset="-127"/>
            </a:endParaRPr>
          </a:p>
          <a:p>
            <a:r>
              <a:rPr lang="en-US" altLang="ko-KR" sz="2400" dirty="0">
                <a:latin typeface="Verdana" pitchFamily="34" charset="0"/>
                <a:ea typeface="굴림" charset="-127"/>
              </a:rPr>
              <a:t>Hardware (SPARC v8, x86, PowerPC)</a:t>
            </a:r>
          </a:p>
          <a:p>
            <a:pPr lvl="1"/>
            <a:r>
              <a:rPr lang="en-US" altLang="ko-KR" sz="2000" dirty="0">
                <a:latin typeface="Verdana" pitchFamily="34" charset="0"/>
                <a:ea typeface="굴림" charset="-127"/>
              </a:rPr>
              <a:t>A memory management unit (MMU) walks the page tables and reloads the </a:t>
            </a:r>
            <a:r>
              <a:rPr lang="en-US" altLang="ko-KR" sz="2000" dirty="0" smtClean="0">
                <a:latin typeface="Verdana" pitchFamily="34" charset="0"/>
                <a:ea typeface="굴림" charset="-127"/>
              </a:rPr>
              <a:t>TLB</a:t>
            </a:r>
            <a:endParaRPr lang="en-US" altLang="ko-KR" sz="2000" dirty="0">
              <a:latin typeface="Verdana" pitchFamily="34" charset="0"/>
              <a:ea typeface="굴림" charset="-127"/>
            </a:endParaRPr>
          </a:p>
          <a:p>
            <a:pPr lvl="1"/>
            <a:r>
              <a:rPr lang="en-US" altLang="ko-KR" sz="2000" dirty="0">
                <a:latin typeface="Verdana" pitchFamily="34" charset="0"/>
                <a:ea typeface="굴림" charset="-127"/>
              </a:rPr>
              <a:t>If a missing (data or PT) page is encountered during the TLB reloading, MMU gives up and signals a Page-Fault exception for the original instruction	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13,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L20-</a:t>
            </a:r>
            <a:fld id="{63685F6B-DF49-47D4-A73B-45DF2DFB4508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http://csg.csail.mit.edu/6.S195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402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90525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ko-KR" sz="4000" dirty="0" smtClean="0">
                <a:ea typeface="굴림" charset="-127"/>
              </a:rPr>
              <a:t>Translation for Page Tables</a:t>
            </a:r>
          </a:p>
        </p:txBody>
      </p:sp>
      <p:sp>
        <p:nvSpPr>
          <p:cNvPr id="819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2775" y="1516063"/>
            <a:ext cx="5197475" cy="960437"/>
          </a:xfrm>
        </p:spPr>
        <p:txBody>
          <a:bodyPr/>
          <a:lstStyle/>
          <a:p>
            <a:pPr eaLnBrk="1" hangingPunct="1"/>
            <a:r>
              <a:rPr lang="en-US" altLang="ko-KR" sz="2400" dirty="0" smtClean="0">
                <a:ea typeface="굴림" charset="-127"/>
              </a:rPr>
              <a:t>Can references to page tables cause TLB misses?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6326188" y="2873375"/>
            <a:ext cx="901700" cy="965200"/>
            <a:chOff x="4784" y="1928"/>
            <a:chExt cx="568" cy="608"/>
          </a:xfrm>
          <a:solidFill>
            <a:srgbClr val="FFC000"/>
          </a:solidFill>
        </p:grpSpPr>
        <p:sp>
          <p:nvSpPr>
            <p:cNvPr id="8219" name="Rectangle 5"/>
            <p:cNvSpPr>
              <a:spLocks noChangeArrowheads="1"/>
            </p:cNvSpPr>
            <p:nvPr/>
          </p:nvSpPr>
          <p:spPr bwMode="auto">
            <a:xfrm>
              <a:off x="4784" y="1928"/>
              <a:ext cx="568" cy="608"/>
            </a:xfrm>
            <a:prstGeom prst="rect">
              <a:avLst/>
            </a:prstGeom>
            <a:grp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20" name="Line 6"/>
            <p:cNvSpPr>
              <a:spLocks noChangeShapeType="1"/>
            </p:cNvSpPr>
            <p:nvPr/>
          </p:nvSpPr>
          <p:spPr bwMode="auto">
            <a:xfrm>
              <a:off x="4784" y="2234"/>
              <a:ext cx="562" cy="0"/>
            </a:xfrm>
            <a:prstGeom prst="line">
              <a:avLst/>
            </a:prstGeom>
            <a:grp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21" name="Line 7"/>
            <p:cNvSpPr>
              <a:spLocks noChangeShapeType="1"/>
            </p:cNvSpPr>
            <p:nvPr/>
          </p:nvSpPr>
          <p:spPr bwMode="auto">
            <a:xfrm>
              <a:off x="4784" y="2394"/>
              <a:ext cx="562" cy="0"/>
            </a:xfrm>
            <a:prstGeom prst="line">
              <a:avLst/>
            </a:prstGeom>
            <a:grp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22" name="Line 8"/>
            <p:cNvSpPr>
              <a:spLocks noChangeShapeType="1"/>
            </p:cNvSpPr>
            <p:nvPr/>
          </p:nvSpPr>
          <p:spPr bwMode="auto">
            <a:xfrm>
              <a:off x="4784" y="2075"/>
              <a:ext cx="562" cy="0"/>
            </a:xfrm>
            <a:prstGeom prst="line">
              <a:avLst/>
            </a:prstGeom>
            <a:grp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8199" name="Rectangle 14"/>
          <p:cNvSpPr>
            <a:spLocks noChangeArrowheads="1"/>
          </p:cNvSpPr>
          <p:nvPr/>
        </p:nvSpPr>
        <p:spPr bwMode="auto">
          <a:xfrm>
            <a:off x="3327400" y="2263775"/>
            <a:ext cx="927100" cy="9906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00" name="Rectangle 15"/>
          <p:cNvSpPr>
            <a:spLocks noChangeArrowheads="1"/>
          </p:cNvSpPr>
          <p:nvPr/>
        </p:nvSpPr>
        <p:spPr bwMode="auto">
          <a:xfrm>
            <a:off x="2995613" y="3371850"/>
            <a:ext cx="1704975" cy="523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altLang="ko-KR" sz="1400">
                <a:solidFill>
                  <a:srgbClr val="56127A"/>
                </a:solidFill>
                <a:latin typeface="Verdana" pitchFamily="34" charset="0"/>
                <a:ea typeface="굴림" charset="-127"/>
              </a:rPr>
              <a:t>User Page Table</a:t>
            </a:r>
          </a:p>
          <a:p>
            <a:pPr algn="ctr" eaLnBrk="0" hangingPunct="0"/>
            <a:r>
              <a:rPr lang="en-US" altLang="ko-KR" sz="1400">
                <a:solidFill>
                  <a:srgbClr val="56127A"/>
                </a:solidFill>
                <a:latin typeface="Verdana" pitchFamily="34" charset="0"/>
                <a:ea typeface="굴림" charset="-127"/>
              </a:rPr>
              <a:t>(in virtual space)</a:t>
            </a:r>
          </a:p>
        </p:txBody>
      </p:sp>
      <p:sp>
        <p:nvSpPr>
          <p:cNvPr id="8201" name="Line 21"/>
          <p:cNvSpPr>
            <a:spLocks noChangeShapeType="1"/>
          </p:cNvSpPr>
          <p:nvPr/>
        </p:nvSpPr>
        <p:spPr bwMode="auto">
          <a:xfrm flipV="1">
            <a:off x="4254500" y="2644775"/>
            <a:ext cx="2071688" cy="3397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02" name="Line 22"/>
          <p:cNvSpPr>
            <a:spLocks noChangeShapeType="1"/>
          </p:cNvSpPr>
          <p:nvPr/>
        </p:nvSpPr>
        <p:spPr bwMode="auto">
          <a:xfrm>
            <a:off x="4254500" y="3213100"/>
            <a:ext cx="2071688" cy="625475"/>
          </a:xfrm>
          <a:prstGeom prst="line">
            <a:avLst/>
          </a:prstGeom>
          <a:noFill/>
          <a:ln w="25400">
            <a:solidFill>
              <a:schemeClr val="bg2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03" name="Line 24"/>
          <p:cNvSpPr>
            <a:spLocks noChangeShapeType="1"/>
          </p:cNvSpPr>
          <p:nvPr/>
        </p:nvSpPr>
        <p:spPr bwMode="auto">
          <a:xfrm>
            <a:off x="2133600" y="2938463"/>
            <a:ext cx="1219200" cy="39211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04" name="Line 25"/>
          <p:cNvSpPr>
            <a:spLocks noChangeShapeType="1"/>
          </p:cNvSpPr>
          <p:nvPr/>
        </p:nvSpPr>
        <p:spPr bwMode="auto">
          <a:xfrm flipH="1" flipV="1">
            <a:off x="3186113" y="2938463"/>
            <a:ext cx="0" cy="304800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05" name="Rectangle 26"/>
          <p:cNvSpPr>
            <a:spLocks noChangeArrowheads="1"/>
          </p:cNvSpPr>
          <p:nvPr/>
        </p:nvSpPr>
        <p:spPr bwMode="auto">
          <a:xfrm>
            <a:off x="852488" y="3163888"/>
            <a:ext cx="1651000" cy="3365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altLang="ko-KR" sz="1600">
                <a:solidFill>
                  <a:srgbClr val="56127A"/>
                </a:solidFill>
                <a:latin typeface="Verdana" pitchFamily="34" charset="0"/>
                <a:ea typeface="굴림" charset="-127"/>
              </a:rPr>
              <a:t>User PTE Base</a:t>
            </a:r>
          </a:p>
        </p:txBody>
      </p:sp>
      <p:sp>
        <p:nvSpPr>
          <p:cNvPr id="8206" name="Rectangle 27" descr="Wide upward diagonal"/>
          <p:cNvSpPr>
            <a:spLocks noChangeArrowheads="1"/>
          </p:cNvSpPr>
          <p:nvPr/>
        </p:nvSpPr>
        <p:spPr bwMode="auto">
          <a:xfrm>
            <a:off x="3352800" y="2644775"/>
            <a:ext cx="914400" cy="244475"/>
          </a:xfrm>
          <a:prstGeom prst="rect">
            <a:avLst/>
          </a:prstGeom>
          <a:pattFill prst="wdUpDiag">
            <a:fgClr>
              <a:srgbClr val="000000"/>
            </a:fgClr>
            <a:bgClr>
              <a:schemeClr val="bg1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07" name="Rectangle 28"/>
          <p:cNvSpPr>
            <a:spLocks noChangeArrowheads="1"/>
          </p:cNvSpPr>
          <p:nvPr/>
        </p:nvSpPr>
        <p:spPr bwMode="auto">
          <a:xfrm>
            <a:off x="3352800" y="2416175"/>
            <a:ext cx="914400" cy="244475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08" name="Rectangle 29"/>
          <p:cNvSpPr>
            <a:spLocks noChangeArrowheads="1"/>
          </p:cNvSpPr>
          <p:nvPr/>
        </p:nvSpPr>
        <p:spPr bwMode="auto">
          <a:xfrm>
            <a:off x="3352800" y="3101975"/>
            <a:ext cx="914400" cy="228600"/>
          </a:xfrm>
          <a:prstGeom prst="rect">
            <a:avLst/>
          </a:prstGeom>
          <a:solidFill>
            <a:srgbClr val="FFCC66"/>
          </a:solidFill>
          <a:ln w="254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09" name="Rectangle 30"/>
          <p:cNvSpPr>
            <a:spLocks noChangeArrowheads="1"/>
          </p:cNvSpPr>
          <p:nvPr/>
        </p:nvSpPr>
        <p:spPr bwMode="auto">
          <a:xfrm>
            <a:off x="3352800" y="2873375"/>
            <a:ext cx="914400" cy="244475"/>
          </a:xfrm>
          <a:prstGeom prst="rect">
            <a:avLst/>
          </a:prstGeom>
          <a:solidFill>
            <a:srgbClr val="FFCC66"/>
          </a:solidFill>
          <a:ln w="254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10" name="Rectangle 31" descr="40%"/>
          <p:cNvSpPr>
            <a:spLocks noChangeArrowheads="1"/>
          </p:cNvSpPr>
          <p:nvPr/>
        </p:nvSpPr>
        <p:spPr bwMode="auto">
          <a:xfrm>
            <a:off x="3352800" y="2873375"/>
            <a:ext cx="914400" cy="228600"/>
          </a:xfrm>
          <a:prstGeom prst="rect">
            <a:avLst/>
          </a:prstGeom>
          <a:solidFill>
            <a:srgbClr val="91A67C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11" name="Rectangle 32" descr="40%"/>
          <p:cNvSpPr>
            <a:spLocks noChangeArrowheads="1"/>
          </p:cNvSpPr>
          <p:nvPr/>
        </p:nvSpPr>
        <p:spPr bwMode="auto">
          <a:xfrm>
            <a:off x="3352800" y="2428875"/>
            <a:ext cx="914400" cy="228600"/>
          </a:xfrm>
          <a:prstGeom prst="rect">
            <a:avLst/>
          </a:prstGeom>
          <a:solidFill>
            <a:srgbClr val="91A67C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12" name="Rectangle 33" descr="40%"/>
          <p:cNvSpPr>
            <a:spLocks noChangeArrowheads="1"/>
          </p:cNvSpPr>
          <p:nvPr/>
        </p:nvSpPr>
        <p:spPr bwMode="auto">
          <a:xfrm>
            <a:off x="1219200" y="2824163"/>
            <a:ext cx="914400" cy="228600"/>
          </a:xfrm>
          <a:prstGeom prst="rect">
            <a:avLst/>
          </a:prstGeom>
          <a:solidFill>
            <a:srgbClr val="91A67C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13" name="Rectangle 34"/>
          <p:cNvSpPr>
            <a:spLocks noChangeArrowheads="1"/>
          </p:cNvSpPr>
          <p:nvPr/>
        </p:nvSpPr>
        <p:spPr bwMode="auto">
          <a:xfrm>
            <a:off x="6326188" y="1676400"/>
            <a:ext cx="914400" cy="9906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14" name="Rectangle 35" descr="40%"/>
          <p:cNvSpPr>
            <a:spLocks noChangeArrowheads="1"/>
          </p:cNvSpPr>
          <p:nvPr/>
        </p:nvSpPr>
        <p:spPr bwMode="auto">
          <a:xfrm>
            <a:off x="6326188" y="1689100"/>
            <a:ext cx="901700" cy="965200"/>
          </a:xfrm>
          <a:prstGeom prst="rect">
            <a:avLst/>
          </a:prstGeom>
          <a:solidFill>
            <a:srgbClr val="91A67C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15" name="Line 36"/>
          <p:cNvSpPr>
            <a:spLocks noChangeShapeType="1"/>
          </p:cNvSpPr>
          <p:nvPr/>
        </p:nvSpPr>
        <p:spPr bwMode="auto">
          <a:xfrm>
            <a:off x="6326188" y="2174875"/>
            <a:ext cx="8921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16" name="Line 37"/>
          <p:cNvSpPr>
            <a:spLocks noChangeShapeType="1"/>
          </p:cNvSpPr>
          <p:nvPr/>
        </p:nvSpPr>
        <p:spPr bwMode="auto">
          <a:xfrm>
            <a:off x="6326188" y="2428875"/>
            <a:ext cx="8921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17" name="Line 38"/>
          <p:cNvSpPr>
            <a:spLocks noChangeShapeType="1"/>
          </p:cNvSpPr>
          <p:nvPr/>
        </p:nvSpPr>
        <p:spPr bwMode="auto">
          <a:xfrm>
            <a:off x="6326188" y="1922463"/>
            <a:ext cx="8921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9" name="Rectangle 3"/>
          <p:cNvSpPr txBox="1">
            <a:spLocks noChangeArrowheads="1"/>
          </p:cNvSpPr>
          <p:nvPr/>
        </p:nvSpPr>
        <p:spPr bwMode="auto">
          <a:xfrm>
            <a:off x="827087" y="4114800"/>
            <a:ext cx="8316913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altLang="ko-KR" kern="0" dirty="0">
                <a:latin typeface="+mn-lt"/>
                <a:ea typeface="굴림" charset="-127"/>
              </a:rPr>
              <a:t>User VA translation causes a TLB miss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altLang="ko-KR" i="1" kern="0" dirty="0">
                <a:latin typeface="+mn-lt"/>
                <a:ea typeface="굴림" charset="-127"/>
              </a:rPr>
              <a:t>Page table walk: </a:t>
            </a:r>
            <a:r>
              <a:rPr lang="en-US" altLang="ko-KR" kern="0" dirty="0">
                <a:latin typeface="+mn-lt"/>
                <a:ea typeface="굴림" charset="-127"/>
              </a:rPr>
              <a:t>User PTE Base and appropriate bits from VA are used to obtain virtual address </a:t>
            </a:r>
            <a:r>
              <a:rPr lang="en-US" altLang="ko-KR" kern="0" dirty="0" smtClean="0">
                <a:latin typeface="+mn-lt"/>
                <a:ea typeface="굴림" charset="-127"/>
              </a:rPr>
              <a:t>(VP) for the page </a:t>
            </a:r>
            <a:r>
              <a:rPr lang="en-US" altLang="ko-KR" kern="0" dirty="0">
                <a:latin typeface="+mn-lt"/>
                <a:ea typeface="굴림" charset="-127"/>
              </a:rPr>
              <a:t>table entry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altLang="ko-KR" kern="0" dirty="0" smtClean="0">
                <a:latin typeface="+mn-lt"/>
                <a:ea typeface="굴림" charset="-127"/>
              </a:rPr>
              <a:t>Suppose we get </a:t>
            </a:r>
            <a:r>
              <a:rPr lang="en-US" altLang="ko-KR" kern="0" dirty="0">
                <a:latin typeface="+mn-lt"/>
                <a:ea typeface="굴림" charset="-127"/>
              </a:rPr>
              <a:t>a TLB miss when we try to translate </a:t>
            </a:r>
            <a:r>
              <a:rPr lang="en-US" altLang="ko-KR" kern="0" dirty="0" smtClean="0">
                <a:latin typeface="+mn-lt"/>
                <a:ea typeface="굴림" charset="-127"/>
              </a:rPr>
              <a:t>VP? </a:t>
            </a:r>
            <a:endParaRPr lang="en-US" altLang="ko-KR" kern="0" dirty="0">
              <a:latin typeface="+mn-lt"/>
              <a:ea typeface="굴림" charset="-127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2400299" y="5988189"/>
            <a:ext cx="6581775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Must know the physical address of the page table</a:t>
            </a:r>
            <a:endParaRPr lang="en-US" sz="20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13, 2013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http://csg.csail.mit.edu/6.S195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L20-</a:t>
            </a:r>
            <a:fld id="{63685F6B-DF49-47D4-A73B-45DF2DFB4508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7477125" cy="1143000"/>
          </a:xfrm>
        </p:spPr>
        <p:txBody>
          <a:bodyPr/>
          <a:lstStyle/>
          <a:p>
            <a:pPr eaLnBrk="1" hangingPunct="1"/>
            <a:r>
              <a:rPr lang="en-US" altLang="ko-KR" sz="4000" dirty="0" smtClean="0">
                <a:ea typeface="굴림" charset="-127"/>
              </a:rPr>
              <a:t>Translation for Page Tables </a:t>
            </a:r>
            <a:r>
              <a:rPr lang="en-US" altLang="ko-KR" sz="2400" i="1" dirty="0" smtClean="0">
                <a:ea typeface="굴림" charset="-127"/>
              </a:rPr>
              <a:t>continued</a:t>
            </a:r>
            <a:r>
              <a:rPr lang="en-US" altLang="ko-KR" sz="2400" dirty="0" smtClean="0">
                <a:ea typeface="굴림" charset="-127"/>
              </a:rPr>
              <a:t> </a:t>
            </a:r>
          </a:p>
        </p:txBody>
      </p:sp>
      <p:sp>
        <p:nvSpPr>
          <p:cNvPr id="922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9125" y="4819649"/>
            <a:ext cx="8067675" cy="1771651"/>
          </a:xfrm>
        </p:spPr>
        <p:txBody>
          <a:bodyPr/>
          <a:lstStyle/>
          <a:p>
            <a:pPr eaLnBrk="1" hangingPunct="1"/>
            <a:r>
              <a:rPr lang="en-US" altLang="ko-KR" sz="2000" dirty="0" smtClean="0">
                <a:ea typeface="굴림" charset="-127"/>
              </a:rPr>
              <a:t>On a TLB miss during a VP translation, OS adds System PTE Base to bits from VP to find physical address of page table entry for the VP</a:t>
            </a:r>
          </a:p>
          <a:p>
            <a:pPr eaLnBrk="1" hangingPunct="1"/>
            <a:r>
              <a:rPr lang="en-US" sz="2000" dirty="0" smtClean="0"/>
              <a:t>A program that traverses the page table needs a “no translation” addressing mode</a:t>
            </a:r>
          </a:p>
          <a:p>
            <a:pPr eaLnBrk="1" hangingPunct="1"/>
            <a:endParaRPr lang="en-US" altLang="ko-KR" sz="2000" dirty="0" smtClean="0">
              <a:ea typeface="굴림" charset="-127"/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6326188" y="2187575"/>
            <a:ext cx="901700" cy="965200"/>
            <a:chOff x="4784" y="1928"/>
            <a:chExt cx="568" cy="608"/>
          </a:xfrm>
        </p:grpSpPr>
        <p:sp>
          <p:nvSpPr>
            <p:cNvPr id="9269" name="Rectangle 5"/>
            <p:cNvSpPr>
              <a:spLocks noChangeArrowheads="1"/>
            </p:cNvSpPr>
            <p:nvPr/>
          </p:nvSpPr>
          <p:spPr bwMode="auto">
            <a:xfrm>
              <a:off x="4784" y="1928"/>
              <a:ext cx="568" cy="608"/>
            </a:xfrm>
            <a:prstGeom prst="rect">
              <a:avLst/>
            </a:prstGeom>
            <a:solidFill>
              <a:srgbClr val="FFCC66"/>
            </a:solidFill>
            <a:ln w="254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70" name="Line 6"/>
            <p:cNvSpPr>
              <a:spLocks noChangeShapeType="1"/>
            </p:cNvSpPr>
            <p:nvPr/>
          </p:nvSpPr>
          <p:spPr bwMode="auto">
            <a:xfrm>
              <a:off x="4784" y="2234"/>
              <a:ext cx="562" cy="0"/>
            </a:xfrm>
            <a:prstGeom prst="line">
              <a:avLst/>
            </a:prstGeom>
            <a:solidFill>
              <a:srgbClr val="FFCC66"/>
            </a:solidFill>
            <a:ln w="254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71" name="Line 7"/>
            <p:cNvSpPr>
              <a:spLocks noChangeShapeType="1"/>
            </p:cNvSpPr>
            <p:nvPr/>
          </p:nvSpPr>
          <p:spPr bwMode="auto">
            <a:xfrm>
              <a:off x="4784" y="2394"/>
              <a:ext cx="562" cy="0"/>
            </a:xfrm>
            <a:prstGeom prst="line">
              <a:avLst/>
            </a:prstGeom>
            <a:solidFill>
              <a:srgbClr val="FFCC66"/>
            </a:solidFill>
            <a:ln w="254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72" name="Line 8"/>
            <p:cNvSpPr>
              <a:spLocks noChangeShapeType="1"/>
            </p:cNvSpPr>
            <p:nvPr/>
          </p:nvSpPr>
          <p:spPr bwMode="auto">
            <a:xfrm>
              <a:off x="4784" y="2075"/>
              <a:ext cx="562" cy="0"/>
            </a:xfrm>
            <a:prstGeom prst="line">
              <a:avLst/>
            </a:prstGeom>
            <a:solidFill>
              <a:srgbClr val="FFCC66"/>
            </a:solidFill>
            <a:ln w="254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9224" name="Rectangle 14"/>
          <p:cNvSpPr>
            <a:spLocks noChangeArrowheads="1"/>
          </p:cNvSpPr>
          <p:nvPr/>
        </p:nvSpPr>
        <p:spPr bwMode="auto">
          <a:xfrm>
            <a:off x="3327400" y="1577975"/>
            <a:ext cx="927100" cy="9906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25" name="Rectangle 15"/>
          <p:cNvSpPr>
            <a:spLocks noChangeArrowheads="1"/>
          </p:cNvSpPr>
          <p:nvPr/>
        </p:nvSpPr>
        <p:spPr bwMode="auto">
          <a:xfrm>
            <a:off x="2995613" y="2686050"/>
            <a:ext cx="1704975" cy="523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altLang="ko-KR" sz="1400" dirty="0">
                <a:solidFill>
                  <a:srgbClr val="56127A"/>
                </a:solidFill>
                <a:latin typeface="Verdana" pitchFamily="34" charset="0"/>
                <a:ea typeface="굴림" charset="-127"/>
              </a:rPr>
              <a:t>User Page Table</a:t>
            </a:r>
          </a:p>
          <a:p>
            <a:pPr algn="ctr" eaLnBrk="0" hangingPunct="0"/>
            <a:r>
              <a:rPr lang="en-US" altLang="ko-KR" sz="1400" dirty="0">
                <a:solidFill>
                  <a:srgbClr val="56127A"/>
                </a:solidFill>
                <a:latin typeface="Verdana" pitchFamily="34" charset="0"/>
                <a:ea typeface="굴림" charset="-127"/>
              </a:rPr>
              <a:t>(in virtual space)</a:t>
            </a:r>
          </a:p>
        </p:txBody>
      </p:sp>
      <p:sp>
        <p:nvSpPr>
          <p:cNvPr id="9226" name="Rectangle 16"/>
          <p:cNvSpPr>
            <a:spLocks noChangeArrowheads="1"/>
          </p:cNvSpPr>
          <p:nvPr/>
        </p:nvSpPr>
        <p:spPr bwMode="auto">
          <a:xfrm>
            <a:off x="6326188" y="3241675"/>
            <a:ext cx="914400" cy="9906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27" name="Rectangle 17" descr="40%"/>
          <p:cNvSpPr>
            <a:spLocks noChangeArrowheads="1"/>
          </p:cNvSpPr>
          <p:nvPr/>
        </p:nvSpPr>
        <p:spPr bwMode="auto">
          <a:xfrm>
            <a:off x="6326188" y="3254375"/>
            <a:ext cx="901700" cy="965200"/>
          </a:xfrm>
          <a:prstGeom prst="rect">
            <a:avLst/>
          </a:prstGeom>
          <a:solidFill>
            <a:srgbClr val="91A67C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28" name="Line 18"/>
          <p:cNvSpPr>
            <a:spLocks noChangeShapeType="1"/>
          </p:cNvSpPr>
          <p:nvPr/>
        </p:nvSpPr>
        <p:spPr bwMode="auto">
          <a:xfrm>
            <a:off x="6326188" y="3740150"/>
            <a:ext cx="8921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29" name="Line 19"/>
          <p:cNvSpPr>
            <a:spLocks noChangeShapeType="1"/>
          </p:cNvSpPr>
          <p:nvPr/>
        </p:nvSpPr>
        <p:spPr bwMode="auto">
          <a:xfrm>
            <a:off x="6326188" y="3994150"/>
            <a:ext cx="8921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30" name="Line 20"/>
          <p:cNvSpPr>
            <a:spLocks noChangeShapeType="1"/>
          </p:cNvSpPr>
          <p:nvPr/>
        </p:nvSpPr>
        <p:spPr bwMode="auto">
          <a:xfrm>
            <a:off x="6326188" y="3487738"/>
            <a:ext cx="8921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31" name="Line 21"/>
          <p:cNvSpPr>
            <a:spLocks noChangeShapeType="1"/>
          </p:cNvSpPr>
          <p:nvPr/>
        </p:nvSpPr>
        <p:spPr bwMode="auto">
          <a:xfrm flipV="1">
            <a:off x="4254500" y="1958975"/>
            <a:ext cx="2071688" cy="3397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32" name="Line 22"/>
          <p:cNvSpPr>
            <a:spLocks noChangeShapeType="1"/>
          </p:cNvSpPr>
          <p:nvPr/>
        </p:nvSpPr>
        <p:spPr bwMode="auto">
          <a:xfrm>
            <a:off x="4254500" y="2527300"/>
            <a:ext cx="2071688" cy="625475"/>
          </a:xfrm>
          <a:prstGeom prst="line">
            <a:avLst/>
          </a:prstGeom>
          <a:noFill/>
          <a:ln w="25400">
            <a:solidFill>
              <a:schemeClr val="bg2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34" name="Line 24"/>
          <p:cNvSpPr>
            <a:spLocks noChangeShapeType="1"/>
          </p:cNvSpPr>
          <p:nvPr/>
        </p:nvSpPr>
        <p:spPr bwMode="auto">
          <a:xfrm>
            <a:off x="2133600" y="2252663"/>
            <a:ext cx="1219200" cy="39211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35" name="Line 25"/>
          <p:cNvSpPr>
            <a:spLocks noChangeShapeType="1"/>
          </p:cNvSpPr>
          <p:nvPr/>
        </p:nvSpPr>
        <p:spPr bwMode="auto">
          <a:xfrm flipH="1" flipV="1">
            <a:off x="3186113" y="2252663"/>
            <a:ext cx="0" cy="304800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36" name="Rectangle 26"/>
          <p:cNvSpPr>
            <a:spLocks noChangeArrowheads="1"/>
          </p:cNvSpPr>
          <p:nvPr/>
        </p:nvSpPr>
        <p:spPr bwMode="auto">
          <a:xfrm>
            <a:off x="852488" y="2478088"/>
            <a:ext cx="1651000" cy="3365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altLang="ko-KR" sz="1600">
                <a:solidFill>
                  <a:srgbClr val="56127A"/>
                </a:solidFill>
                <a:latin typeface="Verdana" pitchFamily="34" charset="0"/>
                <a:ea typeface="굴림" charset="-127"/>
              </a:rPr>
              <a:t>User PTE Base</a:t>
            </a:r>
          </a:p>
        </p:txBody>
      </p:sp>
      <p:sp>
        <p:nvSpPr>
          <p:cNvPr id="9237" name="Rectangle 27" descr="Wide upward diagonal"/>
          <p:cNvSpPr>
            <a:spLocks noChangeArrowheads="1"/>
          </p:cNvSpPr>
          <p:nvPr/>
        </p:nvSpPr>
        <p:spPr bwMode="auto">
          <a:xfrm>
            <a:off x="3352800" y="1958975"/>
            <a:ext cx="914400" cy="244475"/>
          </a:xfrm>
          <a:prstGeom prst="rect">
            <a:avLst/>
          </a:prstGeom>
          <a:pattFill prst="wdUpDiag">
            <a:fgClr>
              <a:srgbClr val="000000"/>
            </a:fgClr>
            <a:bgClr>
              <a:schemeClr val="bg1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38" name="Rectangle 28"/>
          <p:cNvSpPr>
            <a:spLocks noChangeArrowheads="1"/>
          </p:cNvSpPr>
          <p:nvPr/>
        </p:nvSpPr>
        <p:spPr bwMode="auto">
          <a:xfrm>
            <a:off x="3352800" y="1730375"/>
            <a:ext cx="914400" cy="244475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39" name="Rectangle 29"/>
          <p:cNvSpPr>
            <a:spLocks noChangeArrowheads="1"/>
          </p:cNvSpPr>
          <p:nvPr/>
        </p:nvSpPr>
        <p:spPr bwMode="auto">
          <a:xfrm>
            <a:off x="3352800" y="2416175"/>
            <a:ext cx="914400" cy="228600"/>
          </a:xfrm>
          <a:prstGeom prst="rect">
            <a:avLst/>
          </a:prstGeom>
          <a:solidFill>
            <a:srgbClr val="FFCC66"/>
          </a:solidFill>
          <a:ln w="254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40" name="Rectangle 30"/>
          <p:cNvSpPr>
            <a:spLocks noChangeArrowheads="1"/>
          </p:cNvSpPr>
          <p:nvPr/>
        </p:nvSpPr>
        <p:spPr bwMode="auto">
          <a:xfrm>
            <a:off x="3352800" y="2187575"/>
            <a:ext cx="914400" cy="244475"/>
          </a:xfrm>
          <a:prstGeom prst="rect">
            <a:avLst/>
          </a:prstGeom>
          <a:solidFill>
            <a:srgbClr val="FFCC66"/>
          </a:solidFill>
          <a:ln w="254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41" name="Rectangle 31" descr="40%"/>
          <p:cNvSpPr>
            <a:spLocks noChangeArrowheads="1"/>
          </p:cNvSpPr>
          <p:nvPr/>
        </p:nvSpPr>
        <p:spPr bwMode="auto">
          <a:xfrm>
            <a:off x="3352800" y="2187575"/>
            <a:ext cx="914400" cy="228600"/>
          </a:xfrm>
          <a:prstGeom prst="rect">
            <a:avLst/>
          </a:prstGeom>
          <a:solidFill>
            <a:srgbClr val="91A67C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42" name="Rectangle 32" descr="40%"/>
          <p:cNvSpPr>
            <a:spLocks noChangeArrowheads="1"/>
          </p:cNvSpPr>
          <p:nvPr/>
        </p:nvSpPr>
        <p:spPr bwMode="auto">
          <a:xfrm>
            <a:off x="3352800" y="1743075"/>
            <a:ext cx="914400" cy="228600"/>
          </a:xfrm>
          <a:prstGeom prst="rect">
            <a:avLst/>
          </a:prstGeom>
          <a:solidFill>
            <a:srgbClr val="91A67C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43" name="Rectangle 33" descr="40%"/>
          <p:cNvSpPr>
            <a:spLocks noChangeArrowheads="1"/>
          </p:cNvSpPr>
          <p:nvPr/>
        </p:nvSpPr>
        <p:spPr bwMode="auto">
          <a:xfrm>
            <a:off x="1219200" y="2138363"/>
            <a:ext cx="914400" cy="228600"/>
          </a:xfrm>
          <a:prstGeom prst="rect">
            <a:avLst/>
          </a:prstGeom>
          <a:solidFill>
            <a:srgbClr val="91A67C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44" name="Rectangle 34"/>
          <p:cNvSpPr>
            <a:spLocks noChangeArrowheads="1"/>
          </p:cNvSpPr>
          <p:nvPr/>
        </p:nvSpPr>
        <p:spPr bwMode="auto">
          <a:xfrm>
            <a:off x="6326188" y="1152525"/>
            <a:ext cx="914400" cy="990600"/>
          </a:xfrm>
          <a:prstGeom prst="rect">
            <a:avLst/>
          </a:prstGeom>
          <a:solidFill>
            <a:srgbClr val="91A67C"/>
          </a:solidFill>
          <a:ln w="254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45" name="Rectangle 35" descr="40%"/>
          <p:cNvSpPr>
            <a:spLocks noChangeArrowheads="1"/>
          </p:cNvSpPr>
          <p:nvPr/>
        </p:nvSpPr>
        <p:spPr bwMode="auto">
          <a:xfrm>
            <a:off x="6326188" y="1155700"/>
            <a:ext cx="901700" cy="965200"/>
          </a:xfrm>
          <a:prstGeom prst="rect">
            <a:avLst/>
          </a:prstGeom>
          <a:solidFill>
            <a:srgbClr val="91A67C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46" name="Line 36"/>
          <p:cNvSpPr>
            <a:spLocks noChangeShapeType="1"/>
          </p:cNvSpPr>
          <p:nvPr/>
        </p:nvSpPr>
        <p:spPr bwMode="auto">
          <a:xfrm>
            <a:off x="6326188" y="1631950"/>
            <a:ext cx="892175" cy="0"/>
          </a:xfrm>
          <a:prstGeom prst="line">
            <a:avLst/>
          </a:prstGeom>
          <a:solidFill>
            <a:srgbClr val="91A67C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47" name="Line 37"/>
          <p:cNvSpPr>
            <a:spLocks noChangeShapeType="1"/>
          </p:cNvSpPr>
          <p:nvPr/>
        </p:nvSpPr>
        <p:spPr bwMode="auto">
          <a:xfrm>
            <a:off x="6326188" y="1885950"/>
            <a:ext cx="8921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48" name="Line 38"/>
          <p:cNvSpPr>
            <a:spLocks noChangeShapeType="1"/>
          </p:cNvSpPr>
          <p:nvPr/>
        </p:nvSpPr>
        <p:spPr bwMode="auto">
          <a:xfrm>
            <a:off x="6326188" y="1379538"/>
            <a:ext cx="8921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49" name="Line 39"/>
          <p:cNvSpPr>
            <a:spLocks noChangeShapeType="1"/>
          </p:cNvSpPr>
          <p:nvPr/>
        </p:nvSpPr>
        <p:spPr bwMode="auto">
          <a:xfrm>
            <a:off x="4267200" y="1828800"/>
            <a:ext cx="2058988" cy="233521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50" name="Rectangle 40"/>
          <p:cNvSpPr>
            <a:spLocks noChangeArrowheads="1"/>
          </p:cNvSpPr>
          <p:nvPr/>
        </p:nvSpPr>
        <p:spPr bwMode="auto">
          <a:xfrm>
            <a:off x="3327400" y="3254375"/>
            <a:ext cx="927100" cy="9906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51" name="Rectangle 41"/>
          <p:cNvSpPr>
            <a:spLocks noChangeArrowheads="1"/>
          </p:cNvSpPr>
          <p:nvPr/>
        </p:nvSpPr>
        <p:spPr bwMode="auto">
          <a:xfrm>
            <a:off x="2486024" y="4381500"/>
            <a:ext cx="3667125" cy="3052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square" lIns="90488" tIns="44450" rIns="90488" bIns="44450">
            <a:spAutoFit/>
          </a:bodyPr>
          <a:lstStyle/>
          <a:p>
            <a:pPr algn="ctr" eaLnBrk="0" hangingPunct="0"/>
            <a:r>
              <a:rPr lang="en-US" altLang="ko-KR" sz="1400" dirty="0">
                <a:solidFill>
                  <a:srgbClr val="56127A"/>
                </a:solidFill>
                <a:latin typeface="Verdana" pitchFamily="34" charset="0"/>
                <a:ea typeface="굴림" charset="-127"/>
              </a:rPr>
              <a:t>System Page </a:t>
            </a:r>
            <a:r>
              <a:rPr lang="en-US" altLang="ko-KR" sz="1400" dirty="0" smtClean="0">
                <a:solidFill>
                  <a:srgbClr val="56127A"/>
                </a:solidFill>
                <a:latin typeface="Verdana" pitchFamily="34" charset="0"/>
                <a:ea typeface="굴림" charset="-127"/>
              </a:rPr>
              <a:t>Table (in </a:t>
            </a:r>
            <a:r>
              <a:rPr lang="en-US" altLang="ko-KR" sz="1400" dirty="0">
                <a:solidFill>
                  <a:srgbClr val="56127A"/>
                </a:solidFill>
                <a:latin typeface="Verdana" pitchFamily="34" charset="0"/>
                <a:ea typeface="굴림" charset="-127"/>
              </a:rPr>
              <a:t>physical space)</a:t>
            </a:r>
          </a:p>
        </p:txBody>
      </p:sp>
      <p:sp>
        <p:nvSpPr>
          <p:cNvPr id="9252" name="Line 42"/>
          <p:cNvSpPr>
            <a:spLocks noChangeShapeType="1"/>
          </p:cNvSpPr>
          <p:nvPr/>
        </p:nvSpPr>
        <p:spPr bwMode="auto">
          <a:xfrm>
            <a:off x="2133600" y="3929063"/>
            <a:ext cx="1219200" cy="39211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53" name="Line 43"/>
          <p:cNvSpPr>
            <a:spLocks noChangeShapeType="1"/>
          </p:cNvSpPr>
          <p:nvPr/>
        </p:nvSpPr>
        <p:spPr bwMode="auto">
          <a:xfrm flipH="1" flipV="1">
            <a:off x="3186113" y="3929063"/>
            <a:ext cx="0" cy="304800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54" name="Rectangle 44"/>
          <p:cNvSpPr>
            <a:spLocks noChangeArrowheads="1"/>
          </p:cNvSpPr>
          <p:nvPr/>
        </p:nvSpPr>
        <p:spPr bwMode="auto">
          <a:xfrm>
            <a:off x="703263" y="4154488"/>
            <a:ext cx="1952625" cy="3365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altLang="ko-KR" sz="1600">
                <a:solidFill>
                  <a:srgbClr val="56127A"/>
                </a:solidFill>
                <a:latin typeface="Verdana" pitchFamily="34" charset="0"/>
                <a:ea typeface="굴림" charset="-127"/>
              </a:rPr>
              <a:t>System PTE Base</a:t>
            </a:r>
          </a:p>
        </p:txBody>
      </p:sp>
      <p:sp>
        <p:nvSpPr>
          <p:cNvPr id="9255" name="Rectangle 45"/>
          <p:cNvSpPr>
            <a:spLocks noChangeArrowheads="1"/>
          </p:cNvSpPr>
          <p:nvPr/>
        </p:nvSpPr>
        <p:spPr bwMode="auto">
          <a:xfrm>
            <a:off x="3352800" y="3635375"/>
            <a:ext cx="914400" cy="244475"/>
          </a:xfrm>
          <a:prstGeom prst="rect">
            <a:avLst/>
          </a:prstGeom>
          <a:solidFill>
            <a:srgbClr val="FFCC66"/>
          </a:solidFill>
          <a:ln w="254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56" name="Rectangle 46"/>
          <p:cNvSpPr>
            <a:spLocks noChangeArrowheads="1"/>
          </p:cNvSpPr>
          <p:nvPr/>
        </p:nvSpPr>
        <p:spPr bwMode="auto">
          <a:xfrm>
            <a:off x="3352800" y="3406775"/>
            <a:ext cx="914400" cy="244475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57" name="Rectangle 47" descr="Wide upward diagonal"/>
          <p:cNvSpPr>
            <a:spLocks noChangeArrowheads="1"/>
          </p:cNvSpPr>
          <p:nvPr/>
        </p:nvSpPr>
        <p:spPr bwMode="auto">
          <a:xfrm>
            <a:off x="3352800" y="4092575"/>
            <a:ext cx="914400" cy="228600"/>
          </a:xfrm>
          <a:prstGeom prst="rect">
            <a:avLst/>
          </a:prstGeom>
          <a:pattFill prst="wdUpDiag">
            <a:fgClr>
              <a:srgbClr val="000000"/>
            </a:fgClr>
            <a:bgClr>
              <a:schemeClr val="bg1"/>
            </a:bgClr>
          </a:pattFill>
          <a:ln w="254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58" name="Rectangle 48"/>
          <p:cNvSpPr>
            <a:spLocks noChangeArrowheads="1"/>
          </p:cNvSpPr>
          <p:nvPr/>
        </p:nvSpPr>
        <p:spPr bwMode="auto">
          <a:xfrm>
            <a:off x="3352800" y="3863975"/>
            <a:ext cx="914400" cy="244475"/>
          </a:xfrm>
          <a:prstGeom prst="rect">
            <a:avLst/>
          </a:prstGeom>
          <a:solidFill>
            <a:srgbClr val="FFCC66"/>
          </a:solidFill>
          <a:ln w="254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59" name="Rectangle 49" descr="40%"/>
          <p:cNvSpPr>
            <a:spLocks noChangeArrowheads="1"/>
          </p:cNvSpPr>
          <p:nvPr/>
        </p:nvSpPr>
        <p:spPr bwMode="auto">
          <a:xfrm>
            <a:off x="3352800" y="3863975"/>
            <a:ext cx="914400" cy="228600"/>
          </a:xfrm>
          <a:prstGeom prst="rect">
            <a:avLst/>
          </a:prstGeom>
          <a:solidFill>
            <a:srgbClr val="91A67C"/>
          </a:solidFill>
          <a:ln w="254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60" name="Rectangle 50" descr="40%"/>
          <p:cNvSpPr>
            <a:spLocks noChangeArrowheads="1"/>
          </p:cNvSpPr>
          <p:nvPr/>
        </p:nvSpPr>
        <p:spPr bwMode="auto">
          <a:xfrm>
            <a:off x="3352800" y="3419475"/>
            <a:ext cx="914400" cy="228600"/>
          </a:xfrm>
          <a:prstGeom prst="rect">
            <a:avLst/>
          </a:prstGeom>
          <a:solidFill>
            <a:srgbClr val="91A67C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61" name="Rectangle 51" descr="40%"/>
          <p:cNvSpPr>
            <a:spLocks noChangeArrowheads="1"/>
          </p:cNvSpPr>
          <p:nvPr/>
        </p:nvSpPr>
        <p:spPr bwMode="auto">
          <a:xfrm>
            <a:off x="1219200" y="3814763"/>
            <a:ext cx="914400" cy="228600"/>
          </a:xfrm>
          <a:prstGeom prst="rect">
            <a:avLst/>
          </a:prstGeom>
          <a:solidFill>
            <a:srgbClr val="91A67C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62" name="Line 52"/>
          <p:cNvSpPr>
            <a:spLocks noChangeShapeType="1"/>
          </p:cNvSpPr>
          <p:nvPr/>
        </p:nvSpPr>
        <p:spPr bwMode="auto">
          <a:xfrm flipV="1">
            <a:off x="4267200" y="3487738"/>
            <a:ext cx="2058988" cy="523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63" name="Line 53"/>
          <p:cNvSpPr>
            <a:spLocks noChangeShapeType="1"/>
          </p:cNvSpPr>
          <p:nvPr/>
        </p:nvSpPr>
        <p:spPr bwMode="auto">
          <a:xfrm flipV="1">
            <a:off x="4267200" y="1239838"/>
            <a:ext cx="2058988" cy="2692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64" name="Line 54"/>
          <p:cNvSpPr>
            <a:spLocks noChangeShapeType="1"/>
          </p:cNvSpPr>
          <p:nvPr/>
        </p:nvSpPr>
        <p:spPr bwMode="auto">
          <a:xfrm flipV="1">
            <a:off x="4238624" y="3171825"/>
            <a:ext cx="2066925" cy="587375"/>
          </a:xfrm>
          <a:prstGeom prst="line">
            <a:avLst/>
          </a:prstGeom>
          <a:noFill/>
          <a:ln w="25400">
            <a:solidFill>
              <a:schemeClr val="bg2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13, 2013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http://csg.csail.mit.edu/6.S195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L20-</a:t>
            </a:r>
            <a:fld id="{63685F6B-DF49-47D4-A73B-45DF2DFB4508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Handling a Page Fault</a:t>
            </a:r>
          </a:p>
        </p:txBody>
      </p:sp>
      <p:sp>
        <p:nvSpPr>
          <p:cNvPr id="717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38175" y="1495425"/>
            <a:ext cx="7543800" cy="4678363"/>
          </a:xfrm>
        </p:spPr>
        <p:txBody>
          <a:bodyPr/>
          <a:lstStyle/>
          <a:p>
            <a:pPr eaLnBrk="1" hangingPunct="1"/>
            <a:r>
              <a:rPr lang="en-US" sz="2400" dirty="0" smtClean="0"/>
              <a:t>When the referenced page is not in DRAM:</a:t>
            </a:r>
          </a:p>
          <a:p>
            <a:pPr lvl="1" eaLnBrk="1" hangingPunct="1"/>
            <a:r>
              <a:rPr lang="en-US" sz="2000" dirty="0" smtClean="0"/>
              <a:t>The missing page is located (or created)</a:t>
            </a:r>
          </a:p>
          <a:p>
            <a:pPr lvl="1" eaLnBrk="1" hangingPunct="1"/>
            <a:r>
              <a:rPr lang="en-US" sz="2000" dirty="0" smtClean="0"/>
              <a:t>It is brought in from disk, and page table is updated</a:t>
            </a:r>
          </a:p>
          <a:p>
            <a:pPr lvl="2" eaLnBrk="1" hangingPunct="1">
              <a:buFontTx/>
              <a:buNone/>
            </a:pPr>
            <a:r>
              <a:rPr lang="en-US" sz="2000" i="1" dirty="0" smtClean="0"/>
              <a:t>   Another job may be run on the CPU while the first job waits for the requested page to be read from disk</a:t>
            </a:r>
          </a:p>
          <a:p>
            <a:pPr lvl="1" eaLnBrk="1" hangingPunct="1"/>
            <a:r>
              <a:rPr lang="en-US" sz="2000" dirty="0" smtClean="0"/>
              <a:t>If no free pages are left, a page is swapped out</a:t>
            </a:r>
          </a:p>
          <a:p>
            <a:pPr lvl="2" eaLnBrk="1" hangingPunct="1">
              <a:buFontTx/>
              <a:buNone/>
            </a:pPr>
            <a:r>
              <a:rPr lang="en-US" sz="2000" dirty="0" smtClean="0"/>
              <a:t>   </a:t>
            </a:r>
            <a:r>
              <a:rPr lang="en-US" sz="2000" i="1" dirty="0" smtClean="0"/>
              <a:t>approximate LRU replacement policy</a:t>
            </a:r>
            <a:r>
              <a:rPr lang="en-US" sz="2000" dirty="0" smtClean="0"/>
              <a:t>	</a:t>
            </a:r>
          </a:p>
          <a:p>
            <a:pPr eaLnBrk="1" hangingPunct="1"/>
            <a:r>
              <a:rPr lang="en-US" sz="2400" dirty="0" smtClean="0"/>
              <a:t>Since it takes a long time (</a:t>
            </a:r>
            <a:r>
              <a:rPr lang="en-US" sz="2400" dirty="0" err="1" smtClean="0"/>
              <a:t>msecs</a:t>
            </a:r>
            <a:r>
              <a:rPr lang="en-US" sz="2400" dirty="0" smtClean="0"/>
              <a:t>) to transfer a page, page faults are handled completely in software (OS)</a:t>
            </a:r>
          </a:p>
          <a:p>
            <a:pPr lvl="1" eaLnBrk="1" hangingPunct="1"/>
            <a:r>
              <a:rPr lang="en-US" sz="2000" dirty="0" err="1" smtClean="0"/>
              <a:t>Untranslated</a:t>
            </a:r>
            <a:r>
              <a:rPr lang="en-US" sz="2000" dirty="0" smtClean="0"/>
              <a:t> addressing mode is essential to allow kernel to access page tables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13, 2013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http://csg.csail.mit.edu/6.S195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L20-</a:t>
            </a:r>
            <a:fld id="{63685F6B-DF49-47D4-A73B-45DF2DFB4508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Rectangle 2" descr="40%"/>
          <p:cNvSpPr>
            <a:spLocks noChangeArrowheads="1"/>
          </p:cNvSpPr>
          <p:nvPr/>
        </p:nvSpPr>
        <p:spPr bwMode="auto">
          <a:xfrm>
            <a:off x="631825" y="3314700"/>
            <a:ext cx="882650" cy="496888"/>
          </a:xfrm>
          <a:prstGeom prst="rect">
            <a:avLst/>
          </a:prstGeom>
          <a:solidFill>
            <a:srgbClr val="FFC000"/>
          </a:solidFill>
          <a:ln w="254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69" name="Rectangle 3"/>
          <p:cNvSpPr>
            <a:spLocks noChangeArrowheads="1"/>
          </p:cNvSpPr>
          <p:nvPr/>
        </p:nvSpPr>
        <p:spPr bwMode="auto">
          <a:xfrm>
            <a:off x="647700" y="2066925"/>
            <a:ext cx="873125" cy="231775"/>
          </a:xfrm>
          <a:prstGeom prst="rect">
            <a:avLst/>
          </a:prstGeom>
          <a:solidFill>
            <a:srgbClr val="91A67C"/>
          </a:solidFill>
          <a:ln w="254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70" name="Rectangle 4"/>
          <p:cNvSpPr>
            <a:spLocks noChangeArrowheads="1"/>
          </p:cNvSpPr>
          <p:nvPr/>
        </p:nvSpPr>
        <p:spPr bwMode="auto">
          <a:xfrm>
            <a:off x="1676400" y="1655763"/>
            <a:ext cx="6402395" cy="378308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dirty="0">
                <a:latin typeface="Verdana" pitchFamily="34" charset="0"/>
              </a:rPr>
              <a:t>A PTE in primary memory contains </a:t>
            </a:r>
          </a:p>
          <a:p>
            <a:pPr eaLnBrk="0" hangingPunct="0"/>
            <a:r>
              <a:rPr lang="en-US" dirty="0">
                <a:latin typeface="Verdana" pitchFamily="34" charset="0"/>
              </a:rPr>
              <a:t>	primary or secondary memory addresses</a:t>
            </a:r>
          </a:p>
          <a:p>
            <a:pPr eaLnBrk="0" hangingPunct="0"/>
            <a:endParaRPr lang="en-US" dirty="0">
              <a:latin typeface="Verdana" pitchFamily="34" charset="0"/>
            </a:endParaRPr>
          </a:p>
          <a:p>
            <a:pPr eaLnBrk="0" hangingPunct="0"/>
            <a:endParaRPr lang="en-US" dirty="0">
              <a:latin typeface="Verdana" pitchFamily="34" charset="0"/>
            </a:endParaRPr>
          </a:p>
          <a:p>
            <a:pPr eaLnBrk="0" hangingPunct="0"/>
            <a:r>
              <a:rPr lang="en-US" dirty="0">
                <a:latin typeface="Verdana" pitchFamily="34" charset="0"/>
              </a:rPr>
              <a:t>A PTE in secondary memory contains </a:t>
            </a:r>
          </a:p>
          <a:p>
            <a:pPr eaLnBrk="0" hangingPunct="0"/>
            <a:r>
              <a:rPr lang="en-US" dirty="0">
                <a:latin typeface="Verdana" pitchFamily="34" charset="0"/>
              </a:rPr>
              <a:t>	</a:t>
            </a:r>
            <a:r>
              <a:rPr lang="en-US" i="1" dirty="0">
                <a:latin typeface="Verdana" pitchFamily="34" charset="0"/>
              </a:rPr>
              <a:t>only</a:t>
            </a:r>
            <a:r>
              <a:rPr lang="en-US" dirty="0">
                <a:latin typeface="Verdana" pitchFamily="34" charset="0"/>
              </a:rPr>
              <a:t> secondary memory addresses</a:t>
            </a:r>
          </a:p>
          <a:p>
            <a:pPr eaLnBrk="0" hangingPunct="0"/>
            <a:endParaRPr lang="en-US" dirty="0">
              <a:latin typeface="Verdana" pitchFamily="34" charset="0"/>
            </a:endParaRPr>
          </a:p>
          <a:p>
            <a:pPr eaLnBrk="0" hangingPunct="0"/>
            <a:r>
              <a:rPr lang="en-US" dirty="0">
                <a:solidFill>
                  <a:schemeClr val="tx2"/>
                </a:solidFill>
                <a:latin typeface="Symbol" pitchFamily="18" charset="2"/>
              </a:rPr>
              <a:t></a:t>
            </a:r>
            <a:r>
              <a:rPr lang="en-US" dirty="0">
                <a:latin typeface="Symbol" pitchFamily="18" charset="2"/>
              </a:rPr>
              <a:t></a:t>
            </a:r>
            <a:r>
              <a:rPr lang="en-US" dirty="0">
                <a:latin typeface="Verdana" pitchFamily="34" charset="0"/>
              </a:rPr>
              <a:t> a page of a PT can be swapped out only</a:t>
            </a:r>
          </a:p>
          <a:p>
            <a:pPr eaLnBrk="0" hangingPunct="0"/>
            <a:r>
              <a:rPr lang="en-US" dirty="0">
                <a:latin typeface="Verdana" pitchFamily="34" charset="0"/>
              </a:rPr>
              <a:t>      if none its PTE’s point to pages in the </a:t>
            </a:r>
          </a:p>
          <a:p>
            <a:pPr eaLnBrk="0" hangingPunct="0"/>
            <a:r>
              <a:rPr lang="en-US" dirty="0">
                <a:latin typeface="Verdana" pitchFamily="34" charset="0"/>
              </a:rPr>
              <a:t>      primary memory</a:t>
            </a:r>
          </a:p>
          <a:p>
            <a:pPr eaLnBrk="0" hangingPunct="0"/>
            <a:endParaRPr lang="en-US" dirty="0">
              <a:latin typeface="Verdana" pitchFamily="34" charset="0"/>
            </a:endParaRPr>
          </a:p>
          <a:p>
            <a:pPr eaLnBrk="0" hangingPunct="0"/>
            <a:r>
              <a:rPr lang="en-US" i="1" dirty="0">
                <a:solidFill>
                  <a:srgbClr val="FF0000"/>
                </a:solidFill>
                <a:latin typeface="Verdana" pitchFamily="34" charset="0"/>
              </a:rPr>
              <a:t>Why</a:t>
            </a:r>
            <a:r>
              <a:rPr lang="en-US" i="1" dirty="0" smtClean="0">
                <a:solidFill>
                  <a:srgbClr val="FF0000"/>
                </a:solidFill>
                <a:latin typeface="Verdana" pitchFamily="34" charset="0"/>
              </a:rPr>
              <a:t>?</a:t>
            </a:r>
            <a:endParaRPr lang="en-US" i="1" dirty="0">
              <a:solidFill>
                <a:srgbClr val="FF0000"/>
              </a:solidFill>
              <a:latin typeface="Verdana" pitchFamily="34" charset="0"/>
            </a:endParaRPr>
          </a:p>
        </p:txBody>
      </p:sp>
      <p:sp>
        <p:nvSpPr>
          <p:cNvPr id="11271" name="Rectangle 5"/>
          <p:cNvSpPr>
            <a:spLocks noGrp="1" noChangeArrowheads="1"/>
          </p:cNvSpPr>
          <p:nvPr>
            <p:ph type="title"/>
          </p:nvPr>
        </p:nvSpPr>
        <p:spPr>
          <a:xfrm>
            <a:off x="606425" y="266700"/>
            <a:ext cx="8255000" cy="1222375"/>
          </a:xfrm>
          <a:noFill/>
        </p:spPr>
        <p:txBody>
          <a:bodyPr lIns="90488" tIns="44450" rIns="90488" bIns="44450"/>
          <a:lstStyle/>
          <a:p>
            <a:pPr eaLnBrk="1" hangingPunct="1"/>
            <a:r>
              <a:rPr lang="en-US" sz="4000" dirty="0" smtClean="0"/>
              <a:t>Swapping a Page of a Page Table</a:t>
            </a:r>
          </a:p>
        </p:txBody>
      </p:sp>
      <p:sp>
        <p:nvSpPr>
          <p:cNvPr id="11272" name="Rectangle 6"/>
          <p:cNvSpPr>
            <a:spLocks noChangeArrowheads="1"/>
          </p:cNvSpPr>
          <p:nvPr/>
        </p:nvSpPr>
        <p:spPr bwMode="auto">
          <a:xfrm>
            <a:off x="625475" y="1562100"/>
            <a:ext cx="889000" cy="965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73" name="Rectangle 7" descr="40%"/>
          <p:cNvSpPr>
            <a:spLocks noChangeArrowheads="1"/>
          </p:cNvSpPr>
          <p:nvPr/>
        </p:nvSpPr>
        <p:spPr bwMode="auto">
          <a:xfrm>
            <a:off x="625475" y="2324100"/>
            <a:ext cx="889000" cy="215900"/>
          </a:xfrm>
          <a:prstGeom prst="rect">
            <a:avLst/>
          </a:prstGeom>
          <a:solidFill>
            <a:srgbClr val="FFC000"/>
          </a:solidFill>
          <a:ln w="254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625475" y="1574800"/>
            <a:ext cx="901700" cy="965200"/>
            <a:chOff x="3392" y="968"/>
            <a:chExt cx="568" cy="608"/>
          </a:xfrm>
        </p:grpSpPr>
        <p:sp>
          <p:nvSpPr>
            <p:cNvPr id="11280" name="Rectangle 9"/>
            <p:cNvSpPr>
              <a:spLocks noChangeArrowheads="1"/>
            </p:cNvSpPr>
            <p:nvPr/>
          </p:nvSpPr>
          <p:spPr bwMode="auto">
            <a:xfrm>
              <a:off x="3392" y="968"/>
              <a:ext cx="568" cy="608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1" name="Line 10"/>
            <p:cNvSpPr>
              <a:spLocks noChangeShapeType="1"/>
            </p:cNvSpPr>
            <p:nvPr/>
          </p:nvSpPr>
          <p:spPr bwMode="auto">
            <a:xfrm>
              <a:off x="3392" y="1274"/>
              <a:ext cx="56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2" name="Line 11"/>
            <p:cNvSpPr>
              <a:spLocks noChangeShapeType="1"/>
            </p:cNvSpPr>
            <p:nvPr/>
          </p:nvSpPr>
          <p:spPr bwMode="auto">
            <a:xfrm>
              <a:off x="3392" y="1434"/>
              <a:ext cx="56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3" name="Line 12"/>
            <p:cNvSpPr>
              <a:spLocks noChangeShapeType="1"/>
            </p:cNvSpPr>
            <p:nvPr/>
          </p:nvSpPr>
          <p:spPr bwMode="auto">
            <a:xfrm>
              <a:off x="3392" y="1115"/>
              <a:ext cx="56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1275" name="Rectangle 13"/>
          <p:cNvSpPr>
            <a:spLocks noChangeArrowheads="1"/>
          </p:cNvSpPr>
          <p:nvPr/>
        </p:nvSpPr>
        <p:spPr bwMode="auto">
          <a:xfrm>
            <a:off x="631825" y="2855913"/>
            <a:ext cx="901700" cy="9652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76" name="Line 14"/>
          <p:cNvSpPr>
            <a:spLocks noChangeShapeType="1"/>
          </p:cNvSpPr>
          <p:nvPr/>
        </p:nvSpPr>
        <p:spPr bwMode="auto">
          <a:xfrm>
            <a:off x="631825" y="3313113"/>
            <a:ext cx="8921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77" name="Line 15"/>
          <p:cNvSpPr>
            <a:spLocks noChangeShapeType="1"/>
          </p:cNvSpPr>
          <p:nvPr/>
        </p:nvSpPr>
        <p:spPr bwMode="auto">
          <a:xfrm>
            <a:off x="631825" y="3567113"/>
            <a:ext cx="8921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78" name="Line 16"/>
          <p:cNvSpPr>
            <a:spLocks noChangeShapeType="1"/>
          </p:cNvSpPr>
          <p:nvPr/>
        </p:nvSpPr>
        <p:spPr bwMode="auto">
          <a:xfrm>
            <a:off x="631825" y="3060700"/>
            <a:ext cx="8921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3371850" y="5076825"/>
            <a:ext cx="47244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latin typeface="+mn-lt"/>
                <a:cs typeface="Arial" charset="0"/>
              </a:rPr>
              <a:t>Don’t </a:t>
            </a:r>
            <a:r>
              <a:rPr lang="en-US" sz="2000" dirty="0" smtClean="0">
                <a:solidFill>
                  <a:srgbClr val="FF0000"/>
                </a:solidFill>
                <a:latin typeface="+mn-lt"/>
                <a:cs typeface="Arial" charset="0"/>
              </a:rPr>
              <a:t>want to cause a page </a:t>
            </a:r>
            <a:r>
              <a:rPr lang="en-US" sz="2000" dirty="0">
                <a:solidFill>
                  <a:srgbClr val="FF0000"/>
                </a:solidFill>
                <a:latin typeface="+mn-lt"/>
                <a:cs typeface="Arial" charset="0"/>
              </a:rPr>
              <a:t>fault during translation when </a:t>
            </a:r>
            <a:r>
              <a:rPr lang="en-US" sz="2000" dirty="0" smtClean="0">
                <a:solidFill>
                  <a:srgbClr val="FF0000"/>
                </a:solidFill>
                <a:latin typeface="+mn-lt"/>
                <a:cs typeface="Arial" charset="0"/>
              </a:rPr>
              <a:t>the data </a:t>
            </a:r>
            <a:r>
              <a:rPr lang="en-US" sz="2000" dirty="0">
                <a:solidFill>
                  <a:srgbClr val="FF0000"/>
                </a:solidFill>
                <a:latin typeface="+mn-lt"/>
                <a:cs typeface="Arial" charset="0"/>
              </a:rPr>
              <a:t>is in memory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13, 2013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http://csg.csail.mit.edu/6.S195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L20-</a:t>
            </a:r>
            <a:fld id="{63685F6B-DF49-47D4-A73B-45DF2DFB4508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9506" name="Line 2"/>
          <p:cNvSpPr>
            <a:spLocks noChangeShapeType="1"/>
          </p:cNvSpPr>
          <p:nvPr/>
        </p:nvSpPr>
        <p:spPr bwMode="auto">
          <a:xfrm>
            <a:off x="2057400" y="5867400"/>
            <a:ext cx="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69507" name="Freeform 3"/>
          <p:cNvSpPr>
            <a:spLocks/>
          </p:cNvSpPr>
          <p:nvPr/>
        </p:nvSpPr>
        <p:spPr bwMode="auto">
          <a:xfrm>
            <a:off x="1295400" y="5343525"/>
            <a:ext cx="2667000" cy="981075"/>
          </a:xfrm>
          <a:custGeom>
            <a:avLst/>
            <a:gdLst/>
            <a:ahLst/>
            <a:cxnLst>
              <a:cxn ang="0">
                <a:pos x="1860" y="0"/>
              </a:cxn>
              <a:cxn ang="0">
                <a:pos x="1860" y="570"/>
              </a:cxn>
              <a:cxn ang="0">
                <a:pos x="60" y="564"/>
              </a:cxn>
              <a:cxn ang="0">
                <a:pos x="24" y="558"/>
              </a:cxn>
              <a:cxn ang="0">
                <a:pos x="0" y="558"/>
              </a:cxn>
            </a:cxnLst>
            <a:rect l="0" t="0" r="r" b="b"/>
            <a:pathLst>
              <a:path w="1860" h="570">
                <a:moveTo>
                  <a:pt x="1860" y="0"/>
                </a:moveTo>
                <a:lnTo>
                  <a:pt x="1860" y="570"/>
                </a:lnTo>
                <a:lnTo>
                  <a:pt x="60" y="564"/>
                </a:lnTo>
                <a:lnTo>
                  <a:pt x="24" y="558"/>
                </a:lnTo>
                <a:lnTo>
                  <a:pt x="0" y="558"/>
                </a:ln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69508" name="Rectangle 4"/>
          <p:cNvSpPr>
            <a:spLocks noGrp="1" noChangeArrowheads="1"/>
          </p:cNvSpPr>
          <p:nvPr>
            <p:ph type="title"/>
          </p:nvPr>
        </p:nvSpPr>
        <p:spPr>
          <a:xfrm>
            <a:off x="596900" y="377825"/>
            <a:ext cx="6454775" cy="1128713"/>
          </a:xfrm>
          <a:noFill/>
          <a:ln/>
        </p:spPr>
        <p:txBody>
          <a:bodyPr lIns="90488" tIns="44450" rIns="90488" bIns="44450"/>
          <a:lstStyle/>
          <a:p>
            <a:pPr>
              <a:lnSpc>
                <a:spcPct val="100000"/>
              </a:lnSpc>
            </a:pPr>
            <a:r>
              <a:rPr lang="en-US" altLang="ko-KR" dirty="0">
                <a:ea typeface="굴림" charset="-127"/>
              </a:rPr>
              <a:t>Address Translation:</a:t>
            </a:r>
            <a:br>
              <a:rPr lang="en-US" altLang="ko-KR" dirty="0">
                <a:ea typeface="굴림" charset="-127"/>
              </a:rPr>
            </a:br>
            <a:r>
              <a:rPr lang="en-US" altLang="ko-KR" sz="3200" i="1" dirty="0">
                <a:ea typeface="굴림" charset="-127"/>
              </a:rPr>
              <a:t>putting it all together</a:t>
            </a:r>
            <a:endParaRPr lang="en-US" altLang="ko-KR" sz="4400" dirty="0">
              <a:ea typeface="굴림" charset="-127"/>
            </a:endParaRPr>
          </a:p>
        </p:txBody>
      </p:sp>
      <p:sp>
        <p:nvSpPr>
          <p:cNvPr id="2069509" name="Rectangle 5"/>
          <p:cNvSpPr>
            <a:spLocks noChangeArrowheads="1"/>
          </p:cNvSpPr>
          <p:nvPr/>
        </p:nvSpPr>
        <p:spPr bwMode="auto">
          <a:xfrm>
            <a:off x="1743075" y="1550988"/>
            <a:ext cx="2136804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altLang="ko-KR" dirty="0">
                <a:latin typeface="Verdana" pitchFamily="34" charset="0"/>
                <a:ea typeface="굴림" charset="-127"/>
              </a:rPr>
              <a:t>Virtual Address</a:t>
            </a:r>
          </a:p>
        </p:txBody>
      </p:sp>
      <p:sp>
        <p:nvSpPr>
          <p:cNvPr id="2069510" name="Rectangle 6"/>
          <p:cNvSpPr>
            <a:spLocks noChangeArrowheads="1"/>
          </p:cNvSpPr>
          <p:nvPr/>
        </p:nvSpPr>
        <p:spPr bwMode="auto">
          <a:xfrm>
            <a:off x="3575050" y="1984375"/>
            <a:ext cx="1312863" cy="844550"/>
          </a:xfrm>
          <a:prstGeom prst="rect">
            <a:avLst/>
          </a:prstGeom>
          <a:solidFill>
            <a:schemeClr val="accent2"/>
          </a:solidFill>
          <a:ln w="2540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altLang="ko-KR">
                <a:solidFill>
                  <a:schemeClr val="bg1"/>
                </a:solidFill>
                <a:latin typeface="Verdana" pitchFamily="34" charset="0"/>
                <a:ea typeface="굴림" charset="-127"/>
              </a:rPr>
              <a:t>TLB</a:t>
            </a:r>
          </a:p>
          <a:p>
            <a:pPr algn="ctr" eaLnBrk="0" hangingPunct="0"/>
            <a:r>
              <a:rPr lang="en-US" altLang="ko-KR">
                <a:solidFill>
                  <a:schemeClr val="bg1"/>
                </a:solidFill>
                <a:latin typeface="Verdana" pitchFamily="34" charset="0"/>
                <a:ea typeface="굴림" charset="-127"/>
              </a:rPr>
              <a:t>Lookup</a:t>
            </a:r>
          </a:p>
        </p:txBody>
      </p:sp>
      <p:sp>
        <p:nvSpPr>
          <p:cNvPr id="2069511" name="Rectangle 7" descr="90%"/>
          <p:cNvSpPr>
            <a:spLocks noChangeArrowheads="1"/>
          </p:cNvSpPr>
          <p:nvPr/>
        </p:nvSpPr>
        <p:spPr bwMode="auto">
          <a:xfrm>
            <a:off x="1636713" y="3436938"/>
            <a:ext cx="1814512" cy="844550"/>
          </a:xfrm>
          <a:prstGeom prst="rect">
            <a:avLst/>
          </a:prstGeom>
          <a:solidFill>
            <a:schemeClr val="accent2"/>
          </a:solidFill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altLang="ko-KR">
                <a:solidFill>
                  <a:schemeClr val="bg1"/>
                </a:solidFill>
                <a:latin typeface="Verdana" pitchFamily="34" charset="0"/>
                <a:ea typeface="굴림" charset="-127"/>
              </a:rPr>
              <a:t>Page Table</a:t>
            </a:r>
          </a:p>
          <a:p>
            <a:pPr algn="ctr" eaLnBrk="0" hangingPunct="0"/>
            <a:r>
              <a:rPr lang="en-US" altLang="ko-KR">
                <a:solidFill>
                  <a:schemeClr val="bg1"/>
                </a:solidFill>
                <a:latin typeface="Verdana" pitchFamily="34" charset="0"/>
                <a:ea typeface="굴림" charset="-127"/>
              </a:rPr>
              <a:t>Walk</a:t>
            </a:r>
          </a:p>
        </p:txBody>
      </p:sp>
      <p:sp>
        <p:nvSpPr>
          <p:cNvPr id="2069512" name="Rectangle 8" descr="90%"/>
          <p:cNvSpPr>
            <a:spLocks noChangeArrowheads="1"/>
          </p:cNvSpPr>
          <p:nvPr/>
        </p:nvSpPr>
        <p:spPr bwMode="auto">
          <a:xfrm>
            <a:off x="3048000" y="5181600"/>
            <a:ext cx="1916113" cy="479425"/>
          </a:xfrm>
          <a:prstGeom prst="rect">
            <a:avLst/>
          </a:prstGeom>
          <a:solidFill>
            <a:schemeClr val="accent2"/>
          </a:solidFill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altLang="ko-KR">
                <a:solidFill>
                  <a:schemeClr val="bg1"/>
                </a:solidFill>
                <a:latin typeface="Verdana" pitchFamily="34" charset="0"/>
                <a:ea typeface="굴림" charset="-127"/>
              </a:rPr>
              <a:t>Update TLB</a:t>
            </a:r>
          </a:p>
        </p:txBody>
      </p:sp>
      <p:sp>
        <p:nvSpPr>
          <p:cNvPr id="2069513" name="Rectangle 9"/>
          <p:cNvSpPr>
            <a:spLocks noChangeArrowheads="1"/>
          </p:cNvSpPr>
          <p:nvPr/>
        </p:nvSpPr>
        <p:spPr bwMode="auto">
          <a:xfrm>
            <a:off x="609600" y="5105400"/>
            <a:ext cx="2286000" cy="701675"/>
          </a:xfrm>
          <a:prstGeom prst="rect">
            <a:avLst/>
          </a:prstGeom>
          <a:solidFill>
            <a:srgbClr val="FFCC66"/>
          </a:solidFill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algn="ctr" eaLnBrk="0" hangingPunct="0"/>
            <a:r>
              <a:rPr lang="en-US" altLang="ko-KR" sz="2000" i="1">
                <a:latin typeface="Verdana" pitchFamily="34" charset="0"/>
                <a:ea typeface="굴림" charset="-127"/>
              </a:rPr>
              <a:t>Page Fault</a:t>
            </a:r>
            <a:endParaRPr lang="en-US" altLang="ko-KR" sz="2000">
              <a:latin typeface="Verdana" pitchFamily="34" charset="0"/>
              <a:ea typeface="굴림" charset="-127"/>
            </a:endParaRPr>
          </a:p>
          <a:p>
            <a:pPr algn="ctr" eaLnBrk="0" hangingPunct="0"/>
            <a:r>
              <a:rPr lang="en-US" altLang="ko-KR" sz="1800">
                <a:latin typeface="Verdana" pitchFamily="34" charset="0"/>
                <a:ea typeface="굴림" charset="-127"/>
              </a:rPr>
              <a:t>(OS loads page)</a:t>
            </a:r>
          </a:p>
        </p:txBody>
      </p:sp>
      <p:sp>
        <p:nvSpPr>
          <p:cNvPr id="2069514" name="Rectangle 10"/>
          <p:cNvSpPr>
            <a:spLocks noChangeArrowheads="1"/>
          </p:cNvSpPr>
          <p:nvPr/>
        </p:nvSpPr>
        <p:spPr bwMode="auto">
          <a:xfrm>
            <a:off x="5376863" y="3440113"/>
            <a:ext cx="1487487" cy="723900"/>
          </a:xfrm>
          <a:prstGeom prst="rect">
            <a:avLst/>
          </a:prstGeom>
          <a:solidFill>
            <a:schemeClr val="accent2"/>
          </a:solidFill>
          <a:ln w="2540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altLang="ko-KR" sz="2000">
                <a:solidFill>
                  <a:schemeClr val="bg1"/>
                </a:solidFill>
                <a:latin typeface="Verdana" pitchFamily="34" charset="0"/>
                <a:ea typeface="굴림" charset="-127"/>
              </a:rPr>
              <a:t>Protection</a:t>
            </a:r>
          </a:p>
          <a:p>
            <a:pPr algn="ctr" eaLnBrk="0" hangingPunct="0"/>
            <a:r>
              <a:rPr lang="en-US" altLang="ko-KR" sz="2000">
                <a:solidFill>
                  <a:schemeClr val="bg1"/>
                </a:solidFill>
                <a:latin typeface="Verdana" pitchFamily="34" charset="0"/>
                <a:ea typeface="굴림" charset="-127"/>
              </a:rPr>
              <a:t>Check</a:t>
            </a:r>
          </a:p>
        </p:txBody>
      </p:sp>
      <p:sp>
        <p:nvSpPr>
          <p:cNvPr id="2069515" name="Rectangle 11"/>
          <p:cNvSpPr>
            <a:spLocks noChangeArrowheads="1"/>
          </p:cNvSpPr>
          <p:nvPr/>
        </p:nvSpPr>
        <p:spPr bwMode="auto">
          <a:xfrm>
            <a:off x="7469188" y="5160963"/>
            <a:ext cx="1354137" cy="98583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altLang="ko-KR" sz="2000">
                <a:latin typeface="Verdana" pitchFamily="34" charset="0"/>
                <a:ea typeface="굴림" charset="-127"/>
              </a:rPr>
              <a:t>Physical</a:t>
            </a:r>
          </a:p>
          <a:p>
            <a:pPr algn="ctr" eaLnBrk="0" hangingPunct="0"/>
            <a:r>
              <a:rPr lang="en-US" altLang="ko-KR" sz="2000">
                <a:latin typeface="Verdana" pitchFamily="34" charset="0"/>
                <a:ea typeface="굴림" charset="-127"/>
              </a:rPr>
              <a:t>Address</a:t>
            </a:r>
          </a:p>
          <a:p>
            <a:pPr algn="ctr" eaLnBrk="0" hangingPunct="0"/>
            <a:r>
              <a:rPr lang="en-US" altLang="ko-KR" sz="1800" i="1">
                <a:latin typeface="Verdana" pitchFamily="34" charset="0"/>
                <a:ea typeface="굴림" charset="-127"/>
              </a:rPr>
              <a:t>(to cache)</a:t>
            </a:r>
          </a:p>
        </p:txBody>
      </p:sp>
      <p:sp>
        <p:nvSpPr>
          <p:cNvPr id="2069516" name="Line 12"/>
          <p:cNvSpPr>
            <a:spLocks noChangeShapeType="1"/>
          </p:cNvSpPr>
          <p:nvPr/>
        </p:nvSpPr>
        <p:spPr bwMode="auto">
          <a:xfrm>
            <a:off x="4160838" y="1647825"/>
            <a:ext cx="0" cy="3175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69517" name="Freeform 13"/>
          <p:cNvSpPr>
            <a:spLocks/>
          </p:cNvSpPr>
          <p:nvPr/>
        </p:nvSpPr>
        <p:spPr bwMode="auto">
          <a:xfrm>
            <a:off x="2565400" y="2832100"/>
            <a:ext cx="1576388" cy="612775"/>
          </a:xfrm>
          <a:custGeom>
            <a:avLst/>
            <a:gdLst/>
            <a:ahLst/>
            <a:cxnLst>
              <a:cxn ang="0">
                <a:pos x="992" y="0"/>
              </a:cxn>
              <a:cxn ang="0">
                <a:pos x="992" y="136"/>
              </a:cxn>
              <a:cxn ang="0">
                <a:pos x="0" y="369"/>
              </a:cxn>
            </a:cxnLst>
            <a:rect l="0" t="0" r="r" b="b"/>
            <a:pathLst>
              <a:path w="993" h="370">
                <a:moveTo>
                  <a:pt x="992" y="0"/>
                </a:moveTo>
                <a:lnTo>
                  <a:pt x="992" y="136"/>
                </a:lnTo>
                <a:lnTo>
                  <a:pt x="0" y="369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69518" name="Line 14"/>
          <p:cNvSpPr>
            <a:spLocks noChangeShapeType="1"/>
          </p:cNvSpPr>
          <p:nvPr/>
        </p:nvSpPr>
        <p:spPr bwMode="auto">
          <a:xfrm>
            <a:off x="4141788" y="3073400"/>
            <a:ext cx="2024062" cy="36988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69519" name="Rectangle 15"/>
          <p:cNvSpPr>
            <a:spLocks noChangeArrowheads="1"/>
          </p:cNvSpPr>
          <p:nvPr/>
        </p:nvSpPr>
        <p:spPr bwMode="auto">
          <a:xfrm>
            <a:off x="2786063" y="2889250"/>
            <a:ext cx="711734" cy="36676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altLang="ko-KR" sz="1800">
                <a:latin typeface="Verdana" pitchFamily="34" charset="0"/>
                <a:ea typeface="굴림" charset="-127"/>
              </a:rPr>
              <a:t>miss</a:t>
            </a:r>
          </a:p>
        </p:txBody>
      </p:sp>
      <p:sp>
        <p:nvSpPr>
          <p:cNvPr id="2069520" name="Rectangle 16"/>
          <p:cNvSpPr>
            <a:spLocks noChangeArrowheads="1"/>
          </p:cNvSpPr>
          <p:nvPr/>
        </p:nvSpPr>
        <p:spPr bwMode="auto">
          <a:xfrm>
            <a:off x="5008563" y="2900363"/>
            <a:ext cx="484108" cy="36676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altLang="ko-KR" sz="1800">
                <a:latin typeface="Verdana" pitchFamily="34" charset="0"/>
                <a:ea typeface="굴림" charset="-127"/>
              </a:rPr>
              <a:t>hit</a:t>
            </a:r>
          </a:p>
        </p:txBody>
      </p:sp>
      <p:sp>
        <p:nvSpPr>
          <p:cNvPr id="2069521" name="Freeform 17"/>
          <p:cNvSpPr>
            <a:spLocks/>
          </p:cNvSpPr>
          <p:nvPr/>
        </p:nvSpPr>
        <p:spPr bwMode="auto">
          <a:xfrm>
            <a:off x="1606550" y="4289425"/>
            <a:ext cx="890588" cy="835025"/>
          </a:xfrm>
          <a:custGeom>
            <a:avLst/>
            <a:gdLst/>
            <a:ahLst/>
            <a:cxnLst>
              <a:cxn ang="0">
                <a:pos x="560" y="0"/>
              </a:cxn>
              <a:cxn ang="0">
                <a:pos x="560" y="205"/>
              </a:cxn>
              <a:cxn ang="0">
                <a:pos x="0" y="525"/>
              </a:cxn>
            </a:cxnLst>
            <a:rect l="0" t="0" r="r" b="b"/>
            <a:pathLst>
              <a:path w="561" h="526">
                <a:moveTo>
                  <a:pt x="560" y="0"/>
                </a:moveTo>
                <a:lnTo>
                  <a:pt x="560" y="205"/>
                </a:lnTo>
                <a:lnTo>
                  <a:pt x="0" y="525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69522" name="Line 18"/>
          <p:cNvSpPr>
            <a:spLocks noChangeShapeType="1"/>
          </p:cNvSpPr>
          <p:nvPr/>
        </p:nvSpPr>
        <p:spPr bwMode="auto">
          <a:xfrm>
            <a:off x="2503488" y="4637088"/>
            <a:ext cx="1077912" cy="54451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69523" name="Rectangle 19"/>
          <p:cNvSpPr>
            <a:spLocks noChangeArrowheads="1"/>
          </p:cNvSpPr>
          <p:nvPr/>
        </p:nvSpPr>
        <p:spPr bwMode="auto">
          <a:xfrm>
            <a:off x="628650" y="4283075"/>
            <a:ext cx="3965830" cy="64376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>
              <a:lnSpc>
                <a:spcPct val="90000"/>
              </a:lnSpc>
            </a:pPr>
            <a:r>
              <a:rPr lang="ko-KR" altLang="en-US" sz="2000" b="1">
                <a:latin typeface="Arial" charset="0"/>
                <a:ea typeface="굴림" charset="-127"/>
              </a:rPr>
              <a:t>	      </a:t>
            </a:r>
            <a:r>
              <a:rPr lang="en-US" altLang="ko-KR" sz="1800">
                <a:latin typeface="Verdana" pitchFamily="34" charset="0"/>
                <a:ea typeface="굴림" charset="-127"/>
              </a:rPr>
              <a:t>the  page is </a:t>
            </a:r>
          </a:p>
          <a:p>
            <a:pPr eaLnBrk="0" hangingPunct="0">
              <a:lnSpc>
                <a:spcPct val="90000"/>
              </a:lnSpc>
            </a:pPr>
            <a:r>
              <a:rPr lang="en-US" altLang="ko-KR" sz="2000">
                <a:latin typeface="Symbol" pitchFamily="18" charset="2"/>
                <a:ea typeface="굴림" charset="-127"/>
              </a:rPr>
              <a:t>Ï</a:t>
            </a:r>
            <a:r>
              <a:rPr lang="en-US" altLang="ko-KR" sz="1800">
                <a:latin typeface="Symbol" pitchFamily="18" charset="2"/>
                <a:ea typeface="굴림" charset="-127"/>
              </a:rPr>
              <a:t> </a:t>
            </a:r>
            <a:r>
              <a:rPr lang="en-US" altLang="ko-KR" sz="1800">
                <a:latin typeface="Verdana" pitchFamily="34" charset="0"/>
                <a:ea typeface="굴림" charset="-127"/>
              </a:rPr>
              <a:t>memory	         </a:t>
            </a:r>
            <a:r>
              <a:rPr lang="en-US" altLang="ko-KR" sz="2000">
                <a:latin typeface="Symbol" pitchFamily="18" charset="2"/>
                <a:ea typeface="굴림" charset="-127"/>
              </a:rPr>
              <a:t>Î</a:t>
            </a:r>
            <a:r>
              <a:rPr lang="en-US" altLang="ko-KR" sz="1800">
                <a:latin typeface="Symbol" pitchFamily="18" charset="2"/>
                <a:ea typeface="굴림" charset="-127"/>
              </a:rPr>
              <a:t> </a:t>
            </a:r>
            <a:r>
              <a:rPr lang="en-US" altLang="ko-KR" sz="1800">
                <a:latin typeface="Verdana" pitchFamily="34" charset="0"/>
                <a:ea typeface="굴림" charset="-127"/>
              </a:rPr>
              <a:t>memory</a:t>
            </a:r>
          </a:p>
        </p:txBody>
      </p:sp>
      <p:sp>
        <p:nvSpPr>
          <p:cNvPr id="2069524" name="Freeform 20"/>
          <p:cNvSpPr>
            <a:spLocks/>
          </p:cNvSpPr>
          <p:nvPr/>
        </p:nvSpPr>
        <p:spPr bwMode="auto">
          <a:xfrm>
            <a:off x="5584825" y="4281488"/>
            <a:ext cx="530225" cy="842962"/>
          </a:xfrm>
          <a:custGeom>
            <a:avLst/>
            <a:gdLst/>
            <a:ahLst/>
            <a:cxnLst>
              <a:cxn ang="0">
                <a:pos x="333" y="0"/>
              </a:cxn>
              <a:cxn ang="0">
                <a:pos x="333" y="187"/>
              </a:cxn>
              <a:cxn ang="0">
                <a:pos x="0" y="505"/>
              </a:cxn>
            </a:cxnLst>
            <a:rect l="0" t="0" r="r" b="b"/>
            <a:pathLst>
              <a:path w="334" h="506">
                <a:moveTo>
                  <a:pt x="333" y="0"/>
                </a:moveTo>
                <a:lnTo>
                  <a:pt x="333" y="187"/>
                </a:lnTo>
                <a:lnTo>
                  <a:pt x="0" y="505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69525" name="Line 21"/>
          <p:cNvSpPr>
            <a:spLocks noChangeShapeType="1"/>
          </p:cNvSpPr>
          <p:nvPr/>
        </p:nvSpPr>
        <p:spPr bwMode="auto">
          <a:xfrm>
            <a:off x="6113463" y="4608513"/>
            <a:ext cx="1914525" cy="51593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69526" name="Rectangle 22"/>
          <p:cNvSpPr>
            <a:spLocks noChangeArrowheads="1"/>
          </p:cNvSpPr>
          <p:nvPr/>
        </p:nvSpPr>
        <p:spPr bwMode="auto">
          <a:xfrm>
            <a:off x="4876800" y="4495800"/>
            <a:ext cx="956994" cy="36676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altLang="ko-KR" sz="1800">
                <a:latin typeface="Verdana" pitchFamily="34" charset="0"/>
                <a:ea typeface="굴림" charset="-127"/>
              </a:rPr>
              <a:t>denied</a:t>
            </a:r>
          </a:p>
        </p:txBody>
      </p:sp>
      <p:sp>
        <p:nvSpPr>
          <p:cNvPr id="2069527" name="Rectangle 23"/>
          <p:cNvSpPr>
            <a:spLocks noChangeArrowheads="1"/>
          </p:cNvSpPr>
          <p:nvPr/>
        </p:nvSpPr>
        <p:spPr bwMode="auto">
          <a:xfrm>
            <a:off x="7002463" y="4506913"/>
            <a:ext cx="1316067" cy="36676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altLang="ko-KR" sz="1800">
                <a:latin typeface="Verdana" pitchFamily="34" charset="0"/>
                <a:ea typeface="굴림" charset="-127"/>
              </a:rPr>
              <a:t>permitted</a:t>
            </a:r>
          </a:p>
        </p:txBody>
      </p:sp>
      <p:sp>
        <p:nvSpPr>
          <p:cNvPr id="2069528" name="Rectangle 24"/>
          <p:cNvSpPr>
            <a:spLocks noChangeArrowheads="1"/>
          </p:cNvSpPr>
          <p:nvPr/>
        </p:nvSpPr>
        <p:spPr bwMode="auto">
          <a:xfrm>
            <a:off x="5264150" y="5103813"/>
            <a:ext cx="1747838" cy="854075"/>
          </a:xfrm>
          <a:prstGeom prst="rect">
            <a:avLst/>
          </a:prstGeom>
          <a:solidFill>
            <a:srgbClr val="FFCC66"/>
          </a:solidFill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altLang="ko-KR">
                <a:latin typeface="Verdana" pitchFamily="34" charset="0"/>
                <a:ea typeface="굴림" charset="-127"/>
              </a:rPr>
              <a:t>Protection</a:t>
            </a:r>
          </a:p>
          <a:p>
            <a:pPr algn="ctr" eaLnBrk="0" hangingPunct="0"/>
            <a:r>
              <a:rPr lang="en-US" altLang="ko-KR">
                <a:latin typeface="Verdana" pitchFamily="34" charset="0"/>
                <a:ea typeface="굴림" charset="-127"/>
              </a:rPr>
              <a:t>Fault</a:t>
            </a:r>
          </a:p>
        </p:txBody>
      </p:sp>
      <p:sp>
        <p:nvSpPr>
          <p:cNvPr id="2069529" name="Rectangle 25"/>
          <p:cNvSpPr>
            <a:spLocks noChangeArrowheads="1"/>
          </p:cNvSpPr>
          <p:nvPr/>
        </p:nvSpPr>
        <p:spPr bwMode="auto">
          <a:xfrm>
            <a:off x="5551488" y="1784350"/>
            <a:ext cx="330200" cy="190500"/>
          </a:xfrm>
          <a:prstGeom prst="rect">
            <a:avLst/>
          </a:prstGeom>
          <a:solidFill>
            <a:schemeClr val="accent2"/>
          </a:solidFill>
          <a:ln w="2540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69530" name="Rectangle 26" descr="90%"/>
          <p:cNvSpPr>
            <a:spLocks noChangeArrowheads="1"/>
          </p:cNvSpPr>
          <p:nvPr/>
        </p:nvSpPr>
        <p:spPr bwMode="auto">
          <a:xfrm>
            <a:off x="5551488" y="2076450"/>
            <a:ext cx="330200" cy="190500"/>
          </a:xfrm>
          <a:prstGeom prst="rect">
            <a:avLst/>
          </a:prstGeom>
          <a:solidFill>
            <a:schemeClr val="accent2"/>
          </a:solidFill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69531" name="Rectangle 27"/>
          <p:cNvSpPr>
            <a:spLocks noChangeArrowheads="1"/>
          </p:cNvSpPr>
          <p:nvPr/>
        </p:nvSpPr>
        <p:spPr bwMode="auto">
          <a:xfrm>
            <a:off x="5551488" y="2355850"/>
            <a:ext cx="330200" cy="190500"/>
          </a:xfrm>
          <a:prstGeom prst="rect">
            <a:avLst/>
          </a:prstGeom>
          <a:solidFill>
            <a:srgbClr val="FFCC66"/>
          </a:solidFill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69532" name="Rectangle 28"/>
          <p:cNvSpPr>
            <a:spLocks noChangeArrowheads="1"/>
          </p:cNvSpPr>
          <p:nvPr/>
        </p:nvSpPr>
        <p:spPr bwMode="auto">
          <a:xfrm>
            <a:off x="6019800" y="1676400"/>
            <a:ext cx="2644775" cy="9223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altLang="ko-KR" sz="1800">
                <a:latin typeface="Verdana" pitchFamily="34" charset="0"/>
                <a:ea typeface="굴림" charset="-127"/>
              </a:rPr>
              <a:t>hardware</a:t>
            </a:r>
          </a:p>
          <a:p>
            <a:pPr eaLnBrk="0" hangingPunct="0"/>
            <a:r>
              <a:rPr lang="en-US" altLang="ko-KR" sz="1800">
                <a:latin typeface="Verdana" pitchFamily="34" charset="0"/>
                <a:ea typeface="굴림" charset="-127"/>
              </a:rPr>
              <a:t>hardware or software</a:t>
            </a:r>
          </a:p>
          <a:p>
            <a:pPr eaLnBrk="0" hangingPunct="0"/>
            <a:r>
              <a:rPr lang="en-US" altLang="ko-KR" sz="1800">
                <a:latin typeface="Verdana" pitchFamily="34" charset="0"/>
                <a:ea typeface="굴림" charset="-127"/>
              </a:rPr>
              <a:t>software</a:t>
            </a:r>
          </a:p>
        </p:txBody>
      </p:sp>
      <p:sp>
        <p:nvSpPr>
          <p:cNvPr id="2069533" name="Line 29"/>
          <p:cNvSpPr>
            <a:spLocks noChangeShapeType="1"/>
          </p:cNvSpPr>
          <p:nvPr/>
        </p:nvSpPr>
        <p:spPr bwMode="auto">
          <a:xfrm flipH="1">
            <a:off x="6172200" y="5943600"/>
            <a:ext cx="15240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69534" name="Text Box 30"/>
          <p:cNvSpPr txBox="1">
            <a:spLocks noChangeArrowheads="1"/>
          </p:cNvSpPr>
          <p:nvPr/>
        </p:nvSpPr>
        <p:spPr bwMode="auto">
          <a:xfrm>
            <a:off x="4800600" y="6172200"/>
            <a:ext cx="137160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/>
            <a:r>
              <a:rPr lang="en-US" altLang="ko-KR" sz="1800" dirty="0">
                <a:ea typeface="굴림" charset="-127"/>
              </a:rPr>
              <a:t>SEGFAULT</a:t>
            </a:r>
          </a:p>
        </p:txBody>
      </p:sp>
      <p:sp>
        <p:nvSpPr>
          <p:cNvPr id="2069535" name="Text Box 31"/>
          <p:cNvSpPr txBox="1">
            <a:spLocks noChangeArrowheads="1"/>
          </p:cNvSpPr>
          <p:nvPr/>
        </p:nvSpPr>
        <p:spPr bwMode="auto">
          <a:xfrm>
            <a:off x="228600" y="6116638"/>
            <a:ext cx="1049338" cy="36988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altLang="ko-KR" sz="1800">
                <a:latin typeface="Verdana" pitchFamily="34" charset="0"/>
                <a:ea typeface="굴림" charset="-127"/>
              </a:rPr>
              <a:t>Where?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13, 2013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http://csg.csail.mit.edu/6.S195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L20-</a:t>
            </a:r>
            <a:fld id="{63685F6B-DF49-47D4-A73B-45DF2DFB4508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Contributors </a:t>
            </a:r>
            <a:r>
              <a:rPr lang="en-US" sz="4000" dirty="0"/>
              <a:t>to the </a:t>
            </a:r>
            <a:r>
              <a:rPr lang="en-US" sz="4000" dirty="0" smtClean="0"/>
              <a:t>course </a:t>
            </a:r>
            <a:r>
              <a:rPr lang="en-US" sz="4000" dirty="0"/>
              <a:t>material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5138" y="1526627"/>
            <a:ext cx="7911662" cy="4807498"/>
          </a:xfrm>
        </p:spPr>
        <p:txBody>
          <a:bodyPr/>
          <a:lstStyle/>
          <a:p>
            <a:r>
              <a:rPr lang="en-US" sz="2400" dirty="0" smtClean="0"/>
              <a:t>Arvind, </a:t>
            </a:r>
            <a:r>
              <a:rPr lang="en-US" sz="2400" dirty="0" err="1" smtClean="0"/>
              <a:t>Rishiyur</a:t>
            </a:r>
            <a:r>
              <a:rPr lang="en-US" sz="2400" dirty="0" smtClean="0"/>
              <a:t> S. Nikhil, Joel Emer, </a:t>
            </a:r>
            <a:r>
              <a:rPr lang="en-US" sz="2400" dirty="0" err="1" smtClean="0"/>
              <a:t>Muralidaran</a:t>
            </a:r>
            <a:r>
              <a:rPr lang="en-US" sz="2400" dirty="0" smtClean="0"/>
              <a:t> </a:t>
            </a:r>
            <a:r>
              <a:rPr lang="en-US" sz="2400" dirty="0" err="1" smtClean="0"/>
              <a:t>Vijayaraghavan</a:t>
            </a:r>
            <a:endParaRPr lang="en-US" sz="2400" dirty="0" smtClean="0"/>
          </a:p>
          <a:p>
            <a:r>
              <a:rPr lang="en-US" sz="2400" dirty="0" smtClean="0"/>
              <a:t>Staff and students in 6.375 (Spring 2013), 6.S195 (Fall 2012), 6.S078 (Spring 2012)</a:t>
            </a:r>
            <a:endParaRPr lang="en-US" sz="2400" dirty="0"/>
          </a:p>
          <a:p>
            <a:pPr lvl="1"/>
            <a:r>
              <a:rPr lang="en-US" sz="2000" dirty="0" err="1" smtClean="0"/>
              <a:t>Asif</a:t>
            </a:r>
            <a:r>
              <a:rPr lang="en-US" sz="2000" dirty="0" smtClean="0"/>
              <a:t> Khan, Richard </a:t>
            </a:r>
            <a:r>
              <a:rPr lang="en-US" sz="2000" dirty="0" err="1" smtClean="0"/>
              <a:t>Ruhler</a:t>
            </a:r>
            <a:r>
              <a:rPr lang="en-US" sz="2000" dirty="0" smtClean="0"/>
              <a:t>, Sang </a:t>
            </a:r>
            <a:r>
              <a:rPr lang="en-US" sz="2000" dirty="0"/>
              <a:t>Woo </a:t>
            </a:r>
            <a:r>
              <a:rPr lang="en-US" sz="2000" dirty="0" smtClean="0"/>
              <a:t>Jun, Abhinav Agarwal, Myron King, </a:t>
            </a:r>
            <a:r>
              <a:rPr lang="en-US" sz="2000" dirty="0" err="1" smtClean="0"/>
              <a:t>Kermin</a:t>
            </a:r>
            <a:r>
              <a:rPr lang="en-US" sz="2000" dirty="0" smtClean="0"/>
              <a:t> Fleming, Ming Liu, Li-Shiuan </a:t>
            </a:r>
            <a:r>
              <a:rPr lang="en-US" sz="2000" dirty="0"/>
              <a:t>Peh </a:t>
            </a:r>
          </a:p>
          <a:p>
            <a:r>
              <a:rPr lang="en-US" sz="2400" dirty="0" smtClean="0"/>
              <a:t>External</a:t>
            </a:r>
          </a:p>
          <a:p>
            <a:pPr lvl="1"/>
            <a:r>
              <a:rPr lang="en-US" sz="2000" dirty="0" smtClean="0"/>
              <a:t>Prof </a:t>
            </a:r>
            <a:r>
              <a:rPr lang="en-US" sz="2000" dirty="0" err="1" smtClean="0"/>
              <a:t>Amey</a:t>
            </a:r>
            <a:r>
              <a:rPr lang="en-US" sz="2000" dirty="0" smtClean="0"/>
              <a:t> </a:t>
            </a:r>
            <a:r>
              <a:rPr lang="en-US" sz="2000" dirty="0" err="1" smtClean="0"/>
              <a:t>Karkare</a:t>
            </a:r>
            <a:r>
              <a:rPr lang="en-US" sz="2000" dirty="0"/>
              <a:t> </a:t>
            </a:r>
            <a:r>
              <a:rPr lang="en-US" sz="2000" dirty="0" smtClean="0"/>
              <a:t>&amp; students at IIT Kanpur</a:t>
            </a:r>
          </a:p>
          <a:p>
            <a:pPr lvl="1"/>
            <a:r>
              <a:rPr lang="en-US" sz="2000" dirty="0" smtClean="0"/>
              <a:t>Prof Jihong Kim &amp; students at Seoul Nation University</a:t>
            </a:r>
          </a:p>
          <a:p>
            <a:pPr lvl="1"/>
            <a:r>
              <a:rPr lang="en-US" sz="2000" dirty="0" smtClean="0"/>
              <a:t>Prof Derek Chiou, University of Texas at Austin </a:t>
            </a:r>
          </a:p>
          <a:p>
            <a:pPr lvl="1"/>
            <a:r>
              <a:rPr lang="en-US" sz="2000" dirty="0"/>
              <a:t>Prof </a:t>
            </a:r>
            <a:r>
              <a:rPr lang="en-US" sz="2000" dirty="0" err="1"/>
              <a:t>Yoav</a:t>
            </a:r>
            <a:r>
              <a:rPr lang="en-US" sz="2000" dirty="0"/>
              <a:t> </a:t>
            </a:r>
            <a:r>
              <a:rPr lang="en-US" sz="2000" dirty="0" err="1" smtClean="0"/>
              <a:t>Etsion</a:t>
            </a:r>
            <a:r>
              <a:rPr lang="en-US" sz="2000" dirty="0" smtClean="0"/>
              <a:t> &amp; students at </a:t>
            </a:r>
            <a:r>
              <a:rPr lang="en-US" sz="2000" dirty="0" err="1" smtClean="0"/>
              <a:t>Technion</a:t>
            </a:r>
            <a:endParaRPr lang="en-US" sz="2000" dirty="0" smtClean="0"/>
          </a:p>
          <a:p>
            <a:pPr marL="457200" lvl="1" indent="0">
              <a:buNone/>
            </a:pPr>
            <a:endParaRPr lang="en-US" sz="2000" dirty="0" smtClean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13, 2013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http://csg.csail.mit.edu/6.S195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L20-</a:t>
            </a:r>
            <a:fld id="{63685F6B-DF49-47D4-A73B-45DF2DFB4508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6076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2882" name="Rectangle 2"/>
          <p:cNvSpPr>
            <a:spLocks noGrp="1" noChangeArrowheads="1"/>
          </p:cNvSpPr>
          <p:nvPr>
            <p:ph type="title"/>
          </p:nvPr>
        </p:nvSpPr>
        <p:spPr>
          <a:xfrm>
            <a:off x="619124" y="587375"/>
            <a:ext cx="8067675" cy="901700"/>
          </a:xfrm>
          <a:noFill/>
          <a:ln/>
        </p:spPr>
        <p:txBody>
          <a:bodyPr lIns="90488" tIns="44450" rIns="90488" bIns="44450"/>
          <a:lstStyle/>
          <a:p>
            <a:r>
              <a:rPr lang="en-US" altLang="ko-KR" sz="4000" dirty="0">
                <a:ea typeface="굴림" charset="-127"/>
              </a:rPr>
              <a:t>Caching vs. Demand Paging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7645400" y="2146300"/>
            <a:ext cx="889000" cy="584200"/>
            <a:chOff x="5048" y="1256"/>
            <a:chExt cx="560" cy="368"/>
          </a:xfrm>
        </p:grpSpPr>
        <p:sp>
          <p:nvSpPr>
            <p:cNvPr id="2042884" name="Oval 4" descr="90%"/>
            <p:cNvSpPr>
              <a:spLocks noChangeArrowheads="1"/>
            </p:cNvSpPr>
            <p:nvPr/>
          </p:nvSpPr>
          <p:spPr bwMode="auto">
            <a:xfrm>
              <a:off x="5048" y="1496"/>
              <a:ext cx="560" cy="128"/>
            </a:xfrm>
            <a:prstGeom prst="ellipse">
              <a:avLst/>
            </a:prstGeom>
            <a:pattFill prst="pct90">
              <a:fgClr>
                <a:schemeClr val="accent1"/>
              </a:fgClr>
              <a:bgClr>
                <a:srgbClr val="FFFFFF"/>
              </a:bgClr>
            </a:patt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2885" name="Oval 5" descr="90%"/>
            <p:cNvSpPr>
              <a:spLocks noChangeArrowheads="1"/>
            </p:cNvSpPr>
            <p:nvPr/>
          </p:nvSpPr>
          <p:spPr bwMode="auto">
            <a:xfrm>
              <a:off x="5048" y="1448"/>
              <a:ext cx="560" cy="128"/>
            </a:xfrm>
            <a:prstGeom prst="ellipse">
              <a:avLst/>
            </a:prstGeom>
            <a:pattFill prst="pct90">
              <a:fgClr>
                <a:schemeClr val="accent1"/>
              </a:fgClr>
              <a:bgClr>
                <a:srgbClr val="FFFFFF"/>
              </a:bgClr>
            </a:patt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2886" name="Oval 6" descr="90%"/>
            <p:cNvSpPr>
              <a:spLocks noChangeArrowheads="1"/>
            </p:cNvSpPr>
            <p:nvPr/>
          </p:nvSpPr>
          <p:spPr bwMode="auto">
            <a:xfrm>
              <a:off x="5048" y="1400"/>
              <a:ext cx="560" cy="128"/>
            </a:xfrm>
            <a:prstGeom prst="ellipse">
              <a:avLst/>
            </a:prstGeom>
            <a:pattFill prst="pct90">
              <a:fgClr>
                <a:schemeClr val="accent1"/>
              </a:fgClr>
              <a:bgClr>
                <a:srgbClr val="FFFFFF"/>
              </a:bgClr>
            </a:patt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2887" name="Oval 7" descr="90%"/>
            <p:cNvSpPr>
              <a:spLocks noChangeArrowheads="1"/>
            </p:cNvSpPr>
            <p:nvPr/>
          </p:nvSpPr>
          <p:spPr bwMode="auto">
            <a:xfrm>
              <a:off x="5048" y="1352"/>
              <a:ext cx="560" cy="128"/>
            </a:xfrm>
            <a:prstGeom prst="ellipse">
              <a:avLst/>
            </a:prstGeom>
            <a:pattFill prst="pct90">
              <a:fgClr>
                <a:schemeClr val="accent1"/>
              </a:fgClr>
              <a:bgClr>
                <a:srgbClr val="FFFFFF"/>
              </a:bgClr>
            </a:patt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2888" name="Oval 8" descr="90%"/>
            <p:cNvSpPr>
              <a:spLocks noChangeArrowheads="1"/>
            </p:cNvSpPr>
            <p:nvPr/>
          </p:nvSpPr>
          <p:spPr bwMode="auto">
            <a:xfrm>
              <a:off x="5048" y="1304"/>
              <a:ext cx="560" cy="128"/>
            </a:xfrm>
            <a:prstGeom prst="ellipse">
              <a:avLst/>
            </a:prstGeom>
            <a:pattFill prst="pct90">
              <a:fgClr>
                <a:schemeClr val="accent1"/>
              </a:fgClr>
              <a:bgClr>
                <a:srgbClr val="FFFFFF"/>
              </a:bgClr>
            </a:patt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2889" name="Oval 9" descr="90%"/>
            <p:cNvSpPr>
              <a:spLocks noChangeArrowheads="1"/>
            </p:cNvSpPr>
            <p:nvPr/>
          </p:nvSpPr>
          <p:spPr bwMode="auto">
            <a:xfrm>
              <a:off x="5048" y="1256"/>
              <a:ext cx="560" cy="128"/>
            </a:xfrm>
            <a:prstGeom prst="ellipse">
              <a:avLst/>
            </a:prstGeom>
            <a:pattFill prst="pct90">
              <a:fgClr>
                <a:schemeClr val="accent1"/>
              </a:fgClr>
              <a:bgClr>
                <a:srgbClr val="FFFFFF"/>
              </a:bgClr>
            </a:patt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2890" name="Oval 10" descr="90%"/>
            <p:cNvSpPr>
              <a:spLocks noChangeArrowheads="1"/>
            </p:cNvSpPr>
            <p:nvPr/>
          </p:nvSpPr>
          <p:spPr bwMode="auto">
            <a:xfrm>
              <a:off x="5240" y="1304"/>
              <a:ext cx="176" cy="32"/>
            </a:xfrm>
            <a:prstGeom prst="ellipse">
              <a:avLst/>
            </a:prstGeom>
            <a:pattFill prst="pct90">
              <a:fgClr>
                <a:schemeClr val="accent1"/>
              </a:fgClr>
              <a:bgClr>
                <a:srgbClr val="FFFFFF"/>
              </a:bgClr>
            </a:patt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042891" name="Line 11"/>
          <p:cNvSpPr>
            <a:spLocks noChangeShapeType="1"/>
          </p:cNvSpPr>
          <p:nvPr/>
        </p:nvSpPr>
        <p:spPr bwMode="auto">
          <a:xfrm>
            <a:off x="1168400" y="2438400"/>
            <a:ext cx="457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42892" name="Line 12"/>
          <p:cNvSpPr>
            <a:spLocks noChangeShapeType="1"/>
          </p:cNvSpPr>
          <p:nvPr/>
        </p:nvSpPr>
        <p:spPr bwMode="auto">
          <a:xfrm>
            <a:off x="2501900" y="2438400"/>
            <a:ext cx="558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42893" name="Line 13"/>
          <p:cNvSpPr>
            <a:spLocks noChangeShapeType="1"/>
          </p:cNvSpPr>
          <p:nvPr/>
        </p:nvSpPr>
        <p:spPr bwMode="auto">
          <a:xfrm>
            <a:off x="5359400" y="2438400"/>
            <a:ext cx="660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42894" name="Line 14"/>
          <p:cNvSpPr>
            <a:spLocks noChangeShapeType="1"/>
          </p:cNvSpPr>
          <p:nvPr/>
        </p:nvSpPr>
        <p:spPr bwMode="auto">
          <a:xfrm>
            <a:off x="7035800" y="2438400"/>
            <a:ext cx="584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42895" name="Rectangle 15"/>
          <p:cNvSpPr>
            <a:spLocks noChangeArrowheads="1"/>
          </p:cNvSpPr>
          <p:nvPr/>
        </p:nvSpPr>
        <p:spPr bwMode="auto">
          <a:xfrm>
            <a:off x="392113" y="2225675"/>
            <a:ext cx="722312" cy="423863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altLang="ko-KR" sz="2000">
                <a:latin typeface="Verdana" pitchFamily="34" charset="0"/>
                <a:ea typeface="굴림" charset="-127"/>
              </a:rPr>
              <a:t>CPU</a:t>
            </a:r>
          </a:p>
        </p:txBody>
      </p:sp>
      <p:sp>
        <p:nvSpPr>
          <p:cNvPr id="2042896" name="Rectangle 16"/>
          <p:cNvSpPr>
            <a:spLocks noChangeArrowheads="1"/>
          </p:cNvSpPr>
          <p:nvPr/>
        </p:nvSpPr>
        <p:spPr bwMode="auto">
          <a:xfrm>
            <a:off x="1674813" y="2263775"/>
            <a:ext cx="849312" cy="376238"/>
          </a:xfrm>
          <a:prstGeom prst="rect">
            <a:avLst/>
          </a:prstGeom>
          <a:solidFill>
            <a:srgbClr val="91A67C"/>
          </a:solidFill>
          <a:ln w="127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altLang="ko-KR" sz="1800">
                <a:solidFill>
                  <a:schemeClr val="bg1"/>
                </a:solidFill>
                <a:latin typeface="Verdana" pitchFamily="34" charset="0"/>
                <a:ea typeface="굴림" charset="-127"/>
              </a:rPr>
              <a:t>cache</a:t>
            </a:r>
          </a:p>
        </p:txBody>
      </p:sp>
      <p:grpSp>
        <p:nvGrpSpPr>
          <p:cNvPr id="3" name="Group 17"/>
          <p:cNvGrpSpPr>
            <a:grpSpLocks/>
          </p:cNvGrpSpPr>
          <p:nvPr/>
        </p:nvGrpSpPr>
        <p:grpSpPr bwMode="auto">
          <a:xfrm>
            <a:off x="5981700" y="1549400"/>
            <a:ext cx="1131888" cy="1752600"/>
            <a:chOff x="3768" y="960"/>
            <a:chExt cx="713" cy="1104"/>
          </a:xfrm>
        </p:grpSpPr>
        <p:sp>
          <p:nvSpPr>
            <p:cNvPr id="2042898" name="Rectangle 18"/>
            <p:cNvSpPr>
              <a:spLocks noChangeArrowheads="1"/>
            </p:cNvSpPr>
            <p:nvPr/>
          </p:nvSpPr>
          <p:spPr bwMode="auto">
            <a:xfrm>
              <a:off x="3792" y="960"/>
              <a:ext cx="672" cy="1104"/>
            </a:xfrm>
            <a:prstGeom prst="rect">
              <a:avLst/>
            </a:prstGeom>
            <a:solidFill>
              <a:srgbClr val="91A67C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2899" name="Rectangle 19"/>
            <p:cNvSpPr>
              <a:spLocks noChangeArrowheads="1"/>
            </p:cNvSpPr>
            <p:nvPr/>
          </p:nvSpPr>
          <p:spPr bwMode="auto">
            <a:xfrm>
              <a:off x="3768" y="1314"/>
              <a:ext cx="713" cy="40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algn="ctr" eaLnBrk="0" hangingPunct="0"/>
              <a:r>
                <a:rPr lang="en-US" altLang="ko-KR" sz="1800">
                  <a:solidFill>
                    <a:schemeClr val="bg1"/>
                  </a:solidFill>
                  <a:latin typeface="Verdana" pitchFamily="34" charset="0"/>
                  <a:ea typeface="굴림" charset="-127"/>
                </a:rPr>
                <a:t>primary</a:t>
              </a:r>
            </a:p>
            <a:p>
              <a:pPr algn="ctr" eaLnBrk="0" hangingPunct="0"/>
              <a:r>
                <a:rPr lang="en-US" altLang="ko-KR" sz="1800">
                  <a:solidFill>
                    <a:schemeClr val="bg1"/>
                  </a:solidFill>
                  <a:latin typeface="Verdana" pitchFamily="34" charset="0"/>
                  <a:ea typeface="굴림" charset="-127"/>
                </a:rPr>
                <a:t>memory</a:t>
              </a:r>
            </a:p>
          </p:txBody>
        </p:sp>
      </p:grpSp>
      <p:sp>
        <p:nvSpPr>
          <p:cNvPr id="2042900" name="Rectangle 20"/>
          <p:cNvSpPr>
            <a:spLocks noChangeArrowheads="1"/>
          </p:cNvSpPr>
          <p:nvPr/>
        </p:nvSpPr>
        <p:spPr bwMode="auto">
          <a:xfrm>
            <a:off x="7466013" y="1349375"/>
            <a:ext cx="1350962" cy="6445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altLang="ko-KR" sz="1800">
                <a:latin typeface="Verdana" pitchFamily="34" charset="0"/>
                <a:ea typeface="굴림" charset="-127"/>
              </a:rPr>
              <a:t>secondary</a:t>
            </a:r>
          </a:p>
          <a:p>
            <a:pPr eaLnBrk="0" hangingPunct="0"/>
            <a:r>
              <a:rPr lang="en-US" altLang="ko-KR" sz="1800">
                <a:latin typeface="Verdana" pitchFamily="34" charset="0"/>
                <a:ea typeface="굴림" charset="-127"/>
              </a:rPr>
              <a:t>memory</a:t>
            </a:r>
          </a:p>
        </p:txBody>
      </p:sp>
      <p:sp>
        <p:nvSpPr>
          <p:cNvPr id="2042901" name="Rectangle 21"/>
          <p:cNvSpPr>
            <a:spLocks noChangeArrowheads="1"/>
          </p:cNvSpPr>
          <p:nvPr/>
        </p:nvSpPr>
        <p:spPr bwMode="auto">
          <a:xfrm>
            <a:off x="546100" y="3581400"/>
            <a:ext cx="8185150" cy="25654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altLang="ko-KR" sz="2000" i="1" dirty="0">
                <a:latin typeface="Verdana" pitchFamily="34" charset="0"/>
                <a:ea typeface="굴림" charset="-127"/>
              </a:rPr>
              <a:t>Caching</a:t>
            </a:r>
            <a:r>
              <a:rPr lang="en-US" altLang="ko-KR" sz="2000" dirty="0">
                <a:solidFill>
                  <a:srgbClr val="56127A"/>
                </a:solidFill>
                <a:latin typeface="Verdana" pitchFamily="34" charset="0"/>
                <a:ea typeface="굴림" charset="-127"/>
              </a:rPr>
              <a:t>			       </a:t>
            </a:r>
            <a:r>
              <a:rPr lang="en-US" altLang="ko-KR" sz="2000" i="1" dirty="0">
                <a:latin typeface="Verdana" pitchFamily="34" charset="0"/>
                <a:ea typeface="굴림" charset="-127"/>
              </a:rPr>
              <a:t>Demand paging</a:t>
            </a:r>
          </a:p>
          <a:p>
            <a:pPr lvl="1" eaLnBrk="0" hangingPunct="0"/>
            <a:r>
              <a:rPr lang="en-US" altLang="ko-KR" sz="2000" dirty="0">
                <a:solidFill>
                  <a:srgbClr val="56127A"/>
                </a:solidFill>
                <a:latin typeface="Verdana" pitchFamily="34" charset="0"/>
                <a:ea typeface="굴림" charset="-127"/>
              </a:rPr>
              <a:t>cache entry			page frame</a:t>
            </a:r>
          </a:p>
          <a:p>
            <a:pPr lvl="1" eaLnBrk="0" hangingPunct="0"/>
            <a:r>
              <a:rPr lang="en-US" altLang="ko-KR" sz="2000" dirty="0">
                <a:solidFill>
                  <a:srgbClr val="56127A"/>
                </a:solidFill>
                <a:latin typeface="Verdana" pitchFamily="34" charset="0"/>
                <a:ea typeface="굴림" charset="-127"/>
              </a:rPr>
              <a:t>cache block (~32 bytes)		page (~4K bytes)</a:t>
            </a:r>
          </a:p>
          <a:p>
            <a:pPr lvl="1" eaLnBrk="0" hangingPunct="0"/>
            <a:r>
              <a:rPr lang="en-US" altLang="ko-KR" sz="2000" dirty="0">
                <a:solidFill>
                  <a:srgbClr val="56127A"/>
                </a:solidFill>
                <a:latin typeface="Verdana" pitchFamily="34" charset="0"/>
                <a:ea typeface="굴림" charset="-127"/>
              </a:rPr>
              <a:t>cache miss rate (1% to 20%)	page miss rate (&lt;0.001%)</a:t>
            </a:r>
          </a:p>
          <a:p>
            <a:pPr lvl="1" eaLnBrk="0" hangingPunct="0"/>
            <a:r>
              <a:rPr lang="en-US" altLang="ko-KR" sz="2000" dirty="0">
                <a:solidFill>
                  <a:srgbClr val="56127A"/>
                </a:solidFill>
                <a:latin typeface="Verdana" pitchFamily="34" charset="0"/>
                <a:ea typeface="굴림" charset="-127"/>
              </a:rPr>
              <a:t>cache hit (~1 cycle)		page hit (~100 cycles)</a:t>
            </a:r>
          </a:p>
          <a:p>
            <a:pPr lvl="1" eaLnBrk="0" hangingPunct="0"/>
            <a:r>
              <a:rPr lang="en-US" altLang="ko-KR" sz="2000" dirty="0">
                <a:solidFill>
                  <a:srgbClr val="56127A"/>
                </a:solidFill>
                <a:latin typeface="Verdana" pitchFamily="34" charset="0"/>
                <a:ea typeface="굴림" charset="-127"/>
              </a:rPr>
              <a:t>cache miss (~100 cycles)	page miss (~5M cycles)</a:t>
            </a:r>
          </a:p>
          <a:p>
            <a:pPr lvl="1" eaLnBrk="0" hangingPunct="0"/>
            <a:r>
              <a:rPr lang="en-US" altLang="ko-KR" sz="2000" dirty="0">
                <a:solidFill>
                  <a:srgbClr val="56127A"/>
                </a:solidFill>
                <a:latin typeface="Verdana" pitchFamily="34" charset="0"/>
                <a:ea typeface="굴림" charset="-127"/>
              </a:rPr>
              <a:t>a miss is handled 	          a miss is handled </a:t>
            </a:r>
          </a:p>
          <a:p>
            <a:pPr lvl="1" eaLnBrk="0" hangingPunct="0"/>
            <a:r>
              <a:rPr lang="en-US" altLang="ko-KR" sz="2000" dirty="0">
                <a:solidFill>
                  <a:srgbClr val="56127A"/>
                </a:solidFill>
                <a:latin typeface="Verdana" pitchFamily="34" charset="0"/>
                <a:ea typeface="굴림" charset="-127"/>
              </a:rPr>
              <a:t>     in </a:t>
            </a:r>
            <a:r>
              <a:rPr lang="en-US" altLang="ko-KR" sz="2000" i="1" dirty="0">
                <a:solidFill>
                  <a:srgbClr val="56127A"/>
                </a:solidFill>
                <a:latin typeface="Verdana" pitchFamily="34" charset="0"/>
                <a:ea typeface="굴림" charset="-127"/>
              </a:rPr>
              <a:t>hardware</a:t>
            </a:r>
            <a:r>
              <a:rPr lang="en-US" altLang="ko-KR" sz="2000" dirty="0">
                <a:solidFill>
                  <a:srgbClr val="56127A"/>
                </a:solidFill>
                <a:latin typeface="Verdana" pitchFamily="34" charset="0"/>
                <a:ea typeface="굴림" charset="-127"/>
              </a:rPr>
              <a:t>		               mostly in </a:t>
            </a:r>
            <a:r>
              <a:rPr lang="en-US" altLang="ko-KR" sz="2000" i="1" dirty="0">
                <a:solidFill>
                  <a:srgbClr val="56127A"/>
                </a:solidFill>
                <a:latin typeface="Verdana" pitchFamily="34" charset="0"/>
                <a:ea typeface="굴림" charset="-127"/>
              </a:rPr>
              <a:t>software</a:t>
            </a:r>
            <a:endParaRPr lang="en-US" altLang="ko-KR" sz="2000" dirty="0">
              <a:solidFill>
                <a:srgbClr val="56127A"/>
              </a:solidFill>
              <a:latin typeface="Verdana" pitchFamily="34" charset="0"/>
              <a:ea typeface="굴림" charset="-127"/>
            </a:endParaRPr>
          </a:p>
        </p:txBody>
      </p:sp>
      <p:grpSp>
        <p:nvGrpSpPr>
          <p:cNvPr id="4" name="Group 22"/>
          <p:cNvGrpSpPr>
            <a:grpSpLocks/>
          </p:cNvGrpSpPr>
          <p:nvPr/>
        </p:nvGrpSpPr>
        <p:grpSpPr bwMode="auto">
          <a:xfrm>
            <a:off x="3005139" y="1549400"/>
            <a:ext cx="1143001" cy="1752600"/>
            <a:chOff x="1893" y="976"/>
            <a:chExt cx="720" cy="1104"/>
          </a:xfrm>
        </p:grpSpPr>
        <p:sp>
          <p:nvSpPr>
            <p:cNvPr id="2042903" name="Rectangle 23" descr="90%"/>
            <p:cNvSpPr>
              <a:spLocks noChangeArrowheads="1"/>
            </p:cNvSpPr>
            <p:nvPr/>
          </p:nvSpPr>
          <p:spPr bwMode="auto">
            <a:xfrm>
              <a:off x="1920" y="976"/>
              <a:ext cx="672" cy="1104"/>
            </a:xfrm>
            <a:prstGeom prst="rect">
              <a:avLst/>
            </a:prstGeom>
            <a:pattFill prst="pct90">
              <a:fgClr>
                <a:schemeClr val="accent1"/>
              </a:fgClr>
              <a:bgClr>
                <a:srgbClr val="FFFFFF"/>
              </a:bgClr>
            </a:patt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2904" name="Rectangle 24" descr="90%"/>
            <p:cNvSpPr>
              <a:spLocks noChangeArrowheads="1"/>
            </p:cNvSpPr>
            <p:nvPr/>
          </p:nvSpPr>
          <p:spPr bwMode="auto">
            <a:xfrm>
              <a:off x="1893" y="1330"/>
              <a:ext cx="720" cy="406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algn="ctr" eaLnBrk="0" hangingPunct="0"/>
              <a:r>
                <a:rPr lang="en-US" altLang="ko-KR" sz="1800" dirty="0">
                  <a:latin typeface="Verdana" pitchFamily="34" charset="0"/>
                  <a:ea typeface="굴림" charset="-127"/>
                </a:rPr>
                <a:t>primary</a:t>
              </a:r>
            </a:p>
            <a:p>
              <a:pPr algn="ctr" eaLnBrk="0" hangingPunct="0"/>
              <a:r>
                <a:rPr lang="en-US" altLang="ko-KR" sz="1800" dirty="0">
                  <a:latin typeface="Verdana" pitchFamily="34" charset="0"/>
                  <a:ea typeface="굴림" charset="-127"/>
                </a:rPr>
                <a:t>memory</a:t>
              </a:r>
            </a:p>
          </p:txBody>
        </p:sp>
      </p:grpSp>
      <p:sp>
        <p:nvSpPr>
          <p:cNvPr id="2042905" name="Rectangle 25"/>
          <p:cNvSpPr>
            <a:spLocks noChangeArrowheads="1"/>
          </p:cNvSpPr>
          <p:nvPr/>
        </p:nvSpPr>
        <p:spPr bwMode="auto">
          <a:xfrm>
            <a:off x="4608513" y="2200275"/>
            <a:ext cx="722312" cy="423863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altLang="ko-KR" sz="2000">
                <a:latin typeface="Verdana" pitchFamily="34" charset="0"/>
                <a:ea typeface="굴림" charset="-127"/>
              </a:rPr>
              <a:t>CPU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13, 2013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http://csg.csail.mit.edu/6.S195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L20-</a:t>
            </a:r>
            <a:fld id="{63685F6B-DF49-47D4-A73B-45DF2DFB4508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395375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2"/>
          <p:cNvSpPr>
            <a:spLocks noGrp="1" noChangeArrowheads="1"/>
          </p:cNvSpPr>
          <p:nvPr>
            <p:ph type="title"/>
          </p:nvPr>
        </p:nvSpPr>
        <p:spPr>
          <a:xfrm>
            <a:off x="628651" y="219075"/>
            <a:ext cx="7362824" cy="1296988"/>
          </a:xfrm>
        </p:spPr>
        <p:txBody>
          <a:bodyPr/>
          <a:lstStyle/>
          <a:p>
            <a:pPr eaLnBrk="1" hangingPunct="1"/>
            <a:r>
              <a:rPr lang="en-US" sz="4000" dirty="0" smtClean="0"/>
              <a:t>Address Translation in CPU Pipeline</a:t>
            </a:r>
          </a:p>
        </p:txBody>
      </p:sp>
      <p:sp>
        <p:nvSpPr>
          <p:cNvPr id="21575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62013" y="3581400"/>
            <a:ext cx="7596187" cy="2971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000" dirty="0" smtClean="0"/>
              <a:t>Software handlers need a </a:t>
            </a:r>
            <a:r>
              <a:rPr lang="en-US" sz="2000" i="1" dirty="0" err="1" smtClean="0"/>
              <a:t>restartable</a:t>
            </a:r>
            <a:r>
              <a:rPr lang="en-US" sz="2000" dirty="0" smtClean="0"/>
              <a:t> exception on page fault or protection violation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dirty="0" smtClean="0"/>
              <a:t>Handling a TLB miss needs a </a:t>
            </a:r>
            <a:r>
              <a:rPr lang="en-US" sz="2000" i="1" dirty="0" smtClean="0"/>
              <a:t>hardware</a:t>
            </a:r>
            <a:r>
              <a:rPr lang="en-US" sz="2000" dirty="0" smtClean="0"/>
              <a:t> or </a:t>
            </a:r>
            <a:r>
              <a:rPr lang="en-US" sz="2000" i="1" dirty="0" smtClean="0"/>
              <a:t>software</a:t>
            </a:r>
            <a:r>
              <a:rPr lang="en-US" sz="2000" dirty="0" smtClean="0"/>
              <a:t> mechanism to refill TLB 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dirty="0" smtClean="0"/>
              <a:t>Need mechanisms to cope with the additional latency of a TLB: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i="1" dirty="0" smtClean="0">
                <a:solidFill>
                  <a:schemeClr val="tx1"/>
                </a:solidFill>
              </a:rPr>
              <a:t>  </a:t>
            </a:r>
            <a:r>
              <a:rPr lang="en-US" sz="1800" dirty="0" smtClean="0"/>
              <a:t>slow down the clock</a:t>
            </a:r>
            <a:endParaRPr lang="en-US" sz="1800" i="1" dirty="0" smtClean="0"/>
          </a:p>
          <a:p>
            <a:pPr lvl="1" eaLnBrk="1" hangingPunct="1">
              <a:lnSpc>
                <a:spcPct val="90000"/>
              </a:lnSpc>
            </a:pPr>
            <a:r>
              <a:rPr lang="en-US" sz="1800" dirty="0" smtClean="0"/>
              <a:t>  pipeline the TLB and cache access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dirty="0" smtClean="0"/>
              <a:t>  virtual address caches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dirty="0" smtClean="0"/>
              <a:t>  parallel TLB/cache access</a:t>
            </a:r>
          </a:p>
          <a:p>
            <a:pPr eaLnBrk="1" hangingPunct="1">
              <a:lnSpc>
                <a:spcPct val="90000"/>
              </a:lnSpc>
            </a:pPr>
            <a:endParaRPr lang="en-US" sz="2000" dirty="0" smtClean="0">
              <a:solidFill>
                <a:srgbClr val="56127A"/>
              </a:solidFill>
            </a:endParaRPr>
          </a:p>
        </p:txBody>
      </p:sp>
      <p:sp>
        <p:nvSpPr>
          <p:cNvPr id="13318" name="Line 4"/>
          <p:cNvSpPr>
            <a:spLocks noChangeShapeType="1"/>
          </p:cNvSpPr>
          <p:nvPr/>
        </p:nvSpPr>
        <p:spPr bwMode="auto">
          <a:xfrm>
            <a:off x="5772150" y="2162175"/>
            <a:ext cx="3124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19" name="Line 5"/>
          <p:cNvSpPr>
            <a:spLocks noChangeShapeType="1"/>
          </p:cNvSpPr>
          <p:nvPr/>
        </p:nvSpPr>
        <p:spPr bwMode="auto">
          <a:xfrm>
            <a:off x="1123950" y="2162175"/>
            <a:ext cx="3810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819150" y="1552575"/>
            <a:ext cx="304800" cy="1219200"/>
            <a:chOff x="336" y="1200"/>
            <a:chExt cx="144" cy="720"/>
          </a:xfrm>
        </p:grpSpPr>
        <p:sp>
          <p:nvSpPr>
            <p:cNvPr id="13346" name="Rectangle 7"/>
            <p:cNvSpPr>
              <a:spLocks noChangeArrowheads="1"/>
            </p:cNvSpPr>
            <p:nvPr/>
          </p:nvSpPr>
          <p:spPr bwMode="auto">
            <a:xfrm>
              <a:off x="336" y="1200"/>
              <a:ext cx="144" cy="72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1600" dirty="0">
                  <a:latin typeface="Verdana" pitchFamily="34" charset="0"/>
                </a:rPr>
                <a:t>PC</a:t>
              </a:r>
            </a:p>
          </p:txBody>
        </p:sp>
        <p:sp>
          <p:nvSpPr>
            <p:cNvPr id="13347" name="Freeform 8"/>
            <p:cNvSpPr>
              <a:spLocks/>
            </p:cNvSpPr>
            <p:nvPr/>
          </p:nvSpPr>
          <p:spPr bwMode="auto">
            <a:xfrm>
              <a:off x="336" y="1785"/>
              <a:ext cx="144" cy="135"/>
            </a:xfrm>
            <a:custGeom>
              <a:avLst/>
              <a:gdLst>
                <a:gd name="T0" fmla="*/ 0 w 192"/>
                <a:gd name="T1" fmla="*/ 127 h 144"/>
                <a:gd name="T2" fmla="*/ 54 w 192"/>
                <a:gd name="T3" fmla="*/ 0 h 144"/>
                <a:gd name="T4" fmla="*/ 108 w 192"/>
                <a:gd name="T5" fmla="*/ 127 h 144"/>
                <a:gd name="T6" fmla="*/ 0 60000 65536"/>
                <a:gd name="T7" fmla="*/ 0 60000 65536"/>
                <a:gd name="T8" fmla="*/ 0 60000 65536"/>
                <a:gd name="T9" fmla="*/ 0 w 192"/>
                <a:gd name="T10" fmla="*/ 0 h 144"/>
                <a:gd name="T11" fmla="*/ 192 w 192"/>
                <a:gd name="T12" fmla="*/ 144 h 14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144">
                  <a:moveTo>
                    <a:pt x="0" y="144"/>
                  </a:moveTo>
                  <a:lnTo>
                    <a:pt x="96" y="0"/>
                  </a:lnTo>
                  <a:lnTo>
                    <a:pt x="192" y="144"/>
                  </a:lnTo>
                </a:path>
              </a:pathLst>
            </a:cu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3321" name="Rectangle 9"/>
          <p:cNvSpPr>
            <a:spLocks noChangeArrowheads="1"/>
          </p:cNvSpPr>
          <p:nvPr/>
        </p:nvSpPr>
        <p:spPr bwMode="auto">
          <a:xfrm>
            <a:off x="1276350" y="1628775"/>
            <a:ext cx="685800" cy="990600"/>
          </a:xfrm>
          <a:prstGeom prst="rect">
            <a:avLst/>
          </a:prstGeom>
          <a:solidFill>
            <a:srgbClr val="91A67C"/>
          </a:solidFill>
          <a:ln w="25400">
            <a:solidFill>
              <a:srgbClr val="FF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en-US" sz="1800">
                <a:latin typeface="Verdana" pitchFamily="34" charset="0"/>
              </a:rPr>
              <a:t>Inst TLB</a:t>
            </a:r>
          </a:p>
        </p:txBody>
      </p:sp>
      <p:sp>
        <p:nvSpPr>
          <p:cNvPr id="13322" name="Rectangle 10"/>
          <p:cNvSpPr>
            <a:spLocks noChangeArrowheads="1"/>
          </p:cNvSpPr>
          <p:nvPr/>
        </p:nvSpPr>
        <p:spPr bwMode="auto">
          <a:xfrm>
            <a:off x="2114550" y="1628775"/>
            <a:ext cx="914400" cy="990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en-US" sz="1800">
                <a:latin typeface="Verdana" pitchFamily="34" charset="0"/>
              </a:rPr>
              <a:t>Inst. Cache</a:t>
            </a:r>
          </a:p>
        </p:txBody>
      </p: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3181350" y="1552575"/>
            <a:ext cx="304800" cy="1219200"/>
            <a:chOff x="336" y="1200"/>
            <a:chExt cx="144" cy="720"/>
          </a:xfrm>
        </p:grpSpPr>
        <p:sp>
          <p:nvSpPr>
            <p:cNvPr id="13344" name="Rectangle 12"/>
            <p:cNvSpPr>
              <a:spLocks noChangeArrowheads="1"/>
            </p:cNvSpPr>
            <p:nvPr/>
          </p:nvSpPr>
          <p:spPr bwMode="auto">
            <a:xfrm>
              <a:off x="336" y="1200"/>
              <a:ext cx="144" cy="72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1600" dirty="0">
                  <a:latin typeface="Verdana" pitchFamily="34" charset="0"/>
                </a:rPr>
                <a:t>D</a:t>
              </a:r>
            </a:p>
          </p:txBody>
        </p:sp>
        <p:sp>
          <p:nvSpPr>
            <p:cNvPr id="13345" name="Freeform 13"/>
            <p:cNvSpPr>
              <a:spLocks/>
            </p:cNvSpPr>
            <p:nvPr/>
          </p:nvSpPr>
          <p:spPr bwMode="auto">
            <a:xfrm>
              <a:off x="336" y="1785"/>
              <a:ext cx="144" cy="135"/>
            </a:xfrm>
            <a:custGeom>
              <a:avLst/>
              <a:gdLst>
                <a:gd name="T0" fmla="*/ 0 w 192"/>
                <a:gd name="T1" fmla="*/ 127 h 144"/>
                <a:gd name="T2" fmla="*/ 54 w 192"/>
                <a:gd name="T3" fmla="*/ 0 h 144"/>
                <a:gd name="T4" fmla="*/ 108 w 192"/>
                <a:gd name="T5" fmla="*/ 127 h 144"/>
                <a:gd name="T6" fmla="*/ 0 60000 65536"/>
                <a:gd name="T7" fmla="*/ 0 60000 65536"/>
                <a:gd name="T8" fmla="*/ 0 60000 65536"/>
                <a:gd name="T9" fmla="*/ 0 w 192"/>
                <a:gd name="T10" fmla="*/ 0 h 144"/>
                <a:gd name="T11" fmla="*/ 192 w 192"/>
                <a:gd name="T12" fmla="*/ 144 h 14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144">
                  <a:moveTo>
                    <a:pt x="0" y="144"/>
                  </a:moveTo>
                  <a:lnTo>
                    <a:pt x="96" y="0"/>
                  </a:lnTo>
                  <a:lnTo>
                    <a:pt x="192" y="144"/>
                  </a:lnTo>
                </a:path>
              </a:pathLst>
            </a:cu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3324" name="Rectangle 14"/>
          <p:cNvSpPr>
            <a:spLocks noChangeArrowheads="1"/>
          </p:cNvSpPr>
          <p:nvPr/>
        </p:nvSpPr>
        <p:spPr bwMode="auto">
          <a:xfrm>
            <a:off x="3638550" y="1628775"/>
            <a:ext cx="1066800" cy="990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en-US" sz="1800">
                <a:latin typeface="Verdana" pitchFamily="34" charset="0"/>
              </a:rPr>
              <a:t>Decode</a:t>
            </a:r>
          </a:p>
        </p:txBody>
      </p:sp>
      <p:grpSp>
        <p:nvGrpSpPr>
          <p:cNvPr id="4" name="Group 15"/>
          <p:cNvGrpSpPr>
            <a:grpSpLocks/>
          </p:cNvGrpSpPr>
          <p:nvPr/>
        </p:nvGrpSpPr>
        <p:grpSpPr bwMode="auto">
          <a:xfrm>
            <a:off x="4933950" y="1552575"/>
            <a:ext cx="304800" cy="1219200"/>
            <a:chOff x="336" y="1200"/>
            <a:chExt cx="144" cy="720"/>
          </a:xfrm>
        </p:grpSpPr>
        <p:sp>
          <p:nvSpPr>
            <p:cNvPr id="13342" name="Rectangle 16"/>
            <p:cNvSpPr>
              <a:spLocks noChangeArrowheads="1"/>
            </p:cNvSpPr>
            <p:nvPr/>
          </p:nvSpPr>
          <p:spPr bwMode="auto">
            <a:xfrm>
              <a:off x="336" y="1200"/>
              <a:ext cx="144" cy="72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1600">
                  <a:latin typeface="Verdana" pitchFamily="34" charset="0"/>
                </a:rPr>
                <a:t>E</a:t>
              </a:r>
            </a:p>
          </p:txBody>
        </p:sp>
        <p:sp>
          <p:nvSpPr>
            <p:cNvPr id="13343" name="Freeform 17"/>
            <p:cNvSpPr>
              <a:spLocks/>
            </p:cNvSpPr>
            <p:nvPr/>
          </p:nvSpPr>
          <p:spPr bwMode="auto">
            <a:xfrm>
              <a:off x="336" y="1785"/>
              <a:ext cx="144" cy="135"/>
            </a:xfrm>
            <a:custGeom>
              <a:avLst/>
              <a:gdLst>
                <a:gd name="T0" fmla="*/ 0 w 192"/>
                <a:gd name="T1" fmla="*/ 127 h 144"/>
                <a:gd name="T2" fmla="*/ 54 w 192"/>
                <a:gd name="T3" fmla="*/ 0 h 144"/>
                <a:gd name="T4" fmla="*/ 108 w 192"/>
                <a:gd name="T5" fmla="*/ 127 h 144"/>
                <a:gd name="T6" fmla="*/ 0 60000 65536"/>
                <a:gd name="T7" fmla="*/ 0 60000 65536"/>
                <a:gd name="T8" fmla="*/ 0 60000 65536"/>
                <a:gd name="T9" fmla="*/ 0 w 192"/>
                <a:gd name="T10" fmla="*/ 0 h 144"/>
                <a:gd name="T11" fmla="*/ 192 w 192"/>
                <a:gd name="T12" fmla="*/ 144 h 14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144">
                  <a:moveTo>
                    <a:pt x="0" y="144"/>
                  </a:moveTo>
                  <a:lnTo>
                    <a:pt x="96" y="0"/>
                  </a:lnTo>
                  <a:lnTo>
                    <a:pt x="192" y="144"/>
                  </a:lnTo>
                </a:path>
              </a:pathLst>
            </a:cu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3326" name="Freeform 18"/>
          <p:cNvSpPr>
            <a:spLocks/>
          </p:cNvSpPr>
          <p:nvPr/>
        </p:nvSpPr>
        <p:spPr bwMode="auto">
          <a:xfrm>
            <a:off x="5391150" y="1628775"/>
            <a:ext cx="381000" cy="1066800"/>
          </a:xfrm>
          <a:custGeom>
            <a:avLst/>
            <a:gdLst>
              <a:gd name="T0" fmla="*/ 0 w 240"/>
              <a:gd name="T1" fmla="*/ 0 h 672"/>
              <a:gd name="T2" fmla="*/ 0 w 240"/>
              <a:gd name="T3" fmla="*/ 725804935 h 672"/>
              <a:gd name="T4" fmla="*/ 120967519 w 240"/>
              <a:gd name="T5" fmla="*/ 846772589 h 672"/>
              <a:gd name="T6" fmla="*/ 0 w 240"/>
              <a:gd name="T7" fmla="*/ 967740045 h 672"/>
              <a:gd name="T8" fmla="*/ 0 w 240"/>
              <a:gd name="T9" fmla="*/ 1693545178 h 672"/>
              <a:gd name="T10" fmla="*/ 604837545 w 240"/>
              <a:gd name="T11" fmla="*/ 1209674957 h 672"/>
              <a:gd name="T12" fmla="*/ 604837545 w 240"/>
              <a:gd name="T13" fmla="*/ 362902467 h 672"/>
              <a:gd name="T14" fmla="*/ 0 w 240"/>
              <a:gd name="T15" fmla="*/ 0 h 672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240"/>
              <a:gd name="T25" fmla="*/ 0 h 672"/>
              <a:gd name="T26" fmla="*/ 240 w 240"/>
              <a:gd name="T27" fmla="*/ 672 h 672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40" h="672">
                <a:moveTo>
                  <a:pt x="0" y="0"/>
                </a:moveTo>
                <a:lnTo>
                  <a:pt x="0" y="288"/>
                </a:lnTo>
                <a:lnTo>
                  <a:pt x="48" y="336"/>
                </a:lnTo>
                <a:lnTo>
                  <a:pt x="0" y="384"/>
                </a:lnTo>
                <a:lnTo>
                  <a:pt x="0" y="672"/>
                </a:lnTo>
                <a:lnTo>
                  <a:pt x="240" y="480"/>
                </a:lnTo>
                <a:lnTo>
                  <a:pt x="240" y="144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5" name="Group 19"/>
          <p:cNvGrpSpPr>
            <a:grpSpLocks/>
          </p:cNvGrpSpPr>
          <p:nvPr/>
        </p:nvGrpSpPr>
        <p:grpSpPr bwMode="auto">
          <a:xfrm>
            <a:off x="5924550" y="1552575"/>
            <a:ext cx="304800" cy="1219200"/>
            <a:chOff x="336" y="1200"/>
            <a:chExt cx="144" cy="720"/>
          </a:xfrm>
        </p:grpSpPr>
        <p:sp>
          <p:nvSpPr>
            <p:cNvPr id="13340" name="Rectangle 20"/>
            <p:cNvSpPr>
              <a:spLocks noChangeArrowheads="1"/>
            </p:cNvSpPr>
            <p:nvPr/>
          </p:nvSpPr>
          <p:spPr bwMode="auto">
            <a:xfrm>
              <a:off x="336" y="1200"/>
              <a:ext cx="144" cy="72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1600">
                  <a:latin typeface="Verdana" pitchFamily="34" charset="0"/>
                </a:rPr>
                <a:t>M</a:t>
              </a:r>
            </a:p>
          </p:txBody>
        </p:sp>
        <p:sp>
          <p:nvSpPr>
            <p:cNvPr id="13341" name="Freeform 21"/>
            <p:cNvSpPr>
              <a:spLocks/>
            </p:cNvSpPr>
            <p:nvPr/>
          </p:nvSpPr>
          <p:spPr bwMode="auto">
            <a:xfrm>
              <a:off x="336" y="1785"/>
              <a:ext cx="144" cy="135"/>
            </a:xfrm>
            <a:custGeom>
              <a:avLst/>
              <a:gdLst>
                <a:gd name="T0" fmla="*/ 0 w 192"/>
                <a:gd name="T1" fmla="*/ 127 h 144"/>
                <a:gd name="T2" fmla="*/ 54 w 192"/>
                <a:gd name="T3" fmla="*/ 0 h 144"/>
                <a:gd name="T4" fmla="*/ 108 w 192"/>
                <a:gd name="T5" fmla="*/ 127 h 144"/>
                <a:gd name="T6" fmla="*/ 0 60000 65536"/>
                <a:gd name="T7" fmla="*/ 0 60000 65536"/>
                <a:gd name="T8" fmla="*/ 0 60000 65536"/>
                <a:gd name="T9" fmla="*/ 0 w 192"/>
                <a:gd name="T10" fmla="*/ 0 h 144"/>
                <a:gd name="T11" fmla="*/ 192 w 192"/>
                <a:gd name="T12" fmla="*/ 144 h 14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144">
                  <a:moveTo>
                    <a:pt x="0" y="144"/>
                  </a:moveTo>
                  <a:lnTo>
                    <a:pt x="96" y="0"/>
                  </a:lnTo>
                  <a:lnTo>
                    <a:pt x="192" y="144"/>
                  </a:lnTo>
                </a:path>
              </a:pathLst>
            </a:cu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3328" name="Rectangle 22"/>
          <p:cNvSpPr>
            <a:spLocks noChangeArrowheads="1"/>
          </p:cNvSpPr>
          <p:nvPr/>
        </p:nvSpPr>
        <p:spPr bwMode="auto">
          <a:xfrm>
            <a:off x="6381750" y="1628775"/>
            <a:ext cx="762000" cy="990600"/>
          </a:xfrm>
          <a:prstGeom prst="rect">
            <a:avLst/>
          </a:prstGeom>
          <a:solidFill>
            <a:srgbClr val="91A67C"/>
          </a:solidFill>
          <a:ln w="25400">
            <a:solidFill>
              <a:srgbClr val="FF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en-US" sz="1800">
                <a:latin typeface="Verdana" pitchFamily="34" charset="0"/>
              </a:rPr>
              <a:t>Data TLB</a:t>
            </a:r>
          </a:p>
        </p:txBody>
      </p:sp>
      <p:sp>
        <p:nvSpPr>
          <p:cNvPr id="13329" name="Rectangle 23"/>
          <p:cNvSpPr>
            <a:spLocks noChangeArrowheads="1"/>
          </p:cNvSpPr>
          <p:nvPr/>
        </p:nvSpPr>
        <p:spPr bwMode="auto">
          <a:xfrm>
            <a:off x="7296150" y="1628775"/>
            <a:ext cx="914400" cy="990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en-US" sz="1800">
                <a:latin typeface="Verdana" pitchFamily="34" charset="0"/>
              </a:rPr>
              <a:t>Data Cache</a:t>
            </a:r>
          </a:p>
        </p:txBody>
      </p:sp>
      <p:grpSp>
        <p:nvGrpSpPr>
          <p:cNvPr id="6" name="Group 24"/>
          <p:cNvGrpSpPr>
            <a:grpSpLocks/>
          </p:cNvGrpSpPr>
          <p:nvPr/>
        </p:nvGrpSpPr>
        <p:grpSpPr bwMode="auto">
          <a:xfrm>
            <a:off x="8362950" y="1552575"/>
            <a:ext cx="304800" cy="1219200"/>
            <a:chOff x="336" y="1200"/>
            <a:chExt cx="144" cy="720"/>
          </a:xfrm>
        </p:grpSpPr>
        <p:sp>
          <p:nvSpPr>
            <p:cNvPr id="13338" name="Rectangle 25"/>
            <p:cNvSpPr>
              <a:spLocks noChangeArrowheads="1"/>
            </p:cNvSpPr>
            <p:nvPr/>
          </p:nvSpPr>
          <p:spPr bwMode="auto">
            <a:xfrm>
              <a:off x="336" y="1200"/>
              <a:ext cx="144" cy="72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1600">
                  <a:latin typeface="Verdana" pitchFamily="34" charset="0"/>
                </a:rPr>
                <a:t>W</a:t>
              </a:r>
            </a:p>
          </p:txBody>
        </p:sp>
        <p:sp>
          <p:nvSpPr>
            <p:cNvPr id="13339" name="Freeform 26"/>
            <p:cNvSpPr>
              <a:spLocks/>
            </p:cNvSpPr>
            <p:nvPr/>
          </p:nvSpPr>
          <p:spPr bwMode="auto">
            <a:xfrm>
              <a:off x="336" y="1785"/>
              <a:ext cx="144" cy="135"/>
            </a:xfrm>
            <a:custGeom>
              <a:avLst/>
              <a:gdLst>
                <a:gd name="T0" fmla="*/ 0 w 192"/>
                <a:gd name="T1" fmla="*/ 127 h 144"/>
                <a:gd name="T2" fmla="*/ 54 w 192"/>
                <a:gd name="T3" fmla="*/ 0 h 144"/>
                <a:gd name="T4" fmla="*/ 108 w 192"/>
                <a:gd name="T5" fmla="*/ 127 h 144"/>
                <a:gd name="T6" fmla="*/ 0 60000 65536"/>
                <a:gd name="T7" fmla="*/ 0 60000 65536"/>
                <a:gd name="T8" fmla="*/ 0 60000 65536"/>
                <a:gd name="T9" fmla="*/ 0 w 192"/>
                <a:gd name="T10" fmla="*/ 0 h 144"/>
                <a:gd name="T11" fmla="*/ 192 w 192"/>
                <a:gd name="T12" fmla="*/ 144 h 14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144">
                  <a:moveTo>
                    <a:pt x="0" y="144"/>
                  </a:moveTo>
                  <a:lnTo>
                    <a:pt x="96" y="0"/>
                  </a:lnTo>
                  <a:lnTo>
                    <a:pt x="192" y="144"/>
                  </a:lnTo>
                </a:path>
              </a:pathLst>
            </a:cu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3331" name="Line 27"/>
          <p:cNvSpPr>
            <a:spLocks noChangeShapeType="1"/>
          </p:cNvSpPr>
          <p:nvPr/>
        </p:nvSpPr>
        <p:spPr bwMode="auto">
          <a:xfrm>
            <a:off x="5238750" y="1857375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32" name="Line 28"/>
          <p:cNvSpPr>
            <a:spLocks noChangeShapeType="1"/>
          </p:cNvSpPr>
          <p:nvPr/>
        </p:nvSpPr>
        <p:spPr bwMode="auto">
          <a:xfrm>
            <a:off x="5238750" y="2466975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33" name="Text Box 29"/>
          <p:cNvSpPr txBox="1">
            <a:spLocks noChangeArrowheads="1"/>
          </p:cNvSpPr>
          <p:nvPr/>
        </p:nvSpPr>
        <p:spPr bwMode="auto">
          <a:xfrm>
            <a:off x="5443538" y="2008188"/>
            <a:ext cx="350837" cy="3397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600">
                <a:latin typeface="Verdana" pitchFamily="34" charset="0"/>
              </a:rPr>
              <a:t>+</a:t>
            </a:r>
          </a:p>
        </p:txBody>
      </p:sp>
      <p:sp>
        <p:nvSpPr>
          <p:cNvPr id="13334" name="Line 30"/>
          <p:cNvSpPr>
            <a:spLocks noChangeShapeType="1"/>
          </p:cNvSpPr>
          <p:nvPr/>
        </p:nvSpPr>
        <p:spPr bwMode="auto">
          <a:xfrm>
            <a:off x="1581150" y="2619375"/>
            <a:ext cx="0" cy="3048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35" name="Line 31"/>
          <p:cNvSpPr>
            <a:spLocks noChangeShapeType="1"/>
          </p:cNvSpPr>
          <p:nvPr/>
        </p:nvSpPr>
        <p:spPr bwMode="auto">
          <a:xfrm>
            <a:off x="6762750" y="2619375"/>
            <a:ext cx="0" cy="3048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7600" name="Text Box 32"/>
          <p:cNvSpPr txBox="1">
            <a:spLocks noChangeArrowheads="1"/>
          </p:cNvSpPr>
          <p:nvPr/>
        </p:nvSpPr>
        <p:spPr bwMode="auto">
          <a:xfrm>
            <a:off x="333375" y="2854325"/>
            <a:ext cx="2741613" cy="6477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1800" i="1">
                <a:solidFill>
                  <a:srgbClr val="56127A"/>
                </a:solidFill>
                <a:latin typeface="Verdana" pitchFamily="34" charset="0"/>
              </a:rPr>
              <a:t>TLB miss? Page Fault?</a:t>
            </a:r>
          </a:p>
          <a:p>
            <a:pPr algn="ctr" eaLnBrk="0" hangingPunct="0"/>
            <a:r>
              <a:rPr lang="en-US" sz="1800" i="1">
                <a:solidFill>
                  <a:srgbClr val="56127A"/>
                </a:solidFill>
                <a:latin typeface="Verdana" pitchFamily="34" charset="0"/>
              </a:rPr>
              <a:t>Protection violation?</a:t>
            </a:r>
            <a:endParaRPr lang="en-US" sz="1800">
              <a:solidFill>
                <a:srgbClr val="56127A"/>
              </a:solidFill>
              <a:latin typeface="Verdana" pitchFamily="34" charset="0"/>
            </a:endParaRPr>
          </a:p>
        </p:txBody>
      </p:sp>
      <p:sp>
        <p:nvSpPr>
          <p:cNvPr id="2157601" name="Text Box 33"/>
          <p:cNvSpPr txBox="1">
            <a:spLocks noChangeArrowheads="1"/>
          </p:cNvSpPr>
          <p:nvPr/>
        </p:nvSpPr>
        <p:spPr bwMode="auto">
          <a:xfrm>
            <a:off x="5348288" y="2854325"/>
            <a:ext cx="2741612" cy="6477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1800" i="1">
                <a:solidFill>
                  <a:srgbClr val="56127A"/>
                </a:solidFill>
                <a:latin typeface="Verdana" pitchFamily="34" charset="0"/>
              </a:rPr>
              <a:t>TLB miss? Page Fault?</a:t>
            </a:r>
          </a:p>
          <a:p>
            <a:pPr algn="ctr" eaLnBrk="0" hangingPunct="0"/>
            <a:r>
              <a:rPr lang="en-US" sz="1800" i="1">
                <a:solidFill>
                  <a:srgbClr val="56127A"/>
                </a:solidFill>
                <a:latin typeface="Verdana" pitchFamily="34" charset="0"/>
              </a:rPr>
              <a:t>Protection violation?</a:t>
            </a:r>
            <a:endParaRPr lang="en-US" sz="1800">
              <a:solidFill>
                <a:srgbClr val="56127A"/>
              </a:solidFill>
              <a:latin typeface="Verdana" pitchFamily="34" charset="0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13, 2013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http://csg.csail.mit.edu/6.S195</a:t>
            </a:r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L20-</a:t>
            </a:r>
            <a:fld id="{63685F6B-DF49-47D4-A73B-45DF2DFB4508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950620" y="5676900"/>
            <a:ext cx="3257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sym typeface="Symbol"/>
              </a:rPr>
              <a:t>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13081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7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7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7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7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75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75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75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75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75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7571" grpId="0" build="p" bldLvl="2"/>
      <p:bldP spid="2157600" grpId="0"/>
      <p:bldP spid="2157601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Physical or Virtual Address Caches?</a:t>
            </a:r>
          </a:p>
        </p:txBody>
      </p:sp>
      <p:sp>
        <p:nvSpPr>
          <p:cNvPr id="21585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4800600"/>
            <a:ext cx="7543800" cy="1600200"/>
          </a:xfrm>
          <a:ln>
            <a:solidFill>
              <a:srgbClr val="FF0000"/>
            </a:solidFill>
          </a:ln>
        </p:spPr>
        <p:txBody>
          <a:bodyPr/>
          <a:lstStyle/>
          <a:p>
            <a:pPr eaLnBrk="1" hangingPunct="1"/>
            <a:r>
              <a:rPr lang="en-US" sz="2000" smtClean="0"/>
              <a:t>one-step process in case of a hit (+)</a:t>
            </a:r>
          </a:p>
          <a:p>
            <a:pPr eaLnBrk="1" hangingPunct="1"/>
            <a:r>
              <a:rPr lang="en-US" sz="2000" smtClean="0"/>
              <a:t>cache needs to be flushed on a context switch unless address space identifiers (ASIDs) included in tags (-)</a:t>
            </a:r>
          </a:p>
          <a:p>
            <a:pPr eaLnBrk="1" hangingPunct="1"/>
            <a:r>
              <a:rPr lang="en-US" sz="2000" i="1" smtClean="0"/>
              <a:t>aliasing problems </a:t>
            </a:r>
            <a:r>
              <a:rPr lang="en-US" sz="2000" smtClean="0"/>
              <a:t>due to the sharing of pages (-)</a:t>
            </a:r>
          </a:p>
          <a:p>
            <a:pPr eaLnBrk="1" hangingPunct="1"/>
            <a:endParaRPr lang="en-US" sz="2000" smtClean="0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395413" y="1587500"/>
            <a:ext cx="5586412" cy="1155700"/>
            <a:chOff x="879" y="816"/>
            <a:chExt cx="3519" cy="728"/>
          </a:xfrm>
        </p:grpSpPr>
        <p:sp>
          <p:nvSpPr>
            <p:cNvPr id="14361" name="Rectangle 5"/>
            <p:cNvSpPr>
              <a:spLocks noChangeArrowheads="1"/>
            </p:cNvSpPr>
            <p:nvPr/>
          </p:nvSpPr>
          <p:spPr bwMode="auto">
            <a:xfrm>
              <a:off x="2576" y="1016"/>
              <a:ext cx="752" cy="368"/>
            </a:xfrm>
            <a:prstGeom prst="rect">
              <a:avLst/>
            </a:prstGeom>
            <a:solidFill>
              <a:srgbClr val="91A67C"/>
            </a:solidFill>
            <a:ln w="25400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62" name="Rectangle 6"/>
            <p:cNvSpPr>
              <a:spLocks noChangeArrowheads="1"/>
            </p:cNvSpPr>
            <p:nvPr/>
          </p:nvSpPr>
          <p:spPr bwMode="auto">
            <a:xfrm>
              <a:off x="879" y="1074"/>
              <a:ext cx="407" cy="23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1800">
                  <a:latin typeface="Verdana" pitchFamily="34" charset="0"/>
                </a:rPr>
                <a:t>CPU</a:t>
              </a:r>
            </a:p>
          </p:txBody>
        </p:sp>
        <p:sp>
          <p:nvSpPr>
            <p:cNvPr id="14363" name="Rectangle 7"/>
            <p:cNvSpPr>
              <a:spLocks noChangeArrowheads="1"/>
            </p:cNvSpPr>
            <p:nvPr/>
          </p:nvSpPr>
          <p:spPr bwMode="auto">
            <a:xfrm>
              <a:off x="912" y="1008"/>
              <a:ext cx="368" cy="368"/>
            </a:xfrm>
            <a:prstGeom prst="rect">
              <a:avLst/>
            </a:prstGeom>
            <a:noFill/>
            <a:ln w="25400">
              <a:solidFill>
                <a:schemeClr val="tx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64" name="Rectangle 8"/>
            <p:cNvSpPr>
              <a:spLocks noChangeArrowheads="1"/>
            </p:cNvSpPr>
            <p:nvPr/>
          </p:nvSpPr>
          <p:spPr bwMode="auto">
            <a:xfrm>
              <a:off x="2599" y="1002"/>
              <a:ext cx="693" cy="40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1800" dirty="0">
                  <a:solidFill>
                    <a:schemeClr val="bg1"/>
                  </a:solidFill>
                  <a:latin typeface="Verdana" pitchFamily="34" charset="0"/>
                </a:rPr>
                <a:t>Physical</a:t>
              </a:r>
            </a:p>
            <a:p>
              <a:pPr eaLnBrk="0" hangingPunct="0"/>
              <a:r>
                <a:rPr lang="en-US" sz="1800" dirty="0">
                  <a:solidFill>
                    <a:schemeClr val="bg1"/>
                  </a:solidFill>
                  <a:latin typeface="Verdana" pitchFamily="34" charset="0"/>
                </a:rPr>
                <a:t>Cache</a:t>
              </a:r>
            </a:p>
          </p:txBody>
        </p:sp>
        <p:sp>
          <p:nvSpPr>
            <p:cNvPr id="14365" name="Rectangle 9"/>
            <p:cNvSpPr>
              <a:spLocks noChangeArrowheads="1"/>
            </p:cNvSpPr>
            <p:nvPr/>
          </p:nvSpPr>
          <p:spPr bwMode="auto">
            <a:xfrm>
              <a:off x="1839" y="1082"/>
              <a:ext cx="382" cy="23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1800">
                  <a:latin typeface="Verdana" pitchFamily="34" charset="0"/>
                </a:rPr>
                <a:t>TLB</a:t>
              </a:r>
            </a:p>
          </p:txBody>
        </p:sp>
        <p:sp>
          <p:nvSpPr>
            <p:cNvPr id="14366" name="Rectangle 10"/>
            <p:cNvSpPr>
              <a:spLocks noChangeArrowheads="1"/>
            </p:cNvSpPr>
            <p:nvPr/>
          </p:nvSpPr>
          <p:spPr bwMode="auto">
            <a:xfrm>
              <a:off x="1800" y="1016"/>
              <a:ext cx="480" cy="368"/>
            </a:xfrm>
            <a:prstGeom prst="rect">
              <a:avLst/>
            </a:prstGeom>
            <a:noFill/>
            <a:ln w="25400">
              <a:solidFill>
                <a:schemeClr val="tx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67" name="Rectangle 11"/>
            <p:cNvSpPr>
              <a:spLocks noChangeArrowheads="1"/>
            </p:cNvSpPr>
            <p:nvPr/>
          </p:nvSpPr>
          <p:spPr bwMode="auto">
            <a:xfrm>
              <a:off x="3758" y="1105"/>
              <a:ext cx="420" cy="23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68" name="Rectangle 12"/>
            <p:cNvSpPr>
              <a:spLocks noChangeArrowheads="1"/>
            </p:cNvSpPr>
            <p:nvPr/>
          </p:nvSpPr>
          <p:spPr bwMode="auto">
            <a:xfrm>
              <a:off x="3728" y="936"/>
              <a:ext cx="656" cy="608"/>
            </a:xfrm>
            <a:prstGeom prst="rect">
              <a:avLst/>
            </a:prstGeom>
            <a:noFill/>
            <a:ln w="25400">
              <a:solidFill>
                <a:schemeClr val="tx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69" name="Line 13"/>
            <p:cNvSpPr>
              <a:spLocks noChangeShapeType="1"/>
            </p:cNvSpPr>
            <p:nvPr/>
          </p:nvSpPr>
          <p:spPr bwMode="auto">
            <a:xfrm>
              <a:off x="1304" y="1200"/>
              <a:ext cx="48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70" name="Line 14"/>
            <p:cNvSpPr>
              <a:spLocks noChangeShapeType="1"/>
            </p:cNvSpPr>
            <p:nvPr/>
          </p:nvSpPr>
          <p:spPr bwMode="auto">
            <a:xfrm>
              <a:off x="2288" y="1200"/>
              <a:ext cx="27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71" name="Rectangle 15"/>
            <p:cNvSpPr>
              <a:spLocks noChangeArrowheads="1"/>
            </p:cNvSpPr>
            <p:nvPr/>
          </p:nvSpPr>
          <p:spPr bwMode="auto">
            <a:xfrm>
              <a:off x="3703" y="1002"/>
              <a:ext cx="695" cy="406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1800">
                  <a:latin typeface="Verdana" pitchFamily="34" charset="0"/>
                </a:rPr>
                <a:t>Primary</a:t>
              </a:r>
            </a:p>
            <a:p>
              <a:pPr eaLnBrk="0" hangingPunct="0"/>
              <a:r>
                <a:rPr lang="en-US" sz="1800">
                  <a:latin typeface="Verdana" pitchFamily="34" charset="0"/>
                </a:rPr>
                <a:t>Memory</a:t>
              </a:r>
            </a:p>
          </p:txBody>
        </p:sp>
        <p:sp>
          <p:nvSpPr>
            <p:cNvPr id="14372" name="Freeform 16"/>
            <p:cNvSpPr>
              <a:spLocks/>
            </p:cNvSpPr>
            <p:nvPr/>
          </p:nvSpPr>
          <p:spPr bwMode="auto">
            <a:xfrm>
              <a:off x="2376" y="864"/>
              <a:ext cx="1337" cy="337"/>
            </a:xfrm>
            <a:custGeom>
              <a:avLst/>
              <a:gdLst>
                <a:gd name="T0" fmla="*/ 0 w 1337"/>
                <a:gd name="T1" fmla="*/ 336 h 337"/>
                <a:gd name="T2" fmla="*/ 0 w 1337"/>
                <a:gd name="T3" fmla="*/ 0 h 337"/>
                <a:gd name="T4" fmla="*/ 1093 w 1337"/>
                <a:gd name="T5" fmla="*/ 0 h 337"/>
                <a:gd name="T6" fmla="*/ 1093 w 1337"/>
                <a:gd name="T7" fmla="*/ 336 h 337"/>
                <a:gd name="T8" fmla="*/ 1336 w 1337"/>
                <a:gd name="T9" fmla="*/ 336 h 33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337"/>
                <a:gd name="T16" fmla="*/ 0 h 337"/>
                <a:gd name="T17" fmla="*/ 1337 w 1337"/>
                <a:gd name="T18" fmla="*/ 337 h 33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337" h="337">
                  <a:moveTo>
                    <a:pt x="0" y="336"/>
                  </a:moveTo>
                  <a:lnTo>
                    <a:pt x="0" y="0"/>
                  </a:lnTo>
                  <a:lnTo>
                    <a:pt x="1093" y="0"/>
                  </a:lnTo>
                  <a:lnTo>
                    <a:pt x="1093" y="336"/>
                  </a:lnTo>
                  <a:lnTo>
                    <a:pt x="1336" y="336"/>
                  </a:lnTo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73" name="Rectangle 17"/>
            <p:cNvSpPr>
              <a:spLocks noChangeArrowheads="1"/>
            </p:cNvSpPr>
            <p:nvPr/>
          </p:nvSpPr>
          <p:spPr bwMode="auto">
            <a:xfrm>
              <a:off x="1335" y="986"/>
              <a:ext cx="311" cy="23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1800">
                  <a:solidFill>
                    <a:srgbClr val="56127A"/>
                  </a:solidFill>
                  <a:latin typeface="Verdana" pitchFamily="34" charset="0"/>
                </a:rPr>
                <a:t>VA</a:t>
              </a:r>
            </a:p>
          </p:txBody>
        </p:sp>
        <p:sp>
          <p:nvSpPr>
            <p:cNvPr id="14374" name="Rectangle 18"/>
            <p:cNvSpPr>
              <a:spLocks noChangeArrowheads="1"/>
            </p:cNvSpPr>
            <p:nvPr/>
          </p:nvSpPr>
          <p:spPr bwMode="auto">
            <a:xfrm>
              <a:off x="3456" y="816"/>
              <a:ext cx="299" cy="23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1800">
                  <a:solidFill>
                    <a:srgbClr val="56127A"/>
                  </a:solidFill>
                  <a:latin typeface="Verdana" pitchFamily="34" charset="0"/>
                </a:rPr>
                <a:t>PA</a:t>
              </a:r>
            </a:p>
          </p:txBody>
        </p:sp>
      </p:grpSp>
      <p:grpSp>
        <p:nvGrpSpPr>
          <p:cNvPr id="3" name="Group 41"/>
          <p:cNvGrpSpPr>
            <a:grpSpLocks/>
          </p:cNvGrpSpPr>
          <p:nvPr/>
        </p:nvGrpSpPr>
        <p:grpSpPr bwMode="auto">
          <a:xfrm>
            <a:off x="950913" y="2949575"/>
            <a:ext cx="7889875" cy="1622425"/>
            <a:chOff x="950913" y="2949575"/>
            <a:chExt cx="7889876" cy="1622425"/>
          </a:xfrm>
        </p:grpSpPr>
        <p:sp>
          <p:nvSpPr>
            <p:cNvPr id="14344" name="Rectangle 20"/>
            <p:cNvSpPr>
              <a:spLocks noChangeArrowheads="1"/>
            </p:cNvSpPr>
            <p:nvPr/>
          </p:nvSpPr>
          <p:spPr bwMode="auto">
            <a:xfrm>
              <a:off x="950913" y="2949575"/>
              <a:ext cx="6829425" cy="45878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i="1">
                  <a:latin typeface="Verdana" pitchFamily="34" charset="0"/>
                </a:rPr>
                <a:t>Alternative: place the cache before the TLB</a:t>
              </a:r>
            </a:p>
          </p:txBody>
        </p:sp>
        <p:grpSp>
          <p:nvGrpSpPr>
            <p:cNvPr id="4" name="Group 40"/>
            <p:cNvGrpSpPr>
              <a:grpSpLocks/>
            </p:cNvGrpSpPr>
            <p:nvPr/>
          </p:nvGrpSpPr>
          <p:grpSpPr bwMode="auto">
            <a:xfrm>
              <a:off x="1408113" y="3343275"/>
              <a:ext cx="7432676" cy="1228725"/>
              <a:chOff x="1408113" y="3343275"/>
              <a:chExt cx="7432676" cy="1228725"/>
            </a:xfrm>
          </p:grpSpPr>
          <p:sp>
            <p:nvSpPr>
              <p:cNvPr id="14346" name="Rectangle 22"/>
              <p:cNvSpPr>
                <a:spLocks noChangeArrowheads="1"/>
              </p:cNvSpPr>
              <p:nvPr/>
            </p:nvSpPr>
            <p:spPr bwMode="auto">
              <a:xfrm>
                <a:off x="2489201" y="3911600"/>
                <a:ext cx="1193800" cy="584200"/>
              </a:xfrm>
              <a:prstGeom prst="rect">
                <a:avLst/>
              </a:prstGeom>
              <a:solidFill>
                <a:srgbClr val="91A67C"/>
              </a:solidFill>
              <a:ln w="25400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347" name="Rectangle 23"/>
              <p:cNvSpPr>
                <a:spLocks noChangeArrowheads="1"/>
              </p:cNvSpPr>
              <p:nvPr/>
            </p:nvSpPr>
            <p:spPr bwMode="auto">
              <a:xfrm>
                <a:off x="1408113" y="3990975"/>
                <a:ext cx="646113" cy="366713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pPr eaLnBrk="0" hangingPunct="0"/>
                <a:r>
                  <a:rPr lang="en-US" sz="1800">
                    <a:latin typeface="Verdana" pitchFamily="34" charset="0"/>
                  </a:rPr>
                  <a:t>CPU</a:t>
                </a:r>
              </a:p>
            </p:txBody>
          </p:sp>
          <p:sp>
            <p:nvSpPr>
              <p:cNvPr id="14348" name="Rectangle 24"/>
              <p:cNvSpPr>
                <a:spLocks noChangeArrowheads="1"/>
              </p:cNvSpPr>
              <p:nvPr/>
            </p:nvSpPr>
            <p:spPr bwMode="auto">
              <a:xfrm>
                <a:off x="1447801" y="3873500"/>
                <a:ext cx="584200" cy="584200"/>
              </a:xfrm>
              <a:prstGeom prst="rect">
                <a:avLst/>
              </a:prstGeom>
              <a:noFill/>
              <a:ln w="2540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349" name="Rectangle 25"/>
              <p:cNvSpPr>
                <a:spLocks noChangeArrowheads="1"/>
              </p:cNvSpPr>
              <p:nvPr/>
            </p:nvSpPr>
            <p:spPr bwMode="auto">
              <a:xfrm>
                <a:off x="2830513" y="3343275"/>
                <a:ext cx="493713" cy="366713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pPr eaLnBrk="0" hangingPunct="0"/>
                <a:r>
                  <a:rPr lang="en-US" sz="1800">
                    <a:solidFill>
                      <a:srgbClr val="56127A"/>
                    </a:solidFill>
                    <a:latin typeface="Verdana" pitchFamily="34" charset="0"/>
                  </a:rPr>
                  <a:t>VA</a:t>
                </a:r>
              </a:p>
            </p:txBody>
          </p:sp>
          <p:sp>
            <p:nvSpPr>
              <p:cNvPr id="14350" name="Rectangle 26"/>
              <p:cNvSpPr>
                <a:spLocks noChangeArrowheads="1"/>
              </p:cNvSpPr>
              <p:nvPr/>
            </p:nvSpPr>
            <p:spPr bwMode="auto">
              <a:xfrm>
                <a:off x="7010401" y="3860800"/>
                <a:ext cx="1830388" cy="398463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pPr eaLnBrk="0" hangingPunct="0"/>
                <a:r>
                  <a:rPr lang="en-US" sz="2000" i="1">
                    <a:latin typeface="Verdana" pitchFamily="34" charset="0"/>
                  </a:rPr>
                  <a:t>(StrongARM)</a:t>
                </a:r>
              </a:p>
            </p:txBody>
          </p:sp>
          <p:sp>
            <p:nvSpPr>
              <p:cNvPr id="14351" name="Rectangle 27"/>
              <p:cNvSpPr>
                <a:spLocks noChangeArrowheads="1"/>
              </p:cNvSpPr>
              <p:nvPr/>
            </p:nvSpPr>
            <p:spPr bwMode="auto">
              <a:xfrm>
                <a:off x="2627313" y="3889375"/>
                <a:ext cx="931863" cy="638175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pPr eaLnBrk="0" hangingPunct="0"/>
                <a:r>
                  <a:rPr lang="en-US" sz="1800">
                    <a:solidFill>
                      <a:schemeClr val="bg1"/>
                    </a:solidFill>
                    <a:latin typeface="Verdana" pitchFamily="34" charset="0"/>
                  </a:rPr>
                  <a:t>Virtual</a:t>
                </a:r>
              </a:p>
              <a:p>
                <a:pPr eaLnBrk="0" hangingPunct="0"/>
                <a:r>
                  <a:rPr lang="en-US" sz="1800">
                    <a:solidFill>
                      <a:schemeClr val="bg1"/>
                    </a:solidFill>
                    <a:latin typeface="Verdana" pitchFamily="34" charset="0"/>
                  </a:rPr>
                  <a:t>Cache</a:t>
                </a:r>
              </a:p>
            </p:txBody>
          </p:sp>
          <p:sp>
            <p:nvSpPr>
              <p:cNvPr id="14352" name="Line 28"/>
              <p:cNvSpPr>
                <a:spLocks noChangeShapeType="1"/>
              </p:cNvSpPr>
              <p:nvPr/>
            </p:nvSpPr>
            <p:spPr bwMode="auto">
              <a:xfrm>
                <a:off x="2032001" y="4203700"/>
                <a:ext cx="431800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353" name="Freeform 29"/>
              <p:cNvSpPr>
                <a:spLocks/>
              </p:cNvSpPr>
              <p:nvPr/>
            </p:nvSpPr>
            <p:spPr bwMode="auto">
              <a:xfrm>
                <a:off x="2171701" y="3670300"/>
                <a:ext cx="2122488" cy="534988"/>
              </a:xfrm>
              <a:custGeom>
                <a:avLst/>
                <a:gdLst>
                  <a:gd name="T0" fmla="*/ 0 w 1337"/>
                  <a:gd name="T1" fmla="*/ 846773382 h 337"/>
                  <a:gd name="T2" fmla="*/ 0 w 1337"/>
                  <a:gd name="T3" fmla="*/ 0 h 337"/>
                  <a:gd name="T4" fmla="*/ 2147483647 w 1337"/>
                  <a:gd name="T5" fmla="*/ 0 h 337"/>
                  <a:gd name="T6" fmla="*/ 2147483647 w 1337"/>
                  <a:gd name="T7" fmla="*/ 846773382 h 337"/>
                  <a:gd name="T8" fmla="*/ 2147483647 w 1337"/>
                  <a:gd name="T9" fmla="*/ 846773382 h 33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337"/>
                  <a:gd name="T16" fmla="*/ 0 h 337"/>
                  <a:gd name="T17" fmla="*/ 1337 w 1337"/>
                  <a:gd name="T18" fmla="*/ 337 h 33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337" h="337">
                    <a:moveTo>
                      <a:pt x="0" y="336"/>
                    </a:moveTo>
                    <a:lnTo>
                      <a:pt x="0" y="0"/>
                    </a:lnTo>
                    <a:lnTo>
                      <a:pt x="1093" y="0"/>
                    </a:lnTo>
                    <a:lnTo>
                      <a:pt x="1093" y="336"/>
                    </a:lnTo>
                    <a:lnTo>
                      <a:pt x="1336" y="336"/>
                    </a:lnTo>
                  </a:path>
                </a:pathLst>
              </a:custGeom>
              <a:noFill/>
              <a:ln w="25400" cap="rnd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54" name="Rectangle 30"/>
              <p:cNvSpPr>
                <a:spLocks noChangeArrowheads="1"/>
              </p:cNvSpPr>
              <p:nvPr/>
            </p:nvSpPr>
            <p:spPr bwMode="auto">
              <a:xfrm>
                <a:off x="5167313" y="3863975"/>
                <a:ext cx="474663" cy="366713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pPr eaLnBrk="0" hangingPunct="0"/>
                <a:r>
                  <a:rPr lang="en-US" sz="1800">
                    <a:solidFill>
                      <a:srgbClr val="56127A"/>
                    </a:solidFill>
                    <a:latin typeface="Verdana" pitchFamily="34" charset="0"/>
                  </a:rPr>
                  <a:t>PA</a:t>
                </a:r>
              </a:p>
            </p:txBody>
          </p:sp>
          <p:sp>
            <p:nvSpPr>
              <p:cNvPr id="14355" name="Rectangle 31"/>
              <p:cNvSpPr>
                <a:spLocks noChangeArrowheads="1"/>
              </p:cNvSpPr>
              <p:nvPr/>
            </p:nvSpPr>
            <p:spPr bwMode="auto">
              <a:xfrm>
                <a:off x="4354513" y="4029075"/>
                <a:ext cx="606425" cy="366713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pPr eaLnBrk="0" hangingPunct="0"/>
                <a:r>
                  <a:rPr lang="en-US" sz="1800">
                    <a:latin typeface="Verdana" pitchFamily="34" charset="0"/>
                  </a:rPr>
                  <a:t>TLB</a:t>
                </a:r>
              </a:p>
            </p:txBody>
          </p:sp>
          <p:sp>
            <p:nvSpPr>
              <p:cNvPr id="14356" name="Rectangle 32"/>
              <p:cNvSpPr>
                <a:spLocks noChangeArrowheads="1"/>
              </p:cNvSpPr>
              <p:nvPr/>
            </p:nvSpPr>
            <p:spPr bwMode="auto">
              <a:xfrm>
                <a:off x="4292601" y="3924300"/>
                <a:ext cx="762000" cy="584200"/>
              </a:xfrm>
              <a:prstGeom prst="rect">
                <a:avLst/>
              </a:prstGeom>
              <a:noFill/>
              <a:ln w="2540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357" name="Rectangle 33"/>
              <p:cNvSpPr>
                <a:spLocks noChangeArrowheads="1"/>
              </p:cNvSpPr>
              <p:nvPr/>
            </p:nvSpPr>
            <p:spPr bwMode="auto">
              <a:xfrm>
                <a:off x="5965826" y="3875088"/>
                <a:ext cx="666750" cy="366713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358" name="Rectangle 34"/>
              <p:cNvSpPr>
                <a:spLocks noChangeArrowheads="1"/>
              </p:cNvSpPr>
              <p:nvPr/>
            </p:nvSpPr>
            <p:spPr bwMode="auto">
              <a:xfrm>
                <a:off x="5918201" y="3606800"/>
                <a:ext cx="1041400" cy="965200"/>
              </a:xfrm>
              <a:prstGeom prst="rect">
                <a:avLst/>
              </a:prstGeom>
              <a:noFill/>
              <a:ln w="2540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359" name="Rectangle 35"/>
              <p:cNvSpPr>
                <a:spLocks noChangeArrowheads="1"/>
              </p:cNvSpPr>
              <p:nvPr/>
            </p:nvSpPr>
            <p:spPr bwMode="auto">
              <a:xfrm>
                <a:off x="5878513" y="3711575"/>
                <a:ext cx="1103313" cy="644525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pPr eaLnBrk="0" hangingPunct="0"/>
                <a:r>
                  <a:rPr lang="en-US" sz="1800">
                    <a:latin typeface="Verdana" pitchFamily="34" charset="0"/>
                  </a:rPr>
                  <a:t>Primary</a:t>
                </a:r>
              </a:p>
              <a:p>
                <a:pPr eaLnBrk="0" hangingPunct="0"/>
                <a:r>
                  <a:rPr lang="en-US" sz="1800">
                    <a:latin typeface="Verdana" pitchFamily="34" charset="0"/>
                  </a:rPr>
                  <a:t>Memory</a:t>
                </a:r>
              </a:p>
            </p:txBody>
          </p:sp>
          <p:sp>
            <p:nvSpPr>
              <p:cNvPr id="14360" name="Line 36"/>
              <p:cNvSpPr>
                <a:spLocks noChangeShapeType="1"/>
              </p:cNvSpPr>
              <p:nvPr/>
            </p:nvSpPr>
            <p:spPr bwMode="auto">
              <a:xfrm>
                <a:off x="5067301" y="4191000"/>
                <a:ext cx="838200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13, 2013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http://csg.csail.mit.edu/6.S195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L20-</a:t>
            </a:r>
            <a:fld id="{63685F6B-DF49-47D4-A73B-45DF2DFB4508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6710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859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8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85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85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8595" grpId="0" build="p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2"/>
          <p:cNvSpPr>
            <a:spLocks noGrp="1" noChangeArrowheads="1"/>
          </p:cNvSpPr>
          <p:nvPr>
            <p:ph type="title"/>
          </p:nvPr>
        </p:nvSpPr>
        <p:spPr>
          <a:xfrm>
            <a:off x="619125" y="190500"/>
            <a:ext cx="8153400" cy="1323975"/>
          </a:xfrm>
          <a:noFill/>
        </p:spPr>
        <p:txBody>
          <a:bodyPr lIns="90488" tIns="44450" rIns="90488" bIns="44450"/>
          <a:lstStyle/>
          <a:p>
            <a:pPr eaLnBrk="1" hangingPunct="1"/>
            <a:r>
              <a:rPr lang="en-US" dirty="0" smtClean="0"/>
              <a:t>Aliasing in Virtual-Address Caches </a:t>
            </a:r>
          </a:p>
        </p:txBody>
      </p:sp>
      <p:sp>
        <p:nvSpPr>
          <p:cNvPr id="15365" name="Rectangle 3"/>
          <p:cNvSpPr>
            <a:spLocks noChangeArrowheads="1"/>
          </p:cNvSpPr>
          <p:nvPr/>
        </p:nvSpPr>
        <p:spPr bwMode="auto">
          <a:xfrm>
            <a:off x="1447800" y="2581275"/>
            <a:ext cx="990600" cy="2286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66" name="Rectangle 4"/>
          <p:cNvSpPr>
            <a:spLocks noChangeArrowheads="1"/>
          </p:cNvSpPr>
          <p:nvPr/>
        </p:nvSpPr>
        <p:spPr bwMode="auto">
          <a:xfrm>
            <a:off x="1447800" y="2352675"/>
            <a:ext cx="990600" cy="2286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67" name="Rectangle 5"/>
          <p:cNvSpPr>
            <a:spLocks noChangeArrowheads="1"/>
          </p:cNvSpPr>
          <p:nvPr/>
        </p:nvSpPr>
        <p:spPr bwMode="auto">
          <a:xfrm>
            <a:off x="1447800" y="2124075"/>
            <a:ext cx="990600" cy="2286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68" name="Rectangle 6"/>
          <p:cNvSpPr>
            <a:spLocks noChangeArrowheads="1"/>
          </p:cNvSpPr>
          <p:nvPr/>
        </p:nvSpPr>
        <p:spPr bwMode="auto">
          <a:xfrm>
            <a:off x="1447800" y="1895475"/>
            <a:ext cx="990600" cy="228600"/>
          </a:xfrm>
          <a:prstGeom prst="rect">
            <a:avLst/>
          </a:prstGeom>
          <a:solidFill>
            <a:srgbClr val="FFCC66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69" name="Rectangle 7"/>
          <p:cNvSpPr>
            <a:spLocks noChangeArrowheads="1"/>
          </p:cNvSpPr>
          <p:nvPr/>
        </p:nvSpPr>
        <p:spPr bwMode="auto">
          <a:xfrm>
            <a:off x="1447800" y="3495675"/>
            <a:ext cx="990600" cy="2286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70" name="Rectangle 8"/>
          <p:cNvSpPr>
            <a:spLocks noChangeArrowheads="1"/>
          </p:cNvSpPr>
          <p:nvPr/>
        </p:nvSpPr>
        <p:spPr bwMode="auto">
          <a:xfrm>
            <a:off x="1447800" y="3267075"/>
            <a:ext cx="990600" cy="228600"/>
          </a:xfrm>
          <a:prstGeom prst="rect">
            <a:avLst/>
          </a:prstGeom>
          <a:solidFill>
            <a:srgbClr val="FFCC66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71" name="Rectangle 9"/>
          <p:cNvSpPr>
            <a:spLocks noChangeArrowheads="1"/>
          </p:cNvSpPr>
          <p:nvPr/>
        </p:nvSpPr>
        <p:spPr bwMode="auto">
          <a:xfrm>
            <a:off x="1447800" y="3038475"/>
            <a:ext cx="990600" cy="2286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72" name="Rectangle 10"/>
          <p:cNvSpPr>
            <a:spLocks noChangeArrowheads="1"/>
          </p:cNvSpPr>
          <p:nvPr/>
        </p:nvSpPr>
        <p:spPr bwMode="auto">
          <a:xfrm>
            <a:off x="1447800" y="2809875"/>
            <a:ext cx="990600" cy="2286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73" name="Rectangle 11"/>
          <p:cNvSpPr>
            <a:spLocks noChangeArrowheads="1"/>
          </p:cNvSpPr>
          <p:nvPr/>
        </p:nvSpPr>
        <p:spPr bwMode="auto">
          <a:xfrm>
            <a:off x="3124200" y="3190875"/>
            <a:ext cx="990600" cy="2286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74" name="Rectangle 12"/>
          <p:cNvSpPr>
            <a:spLocks noChangeArrowheads="1"/>
          </p:cNvSpPr>
          <p:nvPr/>
        </p:nvSpPr>
        <p:spPr bwMode="auto">
          <a:xfrm>
            <a:off x="3124200" y="2962275"/>
            <a:ext cx="990600" cy="2286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75" name="Rectangle 13"/>
          <p:cNvSpPr>
            <a:spLocks noChangeArrowheads="1"/>
          </p:cNvSpPr>
          <p:nvPr/>
        </p:nvSpPr>
        <p:spPr bwMode="auto">
          <a:xfrm>
            <a:off x="3124200" y="2733675"/>
            <a:ext cx="990600" cy="228600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76" name="Rectangle 14"/>
          <p:cNvSpPr>
            <a:spLocks noChangeArrowheads="1"/>
          </p:cNvSpPr>
          <p:nvPr/>
        </p:nvSpPr>
        <p:spPr bwMode="auto">
          <a:xfrm>
            <a:off x="3124200" y="2505075"/>
            <a:ext cx="990600" cy="2286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77" name="Line 15"/>
          <p:cNvSpPr>
            <a:spLocks noChangeShapeType="1"/>
          </p:cNvSpPr>
          <p:nvPr/>
        </p:nvSpPr>
        <p:spPr bwMode="auto">
          <a:xfrm>
            <a:off x="2438400" y="2047875"/>
            <a:ext cx="685800" cy="914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78" name="Line 16"/>
          <p:cNvSpPr>
            <a:spLocks noChangeShapeType="1"/>
          </p:cNvSpPr>
          <p:nvPr/>
        </p:nvSpPr>
        <p:spPr bwMode="auto">
          <a:xfrm flipV="1">
            <a:off x="2438400" y="2962275"/>
            <a:ext cx="68580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79" name="Text Box 17"/>
          <p:cNvSpPr txBox="1">
            <a:spLocks noChangeArrowheads="1"/>
          </p:cNvSpPr>
          <p:nvPr/>
        </p:nvSpPr>
        <p:spPr bwMode="auto">
          <a:xfrm>
            <a:off x="581025" y="1801813"/>
            <a:ext cx="550863" cy="3397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1600">
                <a:solidFill>
                  <a:srgbClr val="56127A"/>
                </a:solidFill>
                <a:latin typeface="Verdana" pitchFamily="34" charset="0"/>
              </a:rPr>
              <a:t>VA</a:t>
            </a:r>
            <a:r>
              <a:rPr lang="en-US" sz="1600" baseline="-25000">
                <a:solidFill>
                  <a:srgbClr val="56127A"/>
                </a:solidFill>
                <a:latin typeface="Verdana" pitchFamily="34" charset="0"/>
              </a:rPr>
              <a:t>1</a:t>
            </a:r>
          </a:p>
        </p:txBody>
      </p:sp>
      <p:sp>
        <p:nvSpPr>
          <p:cNvPr id="15380" name="Line 18"/>
          <p:cNvSpPr>
            <a:spLocks noChangeShapeType="1"/>
          </p:cNvSpPr>
          <p:nvPr/>
        </p:nvSpPr>
        <p:spPr bwMode="auto">
          <a:xfrm>
            <a:off x="1066800" y="1971675"/>
            <a:ext cx="381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81" name="Text Box 19"/>
          <p:cNvSpPr txBox="1">
            <a:spLocks noChangeArrowheads="1"/>
          </p:cNvSpPr>
          <p:nvPr/>
        </p:nvSpPr>
        <p:spPr bwMode="auto">
          <a:xfrm>
            <a:off x="581025" y="3173413"/>
            <a:ext cx="550863" cy="3397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1600">
                <a:solidFill>
                  <a:srgbClr val="56127A"/>
                </a:solidFill>
                <a:latin typeface="Verdana" pitchFamily="34" charset="0"/>
              </a:rPr>
              <a:t>VA</a:t>
            </a:r>
            <a:r>
              <a:rPr lang="en-US" sz="1600" baseline="-25000">
                <a:solidFill>
                  <a:srgbClr val="56127A"/>
                </a:solidFill>
                <a:latin typeface="Verdana" pitchFamily="34" charset="0"/>
              </a:rPr>
              <a:t>2</a:t>
            </a:r>
          </a:p>
        </p:txBody>
      </p:sp>
      <p:sp>
        <p:nvSpPr>
          <p:cNvPr id="15382" name="Line 20"/>
          <p:cNvSpPr>
            <a:spLocks noChangeShapeType="1"/>
          </p:cNvSpPr>
          <p:nvPr/>
        </p:nvSpPr>
        <p:spPr bwMode="auto">
          <a:xfrm>
            <a:off x="1066800" y="3343275"/>
            <a:ext cx="381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83" name="Text Box 21"/>
          <p:cNvSpPr txBox="1">
            <a:spLocks noChangeArrowheads="1"/>
          </p:cNvSpPr>
          <p:nvPr/>
        </p:nvSpPr>
        <p:spPr bwMode="auto">
          <a:xfrm>
            <a:off x="1279525" y="1527175"/>
            <a:ext cx="1438275" cy="36988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1800">
                <a:solidFill>
                  <a:srgbClr val="56127A"/>
                </a:solidFill>
                <a:latin typeface="Verdana" pitchFamily="34" charset="0"/>
              </a:rPr>
              <a:t>Page Table</a:t>
            </a:r>
          </a:p>
        </p:txBody>
      </p:sp>
      <p:sp>
        <p:nvSpPr>
          <p:cNvPr id="15384" name="Text Box 22"/>
          <p:cNvSpPr txBox="1">
            <a:spLocks noChangeArrowheads="1"/>
          </p:cNvSpPr>
          <p:nvPr/>
        </p:nvSpPr>
        <p:spPr bwMode="auto">
          <a:xfrm>
            <a:off x="2871788" y="2108200"/>
            <a:ext cx="1477962" cy="36988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1800">
                <a:solidFill>
                  <a:srgbClr val="56127A"/>
                </a:solidFill>
                <a:latin typeface="Verdana" pitchFamily="34" charset="0"/>
              </a:rPr>
              <a:t>Data Pages</a:t>
            </a:r>
          </a:p>
        </p:txBody>
      </p:sp>
      <p:sp>
        <p:nvSpPr>
          <p:cNvPr id="15385" name="Text Box 23"/>
          <p:cNvSpPr txBox="1">
            <a:spLocks noChangeArrowheads="1"/>
          </p:cNvSpPr>
          <p:nvPr/>
        </p:nvSpPr>
        <p:spPr bwMode="auto">
          <a:xfrm>
            <a:off x="2584450" y="2716213"/>
            <a:ext cx="446088" cy="3397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1600">
                <a:solidFill>
                  <a:srgbClr val="56127A"/>
                </a:solidFill>
                <a:latin typeface="Verdana" pitchFamily="34" charset="0"/>
              </a:rPr>
              <a:t>PA</a:t>
            </a:r>
            <a:endParaRPr lang="en-US" sz="1600" baseline="-25000">
              <a:solidFill>
                <a:srgbClr val="56127A"/>
              </a:solidFill>
              <a:latin typeface="Verdana" pitchFamily="34" charset="0"/>
            </a:endParaRPr>
          </a:p>
        </p:txBody>
      </p:sp>
      <p:sp>
        <p:nvSpPr>
          <p:cNvPr id="15386" name="Rectangle 24"/>
          <p:cNvSpPr>
            <a:spLocks noChangeArrowheads="1"/>
          </p:cNvSpPr>
          <p:nvPr/>
        </p:nvSpPr>
        <p:spPr bwMode="auto">
          <a:xfrm>
            <a:off x="4876800" y="1895475"/>
            <a:ext cx="9144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87" name="Rectangle 26"/>
          <p:cNvSpPr>
            <a:spLocks noChangeArrowheads="1"/>
          </p:cNvSpPr>
          <p:nvPr/>
        </p:nvSpPr>
        <p:spPr bwMode="auto">
          <a:xfrm>
            <a:off x="4876800" y="2352675"/>
            <a:ext cx="9144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88" name="Rectangle 28"/>
          <p:cNvSpPr>
            <a:spLocks noChangeArrowheads="1"/>
          </p:cNvSpPr>
          <p:nvPr/>
        </p:nvSpPr>
        <p:spPr bwMode="auto">
          <a:xfrm>
            <a:off x="4876800" y="2581275"/>
            <a:ext cx="9144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89" name="Rectangle 29"/>
          <p:cNvSpPr>
            <a:spLocks noChangeArrowheads="1"/>
          </p:cNvSpPr>
          <p:nvPr/>
        </p:nvSpPr>
        <p:spPr bwMode="auto">
          <a:xfrm>
            <a:off x="4876800" y="3038475"/>
            <a:ext cx="9144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90" name="Rectangle 30"/>
          <p:cNvSpPr>
            <a:spLocks noChangeArrowheads="1"/>
          </p:cNvSpPr>
          <p:nvPr/>
        </p:nvSpPr>
        <p:spPr bwMode="auto">
          <a:xfrm>
            <a:off x="5791200" y="1895475"/>
            <a:ext cx="27432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91" name="Rectangle 32"/>
          <p:cNvSpPr>
            <a:spLocks noChangeArrowheads="1"/>
          </p:cNvSpPr>
          <p:nvPr/>
        </p:nvSpPr>
        <p:spPr bwMode="auto">
          <a:xfrm>
            <a:off x="5791200" y="2352675"/>
            <a:ext cx="27432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43"/>
          <p:cNvGrpSpPr>
            <a:grpSpLocks/>
          </p:cNvGrpSpPr>
          <p:nvPr/>
        </p:nvGrpSpPr>
        <p:grpSpPr bwMode="auto">
          <a:xfrm>
            <a:off x="4876800" y="2124075"/>
            <a:ext cx="3657600" cy="914400"/>
            <a:chOff x="4876800" y="1752600"/>
            <a:chExt cx="3657600" cy="914400"/>
          </a:xfrm>
        </p:grpSpPr>
        <p:sp>
          <p:nvSpPr>
            <p:cNvPr id="15400" name="Rectangle 25"/>
            <p:cNvSpPr>
              <a:spLocks noChangeArrowheads="1"/>
            </p:cNvSpPr>
            <p:nvPr/>
          </p:nvSpPr>
          <p:spPr bwMode="auto">
            <a:xfrm>
              <a:off x="4876800" y="1752600"/>
              <a:ext cx="914400" cy="2286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1600">
                  <a:solidFill>
                    <a:srgbClr val="56127A"/>
                  </a:solidFill>
                  <a:latin typeface="Verdana" pitchFamily="34" charset="0"/>
                </a:rPr>
                <a:t>VA</a:t>
              </a:r>
              <a:r>
                <a:rPr lang="en-US" sz="1600" baseline="-25000">
                  <a:solidFill>
                    <a:srgbClr val="56127A"/>
                  </a:solidFill>
                  <a:latin typeface="Verdana" pitchFamily="34" charset="0"/>
                </a:rPr>
                <a:t>1</a:t>
              </a:r>
            </a:p>
          </p:txBody>
        </p:sp>
        <p:sp>
          <p:nvSpPr>
            <p:cNvPr id="15401" name="Rectangle 27"/>
            <p:cNvSpPr>
              <a:spLocks noChangeArrowheads="1"/>
            </p:cNvSpPr>
            <p:nvPr/>
          </p:nvSpPr>
          <p:spPr bwMode="auto">
            <a:xfrm>
              <a:off x="4876800" y="2438400"/>
              <a:ext cx="914400" cy="2286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1600">
                  <a:solidFill>
                    <a:srgbClr val="56127A"/>
                  </a:solidFill>
                  <a:latin typeface="Verdana" pitchFamily="34" charset="0"/>
                </a:rPr>
                <a:t>VA</a:t>
              </a:r>
              <a:r>
                <a:rPr lang="en-US" sz="1600" baseline="-25000">
                  <a:solidFill>
                    <a:srgbClr val="56127A"/>
                  </a:solidFill>
                  <a:latin typeface="Verdana" pitchFamily="34" charset="0"/>
                </a:rPr>
                <a:t>2</a:t>
              </a:r>
            </a:p>
          </p:txBody>
        </p:sp>
        <p:sp>
          <p:nvSpPr>
            <p:cNvPr id="15402" name="Rectangle 31"/>
            <p:cNvSpPr>
              <a:spLocks noChangeArrowheads="1"/>
            </p:cNvSpPr>
            <p:nvPr/>
          </p:nvSpPr>
          <p:spPr bwMode="auto">
            <a:xfrm>
              <a:off x="5791200" y="1752600"/>
              <a:ext cx="2743200" cy="2286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1600">
                  <a:solidFill>
                    <a:srgbClr val="56127A"/>
                  </a:solidFill>
                  <a:latin typeface="Verdana" pitchFamily="34" charset="0"/>
                </a:rPr>
                <a:t>1st Copy of Data at PA</a:t>
              </a:r>
              <a:endParaRPr lang="en-US" sz="1600" baseline="-25000">
                <a:solidFill>
                  <a:srgbClr val="56127A"/>
                </a:solidFill>
                <a:latin typeface="Verdana" pitchFamily="34" charset="0"/>
              </a:endParaRPr>
            </a:p>
          </p:txBody>
        </p:sp>
        <p:sp>
          <p:nvSpPr>
            <p:cNvPr id="15403" name="Rectangle 33"/>
            <p:cNvSpPr>
              <a:spLocks noChangeArrowheads="1"/>
            </p:cNvSpPr>
            <p:nvPr/>
          </p:nvSpPr>
          <p:spPr bwMode="auto">
            <a:xfrm>
              <a:off x="5791200" y="2438400"/>
              <a:ext cx="2743200" cy="2286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1600">
                  <a:solidFill>
                    <a:srgbClr val="56127A"/>
                  </a:solidFill>
                  <a:latin typeface="Verdana" pitchFamily="34" charset="0"/>
                </a:rPr>
                <a:t>2nd Copy of Data at PA</a:t>
              </a:r>
            </a:p>
          </p:txBody>
        </p:sp>
      </p:grpSp>
      <p:sp>
        <p:nvSpPr>
          <p:cNvPr id="15393" name="Rectangle 34"/>
          <p:cNvSpPr>
            <a:spLocks noChangeArrowheads="1"/>
          </p:cNvSpPr>
          <p:nvPr/>
        </p:nvSpPr>
        <p:spPr bwMode="auto">
          <a:xfrm>
            <a:off x="5791200" y="2581275"/>
            <a:ext cx="27432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94" name="Rectangle 35"/>
          <p:cNvSpPr>
            <a:spLocks noChangeArrowheads="1"/>
          </p:cNvSpPr>
          <p:nvPr/>
        </p:nvSpPr>
        <p:spPr bwMode="auto">
          <a:xfrm>
            <a:off x="5791200" y="3038475"/>
            <a:ext cx="27432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95" name="Text Box 36"/>
          <p:cNvSpPr txBox="1">
            <a:spLocks noChangeArrowheads="1"/>
          </p:cNvSpPr>
          <p:nvPr/>
        </p:nvSpPr>
        <p:spPr bwMode="auto">
          <a:xfrm>
            <a:off x="4999038" y="1527175"/>
            <a:ext cx="604837" cy="36988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1800">
                <a:solidFill>
                  <a:srgbClr val="56127A"/>
                </a:solidFill>
                <a:latin typeface="Verdana" pitchFamily="34" charset="0"/>
              </a:rPr>
              <a:t>Tag</a:t>
            </a:r>
          </a:p>
        </p:txBody>
      </p:sp>
      <p:sp>
        <p:nvSpPr>
          <p:cNvPr id="15396" name="Text Box 37"/>
          <p:cNvSpPr txBox="1">
            <a:spLocks noChangeArrowheads="1"/>
          </p:cNvSpPr>
          <p:nvPr/>
        </p:nvSpPr>
        <p:spPr bwMode="auto">
          <a:xfrm>
            <a:off x="6808788" y="1527175"/>
            <a:ext cx="725487" cy="36988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1800">
                <a:solidFill>
                  <a:srgbClr val="56127A"/>
                </a:solidFill>
                <a:latin typeface="Verdana" pitchFamily="34" charset="0"/>
              </a:rPr>
              <a:t>Data</a:t>
            </a:r>
          </a:p>
        </p:txBody>
      </p:sp>
      <p:sp>
        <p:nvSpPr>
          <p:cNvPr id="15397" name="Text Box 38"/>
          <p:cNvSpPr txBox="1">
            <a:spLocks noChangeArrowheads="1"/>
          </p:cNvSpPr>
          <p:nvPr/>
        </p:nvSpPr>
        <p:spPr bwMode="auto">
          <a:xfrm>
            <a:off x="838200" y="3795713"/>
            <a:ext cx="3352800" cy="711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/>
            <a:r>
              <a:rPr lang="en-US" sz="2000">
                <a:latin typeface="Verdana" pitchFamily="34" charset="0"/>
              </a:rPr>
              <a:t>Two virtual pages share one physical page</a:t>
            </a:r>
          </a:p>
        </p:txBody>
      </p:sp>
      <p:sp>
        <p:nvSpPr>
          <p:cNvPr id="13353" name="Text Box 39"/>
          <p:cNvSpPr txBox="1">
            <a:spLocks noChangeArrowheads="1"/>
          </p:cNvSpPr>
          <p:nvPr/>
        </p:nvSpPr>
        <p:spPr bwMode="auto">
          <a:xfrm>
            <a:off x="4572000" y="3333750"/>
            <a:ext cx="4267200" cy="13303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/>
            <a:r>
              <a:rPr lang="en-US" sz="2000">
                <a:latin typeface="Verdana" pitchFamily="34" charset="0"/>
              </a:rPr>
              <a:t>Virtual cache can have two copies of same physical data. Writes to one copy not visible to reads of other!</a:t>
            </a:r>
          </a:p>
        </p:txBody>
      </p:sp>
      <p:sp>
        <p:nvSpPr>
          <p:cNvPr id="2159656" name="Text Box 40"/>
          <p:cNvSpPr txBox="1">
            <a:spLocks noChangeArrowheads="1"/>
          </p:cNvSpPr>
          <p:nvPr/>
        </p:nvSpPr>
        <p:spPr bwMode="auto">
          <a:xfrm>
            <a:off x="457200" y="4633913"/>
            <a:ext cx="8153400" cy="183038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>
                <a:latin typeface="Verdana" pitchFamily="34" charset="0"/>
              </a:rPr>
              <a:t>General Solution:  </a:t>
            </a:r>
            <a:r>
              <a:rPr lang="en-US" sz="2000" i="1">
                <a:solidFill>
                  <a:srgbClr val="56127A"/>
                </a:solidFill>
                <a:latin typeface="Verdana" pitchFamily="34" charset="0"/>
              </a:rPr>
              <a:t>Disallow aliases to coexist in cache</a:t>
            </a:r>
          </a:p>
          <a:p>
            <a:pPr eaLnBrk="0" hangingPunct="0">
              <a:lnSpc>
                <a:spcPct val="90000"/>
              </a:lnSpc>
              <a:spcBef>
                <a:spcPct val="50000"/>
              </a:spcBef>
            </a:pPr>
            <a:r>
              <a:rPr lang="en-US" sz="2000">
                <a:latin typeface="Verdana" pitchFamily="34" charset="0"/>
              </a:rPr>
              <a:t>Software (i.e., OS) solution for direct-mapped cache</a:t>
            </a:r>
          </a:p>
          <a:p>
            <a:pPr lvl="1" eaLnBrk="0" hangingPunct="0">
              <a:lnSpc>
                <a:spcPct val="90000"/>
              </a:lnSpc>
              <a:spcBef>
                <a:spcPct val="50000"/>
              </a:spcBef>
            </a:pPr>
            <a:r>
              <a:rPr lang="en-US" sz="2000">
                <a:solidFill>
                  <a:srgbClr val="56127A"/>
                </a:solidFill>
                <a:latin typeface="Verdana" pitchFamily="34" charset="0"/>
              </a:rPr>
              <a:t>VAs of shared pages must agree in cache index bits; this ensures all VAs accessing same PA will conflict in direct-mapped cache (early SPARCs)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13,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http://csg.csail.mit.edu/6.S195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L20-</a:t>
            </a:r>
            <a:fld id="{63685F6B-DF49-47D4-A73B-45DF2DFB4508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227231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96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96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96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53" grpId="0"/>
      <p:bldP spid="2159656" grpId="0" build="allAtOnce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2"/>
          <p:cNvSpPr>
            <a:spLocks noGrp="1" noChangeArrowheads="1"/>
          </p:cNvSpPr>
          <p:nvPr>
            <p:ph type="title"/>
          </p:nvPr>
        </p:nvSpPr>
        <p:spPr>
          <a:xfrm>
            <a:off x="638176" y="161925"/>
            <a:ext cx="6896099" cy="1347788"/>
          </a:xfrm>
          <a:noFill/>
        </p:spPr>
        <p:txBody>
          <a:bodyPr lIns="90488" tIns="44450" rIns="90488" bIns="44450"/>
          <a:lstStyle/>
          <a:p>
            <a:pPr eaLnBrk="1" hangingPunct="1"/>
            <a:r>
              <a:rPr lang="en-US" sz="4000" dirty="0" smtClean="0"/>
              <a:t>Concurrent Access to TLB &amp; Cache</a:t>
            </a:r>
          </a:p>
        </p:txBody>
      </p:sp>
      <p:sp>
        <p:nvSpPr>
          <p:cNvPr id="14341" name="Rectangle 3"/>
          <p:cNvSpPr>
            <a:spLocks noChangeArrowheads="1"/>
          </p:cNvSpPr>
          <p:nvPr/>
        </p:nvSpPr>
        <p:spPr bwMode="auto">
          <a:xfrm>
            <a:off x="685800" y="4876800"/>
            <a:ext cx="7805738" cy="16287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2000">
                <a:latin typeface="Verdana" pitchFamily="34" charset="0"/>
              </a:rPr>
              <a:t>Index</a:t>
            </a:r>
            <a:r>
              <a:rPr lang="en-US" sz="2000">
                <a:solidFill>
                  <a:schemeClr val="accent2"/>
                </a:solidFill>
                <a:latin typeface="Verdana" pitchFamily="34" charset="0"/>
              </a:rPr>
              <a:t> </a:t>
            </a:r>
            <a:r>
              <a:rPr lang="en-US" sz="2000">
                <a:latin typeface="Verdana" pitchFamily="34" charset="0"/>
              </a:rPr>
              <a:t>L is available without consulting the TLB</a:t>
            </a:r>
          </a:p>
          <a:p>
            <a:pPr lvl="1" eaLnBrk="0" hangingPunct="0"/>
            <a:r>
              <a:rPr lang="en-US" sz="2000">
                <a:solidFill>
                  <a:schemeClr val="tx2"/>
                </a:solidFill>
                <a:latin typeface="Symbol" pitchFamily="18" charset="2"/>
              </a:rPr>
              <a:t></a:t>
            </a:r>
            <a:r>
              <a:rPr lang="en-US" sz="2000">
                <a:latin typeface="Symbol" pitchFamily="18" charset="2"/>
              </a:rPr>
              <a:t></a:t>
            </a:r>
            <a:r>
              <a:rPr lang="en-US" sz="2000" i="1">
                <a:solidFill>
                  <a:srgbClr val="56127A"/>
                </a:solidFill>
                <a:latin typeface="Verdana" pitchFamily="34" charset="0"/>
              </a:rPr>
              <a:t>cache and TLB accesses can begin simultaneously</a:t>
            </a:r>
          </a:p>
          <a:p>
            <a:pPr eaLnBrk="0" hangingPunct="0"/>
            <a:r>
              <a:rPr lang="en-US" sz="2000">
                <a:latin typeface="Verdana" pitchFamily="34" charset="0"/>
              </a:rPr>
              <a:t>Tag comparison is made after both accesses are completed</a:t>
            </a:r>
            <a:endParaRPr lang="en-US" sz="2000" i="1">
              <a:solidFill>
                <a:schemeClr val="bg2"/>
              </a:solidFill>
              <a:latin typeface="Verdana" pitchFamily="34" charset="0"/>
            </a:endParaRPr>
          </a:p>
          <a:p>
            <a:pPr eaLnBrk="0" hangingPunct="0"/>
            <a:r>
              <a:rPr lang="en-US" sz="2000" i="1">
                <a:latin typeface="Verdana" pitchFamily="34" charset="0"/>
              </a:rPr>
              <a:t>Cases:</a:t>
            </a:r>
            <a:r>
              <a:rPr lang="en-US" sz="2000" i="1">
                <a:solidFill>
                  <a:schemeClr val="accent2"/>
                </a:solidFill>
                <a:latin typeface="Verdana" pitchFamily="34" charset="0"/>
              </a:rPr>
              <a:t> </a:t>
            </a:r>
            <a:r>
              <a:rPr lang="en-US" sz="2000" i="1">
                <a:solidFill>
                  <a:srgbClr val="56127A"/>
                </a:solidFill>
                <a:latin typeface="Verdana" pitchFamily="34" charset="0"/>
              </a:rPr>
              <a:t>L + b = k	L + b &lt; k</a:t>
            </a:r>
          </a:p>
          <a:p>
            <a:pPr eaLnBrk="0" hangingPunct="0"/>
            <a:r>
              <a:rPr lang="en-US" sz="2000" i="1">
                <a:solidFill>
                  <a:srgbClr val="56127A"/>
                </a:solidFill>
                <a:latin typeface="Verdana" pitchFamily="34" charset="0"/>
              </a:rPr>
              <a:t>	L + b &gt; k  what happens here?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98438" y="1287463"/>
            <a:ext cx="8335962" cy="3495675"/>
            <a:chOff x="125" y="811"/>
            <a:chExt cx="5251" cy="2202"/>
          </a:xfrm>
        </p:grpSpPr>
        <p:sp>
          <p:nvSpPr>
            <p:cNvPr id="16393" name="Line 5"/>
            <p:cNvSpPr>
              <a:spLocks noChangeShapeType="1"/>
            </p:cNvSpPr>
            <p:nvPr/>
          </p:nvSpPr>
          <p:spPr bwMode="auto">
            <a:xfrm>
              <a:off x="5136" y="2052"/>
              <a:ext cx="0" cy="52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394" name="Line 6"/>
            <p:cNvSpPr>
              <a:spLocks noChangeShapeType="1"/>
            </p:cNvSpPr>
            <p:nvPr/>
          </p:nvSpPr>
          <p:spPr bwMode="auto">
            <a:xfrm>
              <a:off x="2676" y="1944"/>
              <a:ext cx="0" cy="196"/>
            </a:xfrm>
            <a:prstGeom prst="line">
              <a:avLst/>
            </a:prstGeom>
            <a:noFill/>
            <a:ln w="254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395" name="Rectangle 7"/>
            <p:cNvSpPr>
              <a:spLocks noChangeArrowheads="1"/>
            </p:cNvSpPr>
            <p:nvPr/>
          </p:nvSpPr>
          <p:spPr bwMode="auto">
            <a:xfrm>
              <a:off x="544" y="1056"/>
              <a:ext cx="1888" cy="216"/>
            </a:xfrm>
            <a:prstGeom prst="rect">
              <a:avLst/>
            </a:prstGeom>
            <a:solidFill>
              <a:srgbClr val="FFCC66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396" name="Rectangle 8"/>
            <p:cNvSpPr>
              <a:spLocks noChangeArrowheads="1"/>
            </p:cNvSpPr>
            <p:nvPr/>
          </p:nvSpPr>
          <p:spPr bwMode="auto">
            <a:xfrm>
              <a:off x="2704" y="1048"/>
              <a:ext cx="792" cy="208"/>
            </a:xfrm>
            <a:prstGeom prst="rect">
              <a:avLst/>
            </a:prstGeom>
            <a:solidFill>
              <a:srgbClr val="FFCC66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397" name="Rectangle 9"/>
            <p:cNvSpPr>
              <a:spLocks noChangeArrowheads="1"/>
            </p:cNvSpPr>
            <p:nvPr/>
          </p:nvSpPr>
          <p:spPr bwMode="auto">
            <a:xfrm>
              <a:off x="554" y="1048"/>
              <a:ext cx="3182" cy="208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8" tIns="44450" rIns="90488" bIns="44450" anchor="ctr"/>
            <a:lstStyle/>
            <a:p>
              <a:pPr eaLnBrk="0" hangingPunct="0"/>
              <a:r>
                <a:rPr lang="en-US" sz="1800">
                  <a:latin typeface="Verdana" pitchFamily="34" charset="0"/>
                </a:rPr>
                <a:t>               VPN                          L         b</a:t>
              </a:r>
            </a:p>
          </p:txBody>
        </p:sp>
        <p:sp>
          <p:nvSpPr>
            <p:cNvPr id="16398" name="Line 10"/>
            <p:cNvSpPr>
              <a:spLocks noChangeShapeType="1"/>
            </p:cNvSpPr>
            <p:nvPr/>
          </p:nvSpPr>
          <p:spPr bwMode="auto">
            <a:xfrm>
              <a:off x="3486" y="1048"/>
              <a:ext cx="0" cy="19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399" name="Line 11"/>
            <p:cNvSpPr>
              <a:spLocks noChangeShapeType="1"/>
            </p:cNvSpPr>
            <p:nvPr/>
          </p:nvSpPr>
          <p:spPr bwMode="auto">
            <a:xfrm>
              <a:off x="2432" y="1064"/>
              <a:ext cx="0" cy="2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00" name="Freeform 12"/>
            <p:cNvSpPr>
              <a:spLocks/>
            </p:cNvSpPr>
            <p:nvPr/>
          </p:nvSpPr>
          <p:spPr bwMode="auto">
            <a:xfrm>
              <a:off x="2712" y="944"/>
              <a:ext cx="761" cy="73"/>
            </a:xfrm>
            <a:custGeom>
              <a:avLst/>
              <a:gdLst>
                <a:gd name="T0" fmla="*/ 0 w 761"/>
                <a:gd name="T1" fmla="*/ 66 h 73"/>
                <a:gd name="T2" fmla="*/ 35 w 761"/>
                <a:gd name="T3" fmla="*/ 0 h 73"/>
                <a:gd name="T4" fmla="*/ 737 w 761"/>
                <a:gd name="T5" fmla="*/ 0 h 73"/>
                <a:gd name="T6" fmla="*/ 760 w 761"/>
                <a:gd name="T7" fmla="*/ 72 h 7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61"/>
                <a:gd name="T13" fmla="*/ 0 h 73"/>
                <a:gd name="T14" fmla="*/ 761 w 761"/>
                <a:gd name="T15" fmla="*/ 73 h 7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61" h="73">
                  <a:moveTo>
                    <a:pt x="0" y="66"/>
                  </a:moveTo>
                  <a:lnTo>
                    <a:pt x="35" y="0"/>
                  </a:lnTo>
                  <a:lnTo>
                    <a:pt x="737" y="0"/>
                  </a:lnTo>
                  <a:lnTo>
                    <a:pt x="760" y="72"/>
                  </a:lnTo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01" name="Line 13"/>
            <p:cNvSpPr>
              <a:spLocks noChangeShapeType="1"/>
            </p:cNvSpPr>
            <p:nvPr/>
          </p:nvSpPr>
          <p:spPr bwMode="auto">
            <a:xfrm>
              <a:off x="2694" y="1056"/>
              <a:ext cx="0" cy="19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02" name="Rectangle 14"/>
            <p:cNvSpPr>
              <a:spLocks noChangeArrowheads="1"/>
            </p:cNvSpPr>
            <p:nvPr/>
          </p:nvSpPr>
          <p:spPr bwMode="auto">
            <a:xfrm>
              <a:off x="1176" y="1400"/>
              <a:ext cx="840" cy="391"/>
            </a:xfrm>
            <a:prstGeom prst="rect">
              <a:avLst/>
            </a:prstGeom>
            <a:noFill/>
            <a:ln w="25400">
              <a:solidFill>
                <a:schemeClr val="tx2"/>
              </a:solidFill>
              <a:miter lim="800000"/>
              <a:headEnd/>
              <a:tailEnd/>
            </a:ln>
          </p:spPr>
          <p:txBody>
            <a:bodyPr wrap="none" lIns="90488" tIns="44450" rIns="90488" bIns="44450" anchor="ctr"/>
            <a:lstStyle/>
            <a:p>
              <a:pPr algn="ctr" eaLnBrk="0" hangingPunct="0"/>
              <a:r>
                <a:rPr lang="en-US">
                  <a:solidFill>
                    <a:srgbClr val="56127A"/>
                  </a:solidFill>
                  <a:latin typeface="Verdana" pitchFamily="34" charset="0"/>
                </a:rPr>
                <a:t>TLB</a:t>
              </a:r>
            </a:p>
          </p:txBody>
        </p:sp>
        <p:sp>
          <p:nvSpPr>
            <p:cNvPr id="16403" name="Line 15"/>
            <p:cNvSpPr>
              <a:spLocks noChangeShapeType="1"/>
            </p:cNvSpPr>
            <p:nvPr/>
          </p:nvSpPr>
          <p:spPr bwMode="auto">
            <a:xfrm flipH="1">
              <a:off x="1572" y="1256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04" name="Rectangle 16"/>
            <p:cNvSpPr>
              <a:spLocks noChangeArrowheads="1"/>
            </p:cNvSpPr>
            <p:nvPr/>
          </p:nvSpPr>
          <p:spPr bwMode="auto">
            <a:xfrm>
              <a:off x="3936" y="1368"/>
              <a:ext cx="1440" cy="688"/>
            </a:xfrm>
            <a:prstGeom prst="rect">
              <a:avLst/>
            </a:prstGeom>
            <a:noFill/>
            <a:ln w="25400">
              <a:solidFill>
                <a:schemeClr val="tx2"/>
              </a:solidFill>
              <a:miter lim="800000"/>
              <a:headEnd/>
              <a:tailEnd/>
            </a:ln>
          </p:spPr>
          <p:txBody>
            <a:bodyPr wrap="none" lIns="90488" tIns="44450" rIns="90488" bIns="44450" anchor="ctr"/>
            <a:lstStyle/>
            <a:p>
              <a:pPr algn="ctr" eaLnBrk="0" hangingPunct="0"/>
              <a:r>
                <a:rPr lang="en-US" sz="1800">
                  <a:latin typeface="Verdana" pitchFamily="34" charset="0"/>
                </a:rPr>
                <a:t>Direct-map Cache </a:t>
              </a:r>
            </a:p>
            <a:p>
              <a:pPr algn="ctr" eaLnBrk="0" hangingPunct="0"/>
              <a:r>
                <a:rPr lang="en-US" sz="1800">
                  <a:latin typeface="Verdana" pitchFamily="34" charset="0"/>
                </a:rPr>
                <a:t>2</a:t>
              </a:r>
              <a:r>
                <a:rPr lang="en-US" sz="1800" baseline="30000">
                  <a:latin typeface="Verdana" pitchFamily="34" charset="0"/>
                </a:rPr>
                <a:t>L</a:t>
              </a:r>
              <a:r>
                <a:rPr lang="en-US" sz="1800" baseline="-25000">
                  <a:latin typeface="Verdana" pitchFamily="34" charset="0"/>
                </a:rPr>
                <a:t> </a:t>
              </a:r>
              <a:r>
                <a:rPr lang="en-US" sz="1800">
                  <a:latin typeface="Verdana" pitchFamily="34" charset="0"/>
                </a:rPr>
                <a:t>blocks</a:t>
              </a:r>
            </a:p>
            <a:p>
              <a:pPr algn="ctr" eaLnBrk="0" hangingPunct="0"/>
              <a:r>
                <a:rPr lang="en-US" sz="1800">
                  <a:latin typeface="Verdana" pitchFamily="34" charset="0"/>
                </a:rPr>
                <a:t>2</a:t>
              </a:r>
              <a:r>
                <a:rPr lang="en-US" sz="1800" baseline="30000">
                  <a:latin typeface="Verdana" pitchFamily="34" charset="0"/>
                </a:rPr>
                <a:t>b</a:t>
              </a:r>
              <a:r>
                <a:rPr lang="en-US" sz="1800">
                  <a:latin typeface="Verdana" pitchFamily="34" charset="0"/>
                </a:rPr>
                <a:t>-byte block</a:t>
              </a:r>
            </a:p>
          </p:txBody>
        </p:sp>
        <p:sp>
          <p:nvSpPr>
            <p:cNvPr id="16405" name="Rectangle 17"/>
            <p:cNvSpPr>
              <a:spLocks noChangeArrowheads="1"/>
            </p:cNvSpPr>
            <p:nvPr/>
          </p:nvSpPr>
          <p:spPr bwMode="auto">
            <a:xfrm>
              <a:off x="502" y="1928"/>
              <a:ext cx="1888" cy="216"/>
            </a:xfrm>
            <a:prstGeom prst="rect">
              <a:avLst/>
            </a:prstGeom>
            <a:solidFill>
              <a:srgbClr val="FFCC66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06" name="Rectangle 18"/>
            <p:cNvSpPr>
              <a:spLocks noChangeArrowheads="1"/>
            </p:cNvSpPr>
            <p:nvPr/>
          </p:nvSpPr>
          <p:spPr bwMode="auto">
            <a:xfrm>
              <a:off x="512" y="1928"/>
              <a:ext cx="3246" cy="208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8" tIns="44450" rIns="90488" bIns="44450" anchor="ctr"/>
            <a:lstStyle/>
            <a:p>
              <a:pPr eaLnBrk="0" hangingPunct="0"/>
              <a:r>
                <a:rPr lang="en-US" sz="1800">
                  <a:latin typeface="Verdana" pitchFamily="34" charset="0"/>
                </a:rPr>
                <a:t>                PPN                  Page     Offset</a:t>
              </a:r>
            </a:p>
          </p:txBody>
        </p:sp>
        <p:sp>
          <p:nvSpPr>
            <p:cNvPr id="16407" name="Line 19"/>
            <p:cNvSpPr>
              <a:spLocks noChangeShapeType="1"/>
            </p:cNvSpPr>
            <p:nvPr/>
          </p:nvSpPr>
          <p:spPr bwMode="auto">
            <a:xfrm>
              <a:off x="2390" y="1936"/>
              <a:ext cx="0" cy="2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08" name="Line 20"/>
            <p:cNvSpPr>
              <a:spLocks noChangeShapeType="1"/>
            </p:cNvSpPr>
            <p:nvPr/>
          </p:nvSpPr>
          <p:spPr bwMode="auto">
            <a:xfrm>
              <a:off x="3104" y="1360"/>
              <a:ext cx="0" cy="52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09" name="Line 21"/>
            <p:cNvSpPr>
              <a:spLocks noChangeShapeType="1"/>
            </p:cNvSpPr>
            <p:nvPr/>
          </p:nvSpPr>
          <p:spPr bwMode="auto">
            <a:xfrm>
              <a:off x="1568" y="1796"/>
              <a:ext cx="0" cy="13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10" name="Oval 22"/>
            <p:cNvSpPr>
              <a:spLocks noChangeArrowheads="1"/>
            </p:cNvSpPr>
            <p:nvPr/>
          </p:nvSpPr>
          <p:spPr bwMode="auto">
            <a:xfrm>
              <a:off x="2880" y="2424"/>
              <a:ext cx="774" cy="296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488" tIns="44450" rIns="90488" bIns="44450" anchor="ctr"/>
            <a:lstStyle/>
            <a:p>
              <a:pPr algn="ctr" eaLnBrk="0" hangingPunct="0"/>
              <a:r>
                <a:rPr lang="en-US" sz="3200">
                  <a:solidFill>
                    <a:srgbClr val="56127A"/>
                  </a:solidFill>
                  <a:latin typeface="Verdana" pitchFamily="34" charset="0"/>
                </a:rPr>
                <a:t>=</a:t>
              </a:r>
            </a:p>
          </p:txBody>
        </p:sp>
        <p:sp>
          <p:nvSpPr>
            <p:cNvPr id="16411" name="Freeform 23"/>
            <p:cNvSpPr>
              <a:spLocks/>
            </p:cNvSpPr>
            <p:nvPr/>
          </p:nvSpPr>
          <p:spPr bwMode="auto">
            <a:xfrm>
              <a:off x="1566" y="2249"/>
              <a:ext cx="1314" cy="319"/>
            </a:xfrm>
            <a:custGeom>
              <a:avLst/>
              <a:gdLst>
                <a:gd name="T0" fmla="*/ 0 w 1201"/>
                <a:gd name="T1" fmla="*/ 0 h 313"/>
                <a:gd name="T2" fmla="*/ 0 w 1201"/>
                <a:gd name="T3" fmla="*/ 324 h 313"/>
                <a:gd name="T4" fmla="*/ 1437 w 1201"/>
                <a:gd name="T5" fmla="*/ 324 h 313"/>
                <a:gd name="T6" fmla="*/ 0 60000 65536"/>
                <a:gd name="T7" fmla="*/ 0 60000 65536"/>
                <a:gd name="T8" fmla="*/ 0 60000 65536"/>
                <a:gd name="T9" fmla="*/ 0 w 1201"/>
                <a:gd name="T10" fmla="*/ 0 h 313"/>
                <a:gd name="T11" fmla="*/ 1201 w 1201"/>
                <a:gd name="T12" fmla="*/ 313 h 31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201" h="313">
                  <a:moveTo>
                    <a:pt x="0" y="0"/>
                  </a:moveTo>
                  <a:lnTo>
                    <a:pt x="0" y="312"/>
                  </a:lnTo>
                  <a:lnTo>
                    <a:pt x="1200" y="312"/>
                  </a:lnTo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12" name="Freeform 24"/>
            <p:cNvSpPr>
              <a:spLocks/>
            </p:cNvSpPr>
            <p:nvPr/>
          </p:nvSpPr>
          <p:spPr bwMode="auto">
            <a:xfrm>
              <a:off x="3664" y="2056"/>
              <a:ext cx="673" cy="512"/>
            </a:xfrm>
            <a:custGeom>
              <a:avLst/>
              <a:gdLst>
                <a:gd name="T0" fmla="*/ 672 w 673"/>
                <a:gd name="T1" fmla="*/ 0 h 761"/>
                <a:gd name="T2" fmla="*/ 672 w 673"/>
                <a:gd name="T3" fmla="*/ 344 h 761"/>
                <a:gd name="T4" fmla="*/ 0 w 673"/>
                <a:gd name="T5" fmla="*/ 344 h 761"/>
                <a:gd name="T6" fmla="*/ 0 60000 65536"/>
                <a:gd name="T7" fmla="*/ 0 60000 65536"/>
                <a:gd name="T8" fmla="*/ 0 60000 65536"/>
                <a:gd name="T9" fmla="*/ 0 w 673"/>
                <a:gd name="T10" fmla="*/ 0 h 761"/>
                <a:gd name="T11" fmla="*/ 673 w 673"/>
                <a:gd name="T12" fmla="*/ 761 h 76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673" h="761">
                  <a:moveTo>
                    <a:pt x="672" y="0"/>
                  </a:moveTo>
                  <a:lnTo>
                    <a:pt x="672" y="760"/>
                  </a:lnTo>
                  <a:lnTo>
                    <a:pt x="0" y="760"/>
                  </a:lnTo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13" name="Line 25"/>
            <p:cNvSpPr>
              <a:spLocks noChangeShapeType="1"/>
            </p:cNvSpPr>
            <p:nvPr/>
          </p:nvSpPr>
          <p:spPr bwMode="auto">
            <a:xfrm>
              <a:off x="3264" y="2712"/>
              <a:ext cx="0" cy="23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14" name="Rectangle 26"/>
            <p:cNvSpPr>
              <a:spLocks noChangeArrowheads="1"/>
            </p:cNvSpPr>
            <p:nvPr/>
          </p:nvSpPr>
          <p:spPr bwMode="auto">
            <a:xfrm>
              <a:off x="2736" y="2762"/>
              <a:ext cx="409" cy="25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2000">
                  <a:solidFill>
                    <a:srgbClr val="56127A"/>
                  </a:solidFill>
                  <a:latin typeface="Verdana" pitchFamily="34" charset="0"/>
                </a:rPr>
                <a:t>hit?</a:t>
              </a:r>
            </a:p>
          </p:txBody>
        </p:sp>
        <p:sp>
          <p:nvSpPr>
            <p:cNvPr id="16415" name="Rectangle 27"/>
            <p:cNvSpPr>
              <a:spLocks noChangeArrowheads="1"/>
            </p:cNvSpPr>
            <p:nvPr/>
          </p:nvSpPr>
          <p:spPr bwMode="auto">
            <a:xfrm>
              <a:off x="4848" y="2616"/>
              <a:ext cx="493" cy="25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2000">
                  <a:solidFill>
                    <a:srgbClr val="56127A"/>
                  </a:solidFill>
                  <a:latin typeface="Verdana" pitchFamily="34" charset="0"/>
                </a:rPr>
                <a:t>Data</a:t>
              </a:r>
            </a:p>
          </p:txBody>
        </p:sp>
        <p:sp>
          <p:nvSpPr>
            <p:cNvPr id="16416" name="Rectangle 28"/>
            <p:cNvSpPr>
              <a:spLocks noChangeArrowheads="1"/>
            </p:cNvSpPr>
            <p:nvPr/>
          </p:nvSpPr>
          <p:spPr bwMode="auto">
            <a:xfrm>
              <a:off x="3641" y="2616"/>
              <a:ext cx="1108" cy="25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algn="ctr" eaLnBrk="0" hangingPunct="0"/>
              <a:r>
                <a:rPr lang="en-US" sz="2000">
                  <a:solidFill>
                    <a:srgbClr val="56127A"/>
                  </a:solidFill>
                  <a:latin typeface="Verdana" pitchFamily="34" charset="0"/>
                </a:rPr>
                <a:t>Physical Tag</a:t>
              </a:r>
            </a:p>
          </p:txBody>
        </p:sp>
        <p:sp>
          <p:nvSpPr>
            <p:cNvPr id="16417" name="Freeform 29"/>
            <p:cNvSpPr>
              <a:spLocks/>
            </p:cNvSpPr>
            <p:nvPr/>
          </p:nvSpPr>
          <p:spPr bwMode="auto">
            <a:xfrm>
              <a:off x="518" y="2168"/>
              <a:ext cx="2161" cy="81"/>
            </a:xfrm>
            <a:custGeom>
              <a:avLst/>
              <a:gdLst>
                <a:gd name="T0" fmla="*/ 0 w 2161"/>
                <a:gd name="T1" fmla="*/ 6 h 81"/>
                <a:gd name="T2" fmla="*/ 101 w 2161"/>
                <a:gd name="T3" fmla="*/ 80 h 81"/>
                <a:gd name="T4" fmla="*/ 2096 w 2161"/>
                <a:gd name="T5" fmla="*/ 80 h 81"/>
                <a:gd name="T6" fmla="*/ 2160 w 2161"/>
                <a:gd name="T7" fmla="*/ 0 h 8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1"/>
                <a:gd name="T13" fmla="*/ 0 h 81"/>
                <a:gd name="T14" fmla="*/ 2161 w 2161"/>
                <a:gd name="T15" fmla="*/ 81 h 8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1" h="81">
                  <a:moveTo>
                    <a:pt x="0" y="6"/>
                  </a:moveTo>
                  <a:lnTo>
                    <a:pt x="101" y="80"/>
                  </a:lnTo>
                  <a:lnTo>
                    <a:pt x="2096" y="80"/>
                  </a:lnTo>
                  <a:lnTo>
                    <a:pt x="2160" y="0"/>
                  </a:lnTo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18" name="Rectangle 30"/>
            <p:cNvSpPr>
              <a:spLocks noChangeArrowheads="1"/>
            </p:cNvSpPr>
            <p:nvPr/>
          </p:nvSpPr>
          <p:spPr bwMode="auto">
            <a:xfrm>
              <a:off x="1100" y="2370"/>
              <a:ext cx="408" cy="25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2000">
                  <a:solidFill>
                    <a:srgbClr val="56127A"/>
                  </a:solidFill>
                  <a:latin typeface="Verdana" pitchFamily="34" charset="0"/>
                </a:rPr>
                <a:t>Tag</a:t>
              </a:r>
            </a:p>
          </p:txBody>
        </p:sp>
        <p:sp>
          <p:nvSpPr>
            <p:cNvPr id="16419" name="Rectangle 31"/>
            <p:cNvSpPr>
              <a:spLocks noChangeArrowheads="1"/>
            </p:cNvSpPr>
            <p:nvPr/>
          </p:nvSpPr>
          <p:spPr bwMode="auto">
            <a:xfrm>
              <a:off x="144" y="984"/>
              <a:ext cx="333" cy="25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2000">
                  <a:solidFill>
                    <a:srgbClr val="56127A"/>
                  </a:solidFill>
                  <a:latin typeface="Verdana" pitchFamily="34" charset="0"/>
                </a:rPr>
                <a:t>VA</a:t>
              </a:r>
            </a:p>
          </p:txBody>
        </p:sp>
        <p:sp>
          <p:nvSpPr>
            <p:cNvPr id="16420" name="Rectangle 32"/>
            <p:cNvSpPr>
              <a:spLocks noChangeArrowheads="1"/>
            </p:cNvSpPr>
            <p:nvPr/>
          </p:nvSpPr>
          <p:spPr bwMode="auto">
            <a:xfrm>
              <a:off x="125" y="1879"/>
              <a:ext cx="320" cy="25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2000">
                  <a:solidFill>
                    <a:srgbClr val="56127A"/>
                  </a:solidFill>
                  <a:latin typeface="Verdana" pitchFamily="34" charset="0"/>
                </a:rPr>
                <a:t>PA</a:t>
              </a:r>
            </a:p>
          </p:txBody>
        </p:sp>
        <p:sp>
          <p:nvSpPr>
            <p:cNvPr id="16421" name="Freeform 33"/>
            <p:cNvSpPr>
              <a:spLocks/>
            </p:cNvSpPr>
            <p:nvPr/>
          </p:nvSpPr>
          <p:spPr bwMode="auto">
            <a:xfrm>
              <a:off x="2448" y="1280"/>
              <a:ext cx="1281" cy="81"/>
            </a:xfrm>
            <a:custGeom>
              <a:avLst/>
              <a:gdLst>
                <a:gd name="T0" fmla="*/ 0 w 1281"/>
                <a:gd name="T1" fmla="*/ 6 h 81"/>
                <a:gd name="T2" fmla="*/ 60 w 1281"/>
                <a:gd name="T3" fmla="*/ 80 h 81"/>
                <a:gd name="T4" fmla="*/ 1242 w 1281"/>
                <a:gd name="T5" fmla="*/ 80 h 81"/>
                <a:gd name="T6" fmla="*/ 1280 w 1281"/>
                <a:gd name="T7" fmla="*/ 0 h 8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281"/>
                <a:gd name="T13" fmla="*/ 0 h 81"/>
                <a:gd name="T14" fmla="*/ 1281 w 1281"/>
                <a:gd name="T15" fmla="*/ 81 h 8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281" h="81">
                  <a:moveTo>
                    <a:pt x="0" y="6"/>
                  </a:moveTo>
                  <a:lnTo>
                    <a:pt x="60" y="80"/>
                  </a:lnTo>
                  <a:lnTo>
                    <a:pt x="1242" y="80"/>
                  </a:lnTo>
                  <a:lnTo>
                    <a:pt x="1280" y="0"/>
                  </a:lnTo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22" name="Rectangle 34"/>
            <p:cNvSpPr>
              <a:spLocks noChangeArrowheads="1"/>
            </p:cNvSpPr>
            <p:nvPr/>
          </p:nvSpPr>
          <p:spPr bwMode="auto">
            <a:xfrm>
              <a:off x="4567" y="811"/>
              <a:ext cx="640" cy="446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2000">
                  <a:solidFill>
                    <a:srgbClr val="56127A"/>
                  </a:solidFill>
                  <a:latin typeface="Verdana" pitchFamily="34" charset="0"/>
                </a:rPr>
                <a:t>Virtual</a:t>
              </a:r>
            </a:p>
            <a:p>
              <a:pPr eaLnBrk="0" hangingPunct="0"/>
              <a:r>
                <a:rPr lang="en-US" sz="2000">
                  <a:solidFill>
                    <a:srgbClr val="56127A"/>
                  </a:solidFill>
                  <a:latin typeface="Verdana" pitchFamily="34" charset="0"/>
                </a:rPr>
                <a:t>Index</a:t>
              </a:r>
            </a:p>
          </p:txBody>
        </p:sp>
        <p:sp>
          <p:nvSpPr>
            <p:cNvPr id="16423" name="Freeform 35"/>
            <p:cNvSpPr>
              <a:spLocks/>
            </p:cNvSpPr>
            <p:nvPr/>
          </p:nvSpPr>
          <p:spPr bwMode="auto">
            <a:xfrm>
              <a:off x="3104" y="848"/>
              <a:ext cx="1449" cy="512"/>
            </a:xfrm>
            <a:custGeom>
              <a:avLst/>
              <a:gdLst>
                <a:gd name="T0" fmla="*/ 0 w 1449"/>
                <a:gd name="T1" fmla="*/ 70 h 537"/>
                <a:gd name="T2" fmla="*/ 0 w 1449"/>
                <a:gd name="T3" fmla="*/ 0 h 537"/>
                <a:gd name="T4" fmla="*/ 1448 w 1449"/>
                <a:gd name="T5" fmla="*/ 0 h 537"/>
                <a:gd name="T6" fmla="*/ 1448 w 1449"/>
                <a:gd name="T7" fmla="*/ 487 h 53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449"/>
                <a:gd name="T13" fmla="*/ 0 h 537"/>
                <a:gd name="T14" fmla="*/ 1449 w 1449"/>
                <a:gd name="T15" fmla="*/ 537 h 53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449" h="537">
                  <a:moveTo>
                    <a:pt x="0" y="77"/>
                  </a:moveTo>
                  <a:lnTo>
                    <a:pt x="0" y="0"/>
                  </a:lnTo>
                  <a:lnTo>
                    <a:pt x="1448" y="0"/>
                  </a:lnTo>
                  <a:lnTo>
                    <a:pt x="1448" y="536"/>
                  </a:lnTo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24" name="Line 36"/>
            <p:cNvSpPr>
              <a:spLocks noChangeShapeType="1"/>
            </p:cNvSpPr>
            <p:nvPr/>
          </p:nvSpPr>
          <p:spPr bwMode="auto">
            <a:xfrm flipH="1">
              <a:off x="3056" y="1592"/>
              <a:ext cx="96" cy="4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25" name="Rectangle 37"/>
            <p:cNvSpPr>
              <a:spLocks noChangeArrowheads="1"/>
            </p:cNvSpPr>
            <p:nvPr/>
          </p:nvSpPr>
          <p:spPr bwMode="auto">
            <a:xfrm>
              <a:off x="3152" y="1496"/>
              <a:ext cx="199" cy="23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1800">
                  <a:solidFill>
                    <a:srgbClr val="56127A"/>
                  </a:solidFill>
                  <a:latin typeface="Verdana" pitchFamily="34" charset="0"/>
                </a:rPr>
                <a:t>k</a:t>
              </a:r>
            </a:p>
          </p:txBody>
        </p:sp>
      </p:grpSp>
      <p:sp>
        <p:nvSpPr>
          <p:cNvPr id="41" name="TextBox 40"/>
          <p:cNvSpPr txBox="1">
            <a:spLocks noChangeArrowheads="1"/>
          </p:cNvSpPr>
          <p:nvPr/>
        </p:nvSpPr>
        <p:spPr bwMode="auto">
          <a:xfrm>
            <a:off x="5791200" y="6096000"/>
            <a:ext cx="230428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latin typeface="Arial" charset="0"/>
                <a:cs typeface="Arial" charset="0"/>
              </a:rPr>
              <a:t>Partially VA cache!</a:t>
            </a:r>
          </a:p>
        </p:txBody>
      </p:sp>
      <p:cxnSp>
        <p:nvCxnSpPr>
          <p:cNvPr id="16392" name="Straight Connector 42"/>
          <p:cNvCxnSpPr>
            <a:cxnSpLocks noChangeShapeType="1"/>
          </p:cNvCxnSpPr>
          <p:nvPr/>
        </p:nvCxnSpPr>
        <p:spPr bwMode="auto">
          <a:xfrm rot="5400000">
            <a:off x="3695701" y="2552700"/>
            <a:ext cx="1143000" cy="3175"/>
          </a:xfrm>
          <a:prstGeom prst="line">
            <a:avLst/>
          </a:prstGeom>
          <a:noFill/>
          <a:ln w="25400" algn="ctr">
            <a:solidFill>
              <a:schemeClr val="accent1"/>
            </a:solidFill>
            <a:prstDash val="sysDot"/>
            <a:round/>
            <a:headEnd type="none" w="sm" len="sm"/>
            <a:tailEnd type="none" w="sm" len="sm"/>
          </a:ln>
        </p:spPr>
      </p:cxn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13,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http://csg.csail.mit.edu/6.S195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L20-</a:t>
            </a:r>
            <a:fld id="{63685F6B-DF49-47D4-A73B-45DF2DFB4508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857958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Rectangle 2"/>
          <p:cNvSpPr>
            <a:spLocks noGrp="1" noChangeArrowheads="1"/>
          </p:cNvSpPr>
          <p:nvPr>
            <p:ph type="title"/>
          </p:nvPr>
        </p:nvSpPr>
        <p:spPr>
          <a:xfrm>
            <a:off x="581025" y="133350"/>
            <a:ext cx="8407400" cy="1384300"/>
          </a:xfrm>
          <a:noFill/>
        </p:spPr>
        <p:txBody>
          <a:bodyPr lIns="90488" tIns="44450" rIns="90488" bIns="44450"/>
          <a:lstStyle/>
          <a:p>
            <a:pPr eaLnBrk="1" hangingPunct="1">
              <a:lnSpc>
                <a:spcPct val="100000"/>
              </a:lnSpc>
            </a:pPr>
            <a:r>
              <a:rPr lang="en-US" sz="4000" dirty="0" smtClean="0"/>
              <a:t>Virtual-Index Physical-Tag Caches: </a:t>
            </a:r>
            <a:r>
              <a:rPr lang="en-US" sz="2400" dirty="0" smtClean="0"/>
              <a:t>Associative Organization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228600" y="1498600"/>
            <a:ext cx="8780463" cy="4064000"/>
            <a:chOff x="144" y="824"/>
            <a:chExt cx="5531" cy="2560"/>
          </a:xfrm>
        </p:grpSpPr>
        <p:sp>
          <p:nvSpPr>
            <p:cNvPr id="17416" name="Rectangle 5"/>
            <p:cNvSpPr>
              <a:spLocks noChangeArrowheads="1"/>
            </p:cNvSpPr>
            <p:nvPr/>
          </p:nvSpPr>
          <p:spPr bwMode="auto">
            <a:xfrm>
              <a:off x="512" y="992"/>
              <a:ext cx="1888" cy="216"/>
            </a:xfrm>
            <a:prstGeom prst="rect">
              <a:avLst/>
            </a:prstGeom>
            <a:solidFill>
              <a:srgbClr val="FFCC66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17" name="Rectangle 6" descr="Dark upward diagonal"/>
            <p:cNvSpPr>
              <a:spLocks noChangeArrowheads="1"/>
            </p:cNvSpPr>
            <p:nvPr/>
          </p:nvSpPr>
          <p:spPr bwMode="auto">
            <a:xfrm>
              <a:off x="2400" y="992"/>
              <a:ext cx="1064" cy="208"/>
            </a:xfrm>
            <a:prstGeom prst="rect">
              <a:avLst/>
            </a:prstGeom>
            <a:pattFill prst="dkUpDiag">
              <a:fgClr>
                <a:srgbClr val="FFA74F"/>
              </a:fgClr>
              <a:bgClr>
                <a:schemeClr val="bg1"/>
              </a:bgClr>
            </a:pattFill>
            <a:ln w="254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18" name="Rectangle 7"/>
            <p:cNvSpPr>
              <a:spLocks noChangeArrowheads="1"/>
            </p:cNvSpPr>
            <p:nvPr/>
          </p:nvSpPr>
          <p:spPr bwMode="auto">
            <a:xfrm>
              <a:off x="522" y="992"/>
              <a:ext cx="3182" cy="208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8" tIns="44450" rIns="90488" bIns="44450" anchor="ctr"/>
            <a:lstStyle/>
            <a:p>
              <a:pPr eaLnBrk="0" hangingPunct="0"/>
              <a:r>
                <a:rPr lang="en-US" sz="1800">
                  <a:latin typeface="Verdana" pitchFamily="34" charset="0"/>
                </a:rPr>
                <a:t>                VPN                   L = k-b       b</a:t>
              </a:r>
            </a:p>
          </p:txBody>
        </p:sp>
        <p:sp>
          <p:nvSpPr>
            <p:cNvPr id="17419" name="Line 8" descr="Dark upward diagonal"/>
            <p:cNvSpPr>
              <a:spLocks noChangeShapeType="1"/>
            </p:cNvSpPr>
            <p:nvPr/>
          </p:nvSpPr>
          <p:spPr bwMode="auto">
            <a:xfrm>
              <a:off x="3454" y="992"/>
              <a:ext cx="0" cy="19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20" name="Line 9" descr="Dark upward diagonal"/>
            <p:cNvSpPr>
              <a:spLocks noChangeShapeType="1"/>
            </p:cNvSpPr>
            <p:nvPr/>
          </p:nvSpPr>
          <p:spPr bwMode="auto">
            <a:xfrm>
              <a:off x="2400" y="1000"/>
              <a:ext cx="0" cy="2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21" name="Freeform 10"/>
            <p:cNvSpPr>
              <a:spLocks/>
            </p:cNvSpPr>
            <p:nvPr/>
          </p:nvSpPr>
          <p:spPr bwMode="auto">
            <a:xfrm>
              <a:off x="2408" y="912"/>
              <a:ext cx="1041" cy="65"/>
            </a:xfrm>
            <a:custGeom>
              <a:avLst/>
              <a:gdLst>
                <a:gd name="T0" fmla="*/ 0 w 1041"/>
                <a:gd name="T1" fmla="*/ 59 h 65"/>
                <a:gd name="T2" fmla="*/ 48 w 1041"/>
                <a:gd name="T3" fmla="*/ 0 h 65"/>
                <a:gd name="T4" fmla="*/ 1009 w 1041"/>
                <a:gd name="T5" fmla="*/ 0 h 65"/>
                <a:gd name="T6" fmla="*/ 1040 w 1041"/>
                <a:gd name="T7" fmla="*/ 64 h 6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041"/>
                <a:gd name="T13" fmla="*/ 0 h 65"/>
                <a:gd name="T14" fmla="*/ 1041 w 1041"/>
                <a:gd name="T15" fmla="*/ 65 h 6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041" h="65">
                  <a:moveTo>
                    <a:pt x="0" y="59"/>
                  </a:moveTo>
                  <a:lnTo>
                    <a:pt x="48" y="0"/>
                  </a:lnTo>
                  <a:lnTo>
                    <a:pt x="1009" y="0"/>
                  </a:lnTo>
                  <a:lnTo>
                    <a:pt x="1040" y="64"/>
                  </a:lnTo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22" name="Rectangle 11"/>
            <p:cNvSpPr>
              <a:spLocks noChangeArrowheads="1"/>
            </p:cNvSpPr>
            <p:nvPr/>
          </p:nvSpPr>
          <p:spPr bwMode="auto">
            <a:xfrm>
              <a:off x="1144" y="1465"/>
              <a:ext cx="840" cy="391"/>
            </a:xfrm>
            <a:prstGeom prst="rect">
              <a:avLst/>
            </a:prstGeom>
            <a:noFill/>
            <a:ln w="25400">
              <a:solidFill>
                <a:schemeClr val="tx2"/>
              </a:solidFill>
              <a:miter lim="800000"/>
              <a:headEnd/>
              <a:tailEnd/>
            </a:ln>
          </p:spPr>
          <p:txBody>
            <a:bodyPr wrap="none" lIns="90488" tIns="44450" rIns="90488" bIns="44450" anchor="ctr"/>
            <a:lstStyle/>
            <a:p>
              <a:pPr algn="ctr" eaLnBrk="0" hangingPunct="0"/>
              <a:r>
                <a:rPr lang="en-US">
                  <a:solidFill>
                    <a:srgbClr val="56127A"/>
                  </a:solidFill>
                  <a:latin typeface="Verdana" pitchFamily="34" charset="0"/>
                </a:rPr>
                <a:t>TLB</a:t>
              </a:r>
            </a:p>
          </p:txBody>
        </p:sp>
        <p:sp>
          <p:nvSpPr>
            <p:cNvPr id="17423" name="Line 12"/>
            <p:cNvSpPr>
              <a:spLocks noChangeShapeType="1"/>
            </p:cNvSpPr>
            <p:nvPr/>
          </p:nvSpPr>
          <p:spPr bwMode="auto">
            <a:xfrm>
              <a:off x="1552" y="1216"/>
              <a:ext cx="0" cy="23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24" name="Rectangle 13"/>
            <p:cNvSpPr>
              <a:spLocks noChangeArrowheads="1"/>
            </p:cNvSpPr>
            <p:nvPr/>
          </p:nvSpPr>
          <p:spPr bwMode="auto">
            <a:xfrm>
              <a:off x="3792" y="1392"/>
              <a:ext cx="792" cy="528"/>
            </a:xfrm>
            <a:prstGeom prst="rect">
              <a:avLst/>
            </a:prstGeom>
            <a:noFill/>
            <a:ln w="25400">
              <a:solidFill>
                <a:schemeClr val="tx2"/>
              </a:solidFill>
              <a:miter lim="800000"/>
              <a:headEnd/>
              <a:tailEnd/>
            </a:ln>
          </p:spPr>
          <p:txBody>
            <a:bodyPr wrap="none" lIns="90488" tIns="44450" rIns="90488" bIns="44450" anchor="ctr"/>
            <a:lstStyle/>
            <a:p>
              <a:pPr algn="ctr" eaLnBrk="0" hangingPunct="0"/>
              <a:r>
                <a:rPr lang="en-US" sz="1800">
                  <a:latin typeface="Verdana" pitchFamily="34" charset="0"/>
                </a:rPr>
                <a:t>Direct-map</a:t>
              </a:r>
            </a:p>
            <a:p>
              <a:pPr algn="ctr" eaLnBrk="0" hangingPunct="0"/>
              <a:r>
                <a:rPr lang="en-US" sz="1800">
                  <a:latin typeface="Verdana" pitchFamily="34" charset="0"/>
                </a:rPr>
                <a:t>2</a:t>
              </a:r>
              <a:r>
                <a:rPr lang="en-US" sz="1800" baseline="30000">
                  <a:latin typeface="Verdana" pitchFamily="34" charset="0"/>
                </a:rPr>
                <a:t>L</a:t>
              </a:r>
              <a:r>
                <a:rPr lang="en-US" sz="1800" baseline="-25000">
                  <a:latin typeface="Verdana" pitchFamily="34" charset="0"/>
                </a:rPr>
                <a:t> </a:t>
              </a:r>
              <a:r>
                <a:rPr lang="en-US" sz="1800">
                  <a:latin typeface="Verdana" pitchFamily="34" charset="0"/>
                </a:rPr>
                <a:t>blocks</a:t>
              </a:r>
            </a:p>
          </p:txBody>
        </p:sp>
        <p:sp>
          <p:nvSpPr>
            <p:cNvPr id="17425" name="Rectangle 14"/>
            <p:cNvSpPr>
              <a:spLocks noChangeArrowheads="1"/>
            </p:cNvSpPr>
            <p:nvPr/>
          </p:nvSpPr>
          <p:spPr bwMode="auto">
            <a:xfrm>
              <a:off x="472" y="2136"/>
              <a:ext cx="1920" cy="216"/>
            </a:xfrm>
            <a:prstGeom prst="rect">
              <a:avLst/>
            </a:prstGeom>
            <a:solidFill>
              <a:srgbClr val="FFCC66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26" name="Rectangle 15"/>
            <p:cNvSpPr>
              <a:spLocks noChangeArrowheads="1"/>
            </p:cNvSpPr>
            <p:nvPr/>
          </p:nvSpPr>
          <p:spPr bwMode="auto">
            <a:xfrm>
              <a:off x="482" y="2136"/>
              <a:ext cx="3246" cy="208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8" tIns="44450" rIns="90488" bIns="44450" anchor="ctr"/>
            <a:lstStyle/>
            <a:p>
              <a:pPr eaLnBrk="0" hangingPunct="0"/>
              <a:r>
                <a:rPr lang="en-US" sz="1800">
                  <a:latin typeface="Verdana" pitchFamily="34" charset="0"/>
                </a:rPr>
                <a:t>                 PPN                   Page Offset</a:t>
              </a:r>
            </a:p>
          </p:txBody>
        </p:sp>
        <p:sp>
          <p:nvSpPr>
            <p:cNvPr id="17427" name="Line 16"/>
            <p:cNvSpPr>
              <a:spLocks noChangeShapeType="1"/>
            </p:cNvSpPr>
            <p:nvPr/>
          </p:nvSpPr>
          <p:spPr bwMode="auto">
            <a:xfrm>
              <a:off x="2400" y="2144"/>
              <a:ext cx="0" cy="2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28" name="Line 17"/>
            <p:cNvSpPr>
              <a:spLocks noChangeShapeType="1"/>
            </p:cNvSpPr>
            <p:nvPr/>
          </p:nvSpPr>
          <p:spPr bwMode="auto">
            <a:xfrm>
              <a:off x="3072" y="1304"/>
              <a:ext cx="0" cy="80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29" name="Line 18"/>
            <p:cNvSpPr>
              <a:spLocks noChangeShapeType="1"/>
            </p:cNvSpPr>
            <p:nvPr/>
          </p:nvSpPr>
          <p:spPr bwMode="auto">
            <a:xfrm>
              <a:off x="1536" y="1872"/>
              <a:ext cx="0" cy="23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30" name="Line 19"/>
            <p:cNvSpPr>
              <a:spLocks noChangeShapeType="1"/>
            </p:cNvSpPr>
            <p:nvPr/>
          </p:nvSpPr>
          <p:spPr bwMode="auto">
            <a:xfrm>
              <a:off x="4592" y="2544"/>
              <a:ext cx="28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31" name="Oval 20"/>
            <p:cNvSpPr>
              <a:spLocks noChangeArrowheads="1"/>
            </p:cNvSpPr>
            <p:nvPr/>
          </p:nvSpPr>
          <p:spPr bwMode="auto">
            <a:xfrm>
              <a:off x="3936" y="2384"/>
              <a:ext cx="288" cy="28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488" tIns="44450" rIns="90488" bIns="44450" anchor="ctr"/>
            <a:lstStyle/>
            <a:p>
              <a:pPr algn="ctr" eaLnBrk="0" hangingPunct="0"/>
              <a:r>
                <a:rPr lang="en-US">
                  <a:solidFill>
                    <a:srgbClr val="56127A"/>
                  </a:solidFill>
                  <a:latin typeface="Verdana" pitchFamily="34" charset="0"/>
                </a:rPr>
                <a:t>=</a:t>
              </a:r>
            </a:p>
          </p:txBody>
        </p:sp>
        <p:sp>
          <p:nvSpPr>
            <p:cNvPr id="17432" name="Freeform 21"/>
            <p:cNvSpPr>
              <a:spLocks/>
            </p:cNvSpPr>
            <p:nvPr/>
          </p:nvSpPr>
          <p:spPr bwMode="auto">
            <a:xfrm>
              <a:off x="1536" y="2472"/>
              <a:ext cx="2393" cy="89"/>
            </a:xfrm>
            <a:custGeom>
              <a:avLst/>
              <a:gdLst>
                <a:gd name="T0" fmla="*/ 0 w 2393"/>
                <a:gd name="T1" fmla="*/ 0 h 89"/>
                <a:gd name="T2" fmla="*/ 0 w 2393"/>
                <a:gd name="T3" fmla="*/ 88 h 89"/>
                <a:gd name="T4" fmla="*/ 2392 w 2393"/>
                <a:gd name="T5" fmla="*/ 88 h 89"/>
                <a:gd name="T6" fmla="*/ 0 60000 65536"/>
                <a:gd name="T7" fmla="*/ 0 60000 65536"/>
                <a:gd name="T8" fmla="*/ 0 60000 65536"/>
                <a:gd name="T9" fmla="*/ 0 w 2393"/>
                <a:gd name="T10" fmla="*/ 0 h 89"/>
                <a:gd name="T11" fmla="*/ 2393 w 2393"/>
                <a:gd name="T12" fmla="*/ 89 h 8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393" h="89">
                  <a:moveTo>
                    <a:pt x="0" y="0"/>
                  </a:moveTo>
                  <a:lnTo>
                    <a:pt x="0" y="88"/>
                  </a:lnTo>
                  <a:lnTo>
                    <a:pt x="2392" y="88"/>
                  </a:lnTo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33" name="Rectangle 22"/>
            <p:cNvSpPr>
              <a:spLocks noChangeArrowheads="1"/>
            </p:cNvSpPr>
            <p:nvPr/>
          </p:nvSpPr>
          <p:spPr bwMode="auto">
            <a:xfrm>
              <a:off x="3711" y="2634"/>
              <a:ext cx="380" cy="23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1800">
                  <a:solidFill>
                    <a:srgbClr val="56127A"/>
                  </a:solidFill>
                  <a:latin typeface="Verdana" pitchFamily="34" charset="0"/>
                </a:rPr>
                <a:t>hit?</a:t>
              </a:r>
            </a:p>
          </p:txBody>
        </p:sp>
        <p:sp>
          <p:nvSpPr>
            <p:cNvPr id="17434" name="Rectangle 23"/>
            <p:cNvSpPr>
              <a:spLocks noChangeArrowheads="1"/>
            </p:cNvSpPr>
            <p:nvPr/>
          </p:nvSpPr>
          <p:spPr bwMode="auto">
            <a:xfrm>
              <a:off x="4999" y="3106"/>
              <a:ext cx="455" cy="23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1800">
                  <a:solidFill>
                    <a:srgbClr val="56127A"/>
                  </a:solidFill>
                  <a:latin typeface="Verdana" pitchFamily="34" charset="0"/>
                </a:rPr>
                <a:t>Data</a:t>
              </a:r>
            </a:p>
          </p:txBody>
        </p:sp>
        <p:sp>
          <p:nvSpPr>
            <p:cNvPr id="17435" name="Rectangle 24"/>
            <p:cNvSpPr>
              <a:spLocks noChangeArrowheads="1"/>
            </p:cNvSpPr>
            <p:nvPr/>
          </p:nvSpPr>
          <p:spPr bwMode="auto">
            <a:xfrm>
              <a:off x="4620" y="1930"/>
              <a:ext cx="429" cy="406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algn="ctr" eaLnBrk="0" hangingPunct="0"/>
              <a:r>
                <a:rPr lang="en-US" sz="1800">
                  <a:solidFill>
                    <a:srgbClr val="56127A"/>
                  </a:solidFill>
                  <a:latin typeface="Verdana" pitchFamily="34" charset="0"/>
                </a:rPr>
                <a:t>Phy.</a:t>
              </a:r>
            </a:p>
            <a:p>
              <a:pPr algn="ctr" eaLnBrk="0" hangingPunct="0"/>
              <a:r>
                <a:rPr lang="en-US" sz="1800">
                  <a:solidFill>
                    <a:srgbClr val="56127A"/>
                  </a:solidFill>
                  <a:latin typeface="Verdana" pitchFamily="34" charset="0"/>
                </a:rPr>
                <a:t>Tag</a:t>
              </a:r>
            </a:p>
          </p:txBody>
        </p:sp>
        <p:sp>
          <p:nvSpPr>
            <p:cNvPr id="17436" name="Freeform 25"/>
            <p:cNvSpPr>
              <a:spLocks/>
            </p:cNvSpPr>
            <p:nvPr/>
          </p:nvSpPr>
          <p:spPr bwMode="auto">
            <a:xfrm>
              <a:off x="480" y="2344"/>
              <a:ext cx="1921" cy="121"/>
            </a:xfrm>
            <a:custGeom>
              <a:avLst/>
              <a:gdLst>
                <a:gd name="T0" fmla="*/ 0 w 1921"/>
                <a:gd name="T1" fmla="*/ 9 h 121"/>
                <a:gd name="T2" fmla="*/ 89 w 1921"/>
                <a:gd name="T3" fmla="*/ 120 h 121"/>
                <a:gd name="T4" fmla="*/ 1863 w 1921"/>
                <a:gd name="T5" fmla="*/ 120 h 121"/>
                <a:gd name="T6" fmla="*/ 1920 w 1921"/>
                <a:gd name="T7" fmla="*/ 0 h 12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921"/>
                <a:gd name="T13" fmla="*/ 0 h 121"/>
                <a:gd name="T14" fmla="*/ 1921 w 1921"/>
                <a:gd name="T15" fmla="*/ 121 h 12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921" h="121">
                  <a:moveTo>
                    <a:pt x="0" y="9"/>
                  </a:moveTo>
                  <a:lnTo>
                    <a:pt x="89" y="120"/>
                  </a:lnTo>
                  <a:lnTo>
                    <a:pt x="1863" y="120"/>
                  </a:lnTo>
                  <a:lnTo>
                    <a:pt x="1920" y="0"/>
                  </a:lnTo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37" name="Rectangle 26"/>
            <p:cNvSpPr>
              <a:spLocks noChangeArrowheads="1"/>
            </p:cNvSpPr>
            <p:nvPr/>
          </p:nvSpPr>
          <p:spPr bwMode="auto">
            <a:xfrm>
              <a:off x="1191" y="2578"/>
              <a:ext cx="379" cy="23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1800">
                  <a:solidFill>
                    <a:srgbClr val="56127A"/>
                  </a:solidFill>
                  <a:latin typeface="Verdana" pitchFamily="34" charset="0"/>
                </a:rPr>
                <a:t>Tag</a:t>
              </a:r>
            </a:p>
          </p:txBody>
        </p:sp>
        <p:sp>
          <p:nvSpPr>
            <p:cNvPr id="17438" name="Rectangle 27"/>
            <p:cNvSpPr>
              <a:spLocks noChangeArrowheads="1"/>
            </p:cNvSpPr>
            <p:nvPr/>
          </p:nvSpPr>
          <p:spPr bwMode="auto">
            <a:xfrm>
              <a:off x="192" y="960"/>
              <a:ext cx="333" cy="25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2000">
                  <a:solidFill>
                    <a:srgbClr val="56127A"/>
                  </a:solidFill>
                  <a:latin typeface="Verdana" pitchFamily="34" charset="0"/>
                </a:rPr>
                <a:t>VA</a:t>
              </a:r>
            </a:p>
          </p:txBody>
        </p:sp>
        <p:sp>
          <p:nvSpPr>
            <p:cNvPr id="17439" name="Rectangle 28"/>
            <p:cNvSpPr>
              <a:spLocks noChangeArrowheads="1"/>
            </p:cNvSpPr>
            <p:nvPr/>
          </p:nvSpPr>
          <p:spPr bwMode="auto">
            <a:xfrm>
              <a:off x="144" y="2064"/>
              <a:ext cx="320" cy="25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2000">
                  <a:solidFill>
                    <a:srgbClr val="56127A"/>
                  </a:solidFill>
                  <a:latin typeface="Verdana" pitchFamily="34" charset="0"/>
                </a:rPr>
                <a:t>PA</a:t>
              </a:r>
            </a:p>
          </p:txBody>
        </p:sp>
        <p:sp>
          <p:nvSpPr>
            <p:cNvPr id="17440" name="Freeform 29"/>
            <p:cNvSpPr>
              <a:spLocks/>
            </p:cNvSpPr>
            <p:nvPr/>
          </p:nvSpPr>
          <p:spPr bwMode="auto">
            <a:xfrm>
              <a:off x="2416" y="1224"/>
              <a:ext cx="1281" cy="81"/>
            </a:xfrm>
            <a:custGeom>
              <a:avLst/>
              <a:gdLst>
                <a:gd name="T0" fmla="*/ 0 w 1281"/>
                <a:gd name="T1" fmla="*/ 6 h 81"/>
                <a:gd name="T2" fmla="*/ 60 w 1281"/>
                <a:gd name="T3" fmla="*/ 80 h 81"/>
                <a:gd name="T4" fmla="*/ 1242 w 1281"/>
                <a:gd name="T5" fmla="*/ 80 h 81"/>
                <a:gd name="T6" fmla="*/ 1280 w 1281"/>
                <a:gd name="T7" fmla="*/ 0 h 8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281"/>
                <a:gd name="T13" fmla="*/ 0 h 81"/>
                <a:gd name="T14" fmla="*/ 1281 w 1281"/>
                <a:gd name="T15" fmla="*/ 81 h 8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281" h="81">
                  <a:moveTo>
                    <a:pt x="0" y="6"/>
                  </a:moveTo>
                  <a:lnTo>
                    <a:pt x="60" y="80"/>
                  </a:lnTo>
                  <a:lnTo>
                    <a:pt x="1242" y="80"/>
                  </a:lnTo>
                  <a:lnTo>
                    <a:pt x="1280" y="0"/>
                  </a:lnTo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41" name="Rectangle 30"/>
            <p:cNvSpPr>
              <a:spLocks noChangeArrowheads="1"/>
            </p:cNvSpPr>
            <p:nvPr/>
          </p:nvSpPr>
          <p:spPr bwMode="auto">
            <a:xfrm>
              <a:off x="5088" y="864"/>
              <a:ext cx="587" cy="406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1800">
                  <a:solidFill>
                    <a:srgbClr val="56127A"/>
                  </a:solidFill>
                  <a:latin typeface="Verdana" pitchFamily="34" charset="0"/>
                </a:rPr>
                <a:t>Virtual</a:t>
              </a:r>
            </a:p>
            <a:p>
              <a:pPr eaLnBrk="0" hangingPunct="0"/>
              <a:r>
                <a:rPr lang="en-US" sz="1800">
                  <a:solidFill>
                    <a:srgbClr val="56127A"/>
                  </a:solidFill>
                  <a:latin typeface="Verdana" pitchFamily="34" charset="0"/>
                </a:rPr>
                <a:t>Index</a:t>
              </a:r>
            </a:p>
          </p:txBody>
        </p:sp>
        <p:sp>
          <p:nvSpPr>
            <p:cNvPr id="17442" name="Freeform 31"/>
            <p:cNvSpPr>
              <a:spLocks/>
            </p:cNvSpPr>
            <p:nvPr/>
          </p:nvSpPr>
          <p:spPr bwMode="auto">
            <a:xfrm>
              <a:off x="2896" y="824"/>
              <a:ext cx="1184" cy="569"/>
            </a:xfrm>
            <a:custGeom>
              <a:avLst/>
              <a:gdLst>
                <a:gd name="T0" fmla="*/ 0 w 1289"/>
                <a:gd name="T1" fmla="*/ 82 h 569"/>
                <a:gd name="T2" fmla="*/ 0 w 1289"/>
                <a:gd name="T3" fmla="*/ 0 h 569"/>
                <a:gd name="T4" fmla="*/ 1087 w 1289"/>
                <a:gd name="T5" fmla="*/ 0 h 569"/>
                <a:gd name="T6" fmla="*/ 1087 w 1289"/>
                <a:gd name="T7" fmla="*/ 568 h 56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289"/>
                <a:gd name="T13" fmla="*/ 0 h 569"/>
                <a:gd name="T14" fmla="*/ 1289 w 1289"/>
                <a:gd name="T15" fmla="*/ 569 h 56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289" h="569">
                  <a:moveTo>
                    <a:pt x="0" y="82"/>
                  </a:moveTo>
                  <a:lnTo>
                    <a:pt x="0" y="0"/>
                  </a:lnTo>
                  <a:lnTo>
                    <a:pt x="1288" y="0"/>
                  </a:lnTo>
                  <a:lnTo>
                    <a:pt x="1288" y="568"/>
                  </a:lnTo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43" name="Line 32"/>
            <p:cNvSpPr>
              <a:spLocks noChangeShapeType="1"/>
            </p:cNvSpPr>
            <p:nvPr/>
          </p:nvSpPr>
          <p:spPr bwMode="auto">
            <a:xfrm flipH="1">
              <a:off x="3000" y="1696"/>
              <a:ext cx="136" cy="2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44" name="Rectangle 33"/>
            <p:cNvSpPr>
              <a:spLocks noChangeArrowheads="1"/>
            </p:cNvSpPr>
            <p:nvPr/>
          </p:nvSpPr>
          <p:spPr bwMode="auto">
            <a:xfrm>
              <a:off x="3143" y="1570"/>
              <a:ext cx="199" cy="23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1800">
                  <a:solidFill>
                    <a:srgbClr val="56127A"/>
                  </a:solidFill>
                  <a:latin typeface="Verdana" pitchFamily="34" charset="0"/>
                </a:rPr>
                <a:t>k</a:t>
              </a:r>
            </a:p>
          </p:txBody>
        </p:sp>
        <p:sp>
          <p:nvSpPr>
            <p:cNvPr id="17445" name="Rectangle 34"/>
            <p:cNvSpPr>
              <a:spLocks noChangeArrowheads="1"/>
            </p:cNvSpPr>
            <p:nvPr/>
          </p:nvSpPr>
          <p:spPr bwMode="auto">
            <a:xfrm>
              <a:off x="4792" y="1408"/>
              <a:ext cx="792" cy="528"/>
            </a:xfrm>
            <a:prstGeom prst="rect">
              <a:avLst/>
            </a:prstGeom>
            <a:noFill/>
            <a:ln w="25400">
              <a:solidFill>
                <a:schemeClr val="tx2"/>
              </a:solidFill>
              <a:miter lim="800000"/>
              <a:headEnd/>
              <a:tailEnd/>
            </a:ln>
          </p:spPr>
          <p:txBody>
            <a:bodyPr wrap="none" lIns="90488" tIns="44450" rIns="90488" bIns="44450" anchor="ctr"/>
            <a:lstStyle/>
            <a:p>
              <a:pPr algn="ctr" eaLnBrk="0" hangingPunct="0"/>
              <a:r>
                <a:rPr lang="en-US" sz="1800">
                  <a:latin typeface="Verdana" pitchFamily="34" charset="0"/>
                </a:rPr>
                <a:t>Direct-map</a:t>
              </a:r>
            </a:p>
            <a:p>
              <a:pPr algn="ctr" eaLnBrk="0" hangingPunct="0"/>
              <a:r>
                <a:rPr lang="en-US" sz="1800">
                  <a:latin typeface="Verdana" pitchFamily="34" charset="0"/>
                </a:rPr>
                <a:t>2</a:t>
              </a:r>
              <a:r>
                <a:rPr lang="en-US" sz="1800" baseline="30000">
                  <a:latin typeface="Verdana" pitchFamily="34" charset="0"/>
                </a:rPr>
                <a:t>L</a:t>
              </a:r>
              <a:r>
                <a:rPr lang="en-US" sz="1800" baseline="-25000">
                  <a:latin typeface="Verdana" pitchFamily="34" charset="0"/>
                </a:rPr>
                <a:t> </a:t>
              </a:r>
              <a:r>
                <a:rPr lang="en-US" sz="1800">
                  <a:latin typeface="Verdana" pitchFamily="34" charset="0"/>
                </a:rPr>
                <a:t>blocks</a:t>
              </a:r>
            </a:p>
          </p:txBody>
        </p:sp>
        <p:sp>
          <p:nvSpPr>
            <p:cNvPr id="17446" name="Freeform 35"/>
            <p:cNvSpPr>
              <a:spLocks/>
            </p:cNvSpPr>
            <p:nvPr/>
          </p:nvSpPr>
          <p:spPr bwMode="auto">
            <a:xfrm>
              <a:off x="4080" y="824"/>
              <a:ext cx="1008" cy="577"/>
            </a:xfrm>
            <a:custGeom>
              <a:avLst/>
              <a:gdLst>
                <a:gd name="T0" fmla="*/ 0 w 1001"/>
                <a:gd name="T1" fmla="*/ 0 h 577"/>
                <a:gd name="T2" fmla="*/ 1014 w 1001"/>
                <a:gd name="T3" fmla="*/ 0 h 577"/>
                <a:gd name="T4" fmla="*/ 1014 w 1001"/>
                <a:gd name="T5" fmla="*/ 576 h 577"/>
                <a:gd name="T6" fmla="*/ 0 60000 65536"/>
                <a:gd name="T7" fmla="*/ 0 60000 65536"/>
                <a:gd name="T8" fmla="*/ 0 60000 65536"/>
                <a:gd name="T9" fmla="*/ 0 w 1001"/>
                <a:gd name="T10" fmla="*/ 0 h 577"/>
                <a:gd name="T11" fmla="*/ 1001 w 1001"/>
                <a:gd name="T12" fmla="*/ 577 h 57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001" h="577">
                  <a:moveTo>
                    <a:pt x="0" y="0"/>
                  </a:moveTo>
                  <a:lnTo>
                    <a:pt x="1000" y="0"/>
                  </a:lnTo>
                  <a:lnTo>
                    <a:pt x="1000" y="576"/>
                  </a:lnTo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3" name="Group 39"/>
            <p:cNvGrpSpPr>
              <a:grpSpLocks/>
            </p:cNvGrpSpPr>
            <p:nvPr/>
          </p:nvGrpSpPr>
          <p:grpSpPr bwMode="auto">
            <a:xfrm>
              <a:off x="4552" y="1184"/>
              <a:ext cx="208" cy="32"/>
              <a:chOff x="4600" y="1088"/>
              <a:chExt cx="208" cy="32"/>
            </a:xfrm>
          </p:grpSpPr>
          <p:sp>
            <p:nvSpPr>
              <p:cNvPr id="17467" name="Oval 40"/>
              <p:cNvSpPr>
                <a:spLocks noChangeArrowheads="1"/>
              </p:cNvSpPr>
              <p:nvPr/>
            </p:nvSpPr>
            <p:spPr bwMode="auto">
              <a:xfrm>
                <a:off x="4600" y="1088"/>
                <a:ext cx="16" cy="32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468" name="Oval 41"/>
              <p:cNvSpPr>
                <a:spLocks noChangeArrowheads="1"/>
              </p:cNvSpPr>
              <p:nvPr/>
            </p:nvSpPr>
            <p:spPr bwMode="auto">
              <a:xfrm>
                <a:off x="4696" y="1088"/>
                <a:ext cx="16" cy="32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469" name="Oval 42"/>
              <p:cNvSpPr>
                <a:spLocks noChangeArrowheads="1"/>
              </p:cNvSpPr>
              <p:nvPr/>
            </p:nvSpPr>
            <p:spPr bwMode="auto">
              <a:xfrm>
                <a:off x="4792" y="1088"/>
                <a:ext cx="16" cy="32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7448" name="Line 44"/>
            <p:cNvSpPr>
              <a:spLocks noChangeShapeType="1"/>
            </p:cNvSpPr>
            <p:nvPr/>
          </p:nvSpPr>
          <p:spPr bwMode="auto">
            <a:xfrm>
              <a:off x="4072" y="1920"/>
              <a:ext cx="0" cy="44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49" name="Line 45"/>
            <p:cNvSpPr>
              <a:spLocks noChangeShapeType="1"/>
            </p:cNvSpPr>
            <p:nvPr/>
          </p:nvSpPr>
          <p:spPr bwMode="auto">
            <a:xfrm>
              <a:off x="4384" y="1920"/>
              <a:ext cx="0" cy="110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50" name="Line 46"/>
            <p:cNvSpPr>
              <a:spLocks noChangeShapeType="1"/>
            </p:cNvSpPr>
            <p:nvPr/>
          </p:nvSpPr>
          <p:spPr bwMode="auto">
            <a:xfrm>
              <a:off x="4912" y="3040"/>
              <a:ext cx="0" cy="3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51" name="Line 47"/>
            <p:cNvSpPr>
              <a:spLocks noChangeShapeType="1"/>
            </p:cNvSpPr>
            <p:nvPr/>
          </p:nvSpPr>
          <p:spPr bwMode="auto">
            <a:xfrm>
              <a:off x="4312" y="3032"/>
              <a:ext cx="115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52" name="Freeform 48"/>
            <p:cNvSpPr>
              <a:spLocks/>
            </p:cNvSpPr>
            <p:nvPr/>
          </p:nvSpPr>
          <p:spPr bwMode="auto">
            <a:xfrm>
              <a:off x="4272" y="2688"/>
              <a:ext cx="225" cy="161"/>
            </a:xfrm>
            <a:custGeom>
              <a:avLst/>
              <a:gdLst>
                <a:gd name="T0" fmla="*/ 0 w 225"/>
                <a:gd name="T1" fmla="*/ 0 h 161"/>
                <a:gd name="T2" fmla="*/ 224 w 225"/>
                <a:gd name="T3" fmla="*/ 0 h 161"/>
                <a:gd name="T4" fmla="*/ 112 w 225"/>
                <a:gd name="T5" fmla="*/ 160 h 161"/>
                <a:gd name="T6" fmla="*/ 0 w 225"/>
                <a:gd name="T7" fmla="*/ 0 h 16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25"/>
                <a:gd name="T13" fmla="*/ 0 h 161"/>
                <a:gd name="T14" fmla="*/ 225 w 225"/>
                <a:gd name="T15" fmla="*/ 161 h 16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25" h="161">
                  <a:moveTo>
                    <a:pt x="0" y="0"/>
                  </a:moveTo>
                  <a:lnTo>
                    <a:pt x="224" y="0"/>
                  </a:lnTo>
                  <a:lnTo>
                    <a:pt x="112" y="160"/>
                  </a:lnTo>
                  <a:lnTo>
                    <a:pt x="0" y="0"/>
                  </a:lnTo>
                </a:path>
              </a:pathLst>
            </a:custGeom>
            <a:solidFill>
              <a:schemeClr val="bg1"/>
            </a:solidFill>
            <a:ln w="25400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53" name="Freeform 49"/>
            <p:cNvSpPr>
              <a:spLocks/>
            </p:cNvSpPr>
            <p:nvPr/>
          </p:nvSpPr>
          <p:spPr bwMode="auto">
            <a:xfrm>
              <a:off x="4104" y="2672"/>
              <a:ext cx="233" cy="97"/>
            </a:xfrm>
            <a:custGeom>
              <a:avLst/>
              <a:gdLst>
                <a:gd name="T0" fmla="*/ 0 w 233"/>
                <a:gd name="T1" fmla="*/ 0 h 97"/>
                <a:gd name="T2" fmla="*/ 0 w 233"/>
                <a:gd name="T3" fmla="*/ 96 h 97"/>
                <a:gd name="T4" fmla="*/ 232 w 233"/>
                <a:gd name="T5" fmla="*/ 96 h 97"/>
                <a:gd name="T6" fmla="*/ 0 60000 65536"/>
                <a:gd name="T7" fmla="*/ 0 60000 65536"/>
                <a:gd name="T8" fmla="*/ 0 60000 65536"/>
                <a:gd name="T9" fmla="*/ 0 w 233"/>
                <a:gd name="T10" fmla="*/ 0 h 97"/>
                <a:gd name="T11" fmla="*/ 233 w 233"/>
                <a:gd name="T12" fmla="*/ 97 h 9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33" h="97">
                  <a:moveTo>
                    <a:pt x="0" y="0"/>
                  </a:moveTo>
                  <a:lnTo>
                    <a:pt x="0" y="96"/>
                  </a:lnTo>
                  <a:lnTo>
                    <a:pt x="232" y="96"/>
                  </a:lnTo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54" name="Oval 50"/>
            <p:cNvSpPr>
              <a:spLocks noChangeArrowheads="1"/>
            </p:cNvSpPr>
            <p:nvPr/>
          </p:nvSpPr>
          <p:spPr bwMode="auto">
            <a:xfrm>
              <a:off x="4904" y="2392"/>
              <a:ext cx="288" cy="28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488" tIns="44450" rIns="90488" bIns="44450" anchor="ctr"/>
            <a:lstStyle/>
            <a:p>
              <a:pPr algn="ctr" eaLnBrk="0" hangingPunct="0"/>
              <a:r>
                <a:rPr lang="en-US">
                  <a:solidFill>
                    <a:srgbClr val="56127A"/>
                  </a:solidFill>
                  <a:latin typeface="Verdana" pitchFamily="34" charset="0"/>
                </a:rPr>
                <a:t>=</a:t>
              </a:r>
            </a:p>
          </p:txBody>
        </p:sp>
        <p:sp>
          <p:nvSpPr>
            <p:cNvPr id="17455" name="Line 51"/>
            <p:cNvSpPr>
              <a:spLocks noChangeShapeType="1"/>
            </p:cNvSpPr>
            <p:nvPr/>
          </p:nvSpPr>
          <p:spPr bwMode="auto">
            <a:xfrm>
              <a:off x="5040" y="1944"/>
              <a:ext cx="0" cy="42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56" name="Line 52"/>
            <p:cNvSpPr>
              <a:spLocks noChangeShapeType="1"/>
            </p:cNvSpPr>
            <p:nvPr/>
          </p:nvSpPr>
          <p:spPr bwMode="auto">
            <a:xfrm>
              <a:off x="5352" y="1930"/>
              <a:ext cx="0" cy="110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57" name="Freeform 53"/>
            <p:cNvSpPr>
              <a:spLocks/>
            </p:cNvSpPr>
            <p:nvPr/>
          </p:nvSpPr>
          <p:spPr bwMode="auto">
            <a:xfrm>
              <a:off x="5240" y="2696"/>
              <a:ext cx="225" cy="161"/>
            </a:xfrm>
            <a:custGeom>
              <a:avLst/>
              <a:gdLst>
                <a:gd name="T0" fmla="*/ 0 w 225"/>
                <a:gd name="T1" fmla="*/ 0 h 161"/>
                <a:gd name="T2" fmla="*/ 224 w 225"/>
                <a:gd name="T3" fmla="*/ 0 h 161"/>
                <a:gd name="T4" fmla="*/ 112 w 225"/>
                <a:gd name="T5" fmla="*/ 160 h 161"/>
                <a:gd name="T6" fmla="*/ 0 w 225"/>
                <a:gd name="T7" fmla="*/ 0 h 16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25"/>
                <a:gd name="T13" fmla="*/ 0 h 161"/>
                <a:gd name="T14" fmla="*/ 225 w 225"/>
                <a:gd name="T15" fmla="*/ 161 h 16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25" h="161">
                  <a:moveTo>
                    <a:pt x="0" y="0"/>
                  </a:moveTo>
                  <a:lnTo>
                    <a:pt x="224" y="0"/>
                  </a:lnTo>
                  <a:lnTo>
                    <a:pt x="112" y="160"/>
                  </a:lnTo>
                  <a:lnTo>
                    <a:pt x="0" y="0"/>
                  </a:lnTo>
                </a:path>
              </a:pathLst>
            </a:custGeom>
            <a:solidFill>
              <a:schemeClr val="bg1"/>
            </a:solidFill>
            <a:ln w="25400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58" name="Freeform 54"/>
            <p:cNvSpPr>
              <a:spLocks/>
            </p:cNvSpPr>
            <p:nvPr/>
          </p:nvSpPr>
          <p:spPr bwMode="auto">
            <a:xfrm>
              <a:off x="5072" y="2680"/>
              <a:ext cx="233" cy="97"/>
            </a:xfrm>
            <a:custGeom>
              <a:avLst/>
              <a:gdLst>
                <a:gd name="T0" fmla="*/ 0 w 233"/>
                <a:gd name="T1" fmla="*/ 0 h 97"/>
                <a:gd name="T2" fmla="*/ 0 w 233"/>
                <a:gd name="T3" fmla="*/ 96 h 97"/>
                <a:gd name="T4" fmla="*/ 232 w 233"/>
                <a:gd name="T5" fmla="*/ 96 h 97"/>
                <a:gd name="T6" fmla="*/ 0 60000 65536"/>
                <a:gd name="T7" fmla="*/ 0 60000 65536"/>
                <a:gd name="T8" fmla="*/ 0 60000 65536"/>
                <a:gd name="T9" fmla="*/ 0 w 233"/>
                <a:gd name="T10" fmla="*/ 0 h 97"/>
                <a:gd name="T11" fmla="*/ 233 w 233"/>
                <a:gd name="T12" fmla="*/ 97 h 9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33" h="97">
                  <a:moveTo>
                    <a:pt x="0" y="0"/>
                  </a:moveTo>
                  <a:lnTo>
                    <a:pt x="0" y="96"/>
                  </a:lnTo>
                  <a:lnTo>
                    <a:pt x="232" y="96"/>
                  </a:lnTo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4" name="Group 55"/>
            <p:cNvGrpSpPr>
              <a:grpSpLocks/>
            </p:cNvGrpSpPr>
            <p:nvPr/>
          </p:nvGrpSpPr>
          <p:grpSpPr bwMode="auto">
            <a:xfrm>
              <a:off x="4664" y="2904"/>
              <a:ext cx="208" cy="32"/>
              <a:chOff x="4712" y="2808"/>
              <a:chExt cx="208" cy="32"/>
            </a:xfrm>
          </p:grpSpPr>
          <p:sp>
            <p:nvSpPr>
              <p:cNvPr id="17464" name="Oval 56"/>
              <p:cNvSpPr>
                <a:spLocks noChangeArrowheads="1"/>
              </p:cNvSpPr>
              <p:nvPr/>
            </p:nvSpPr>
            <p:spPr bwMode="auto">
              <a:xfrm>
                <a:off x="4712" y="2808"/>
                <a:ext cx="16" cy="32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465" name="Oval 57"/>
              <p:cNvSpPr>
                <a:spLocks noChangeArrowheads="1"/>
              </p:cNvSpPr>
              <p:nvPr/>
            </p:nvSpPr>
            <p:spPr bwMode="auto">
              <a:xfrm>
                <a:off x="4808" y="2808"/>
                <a:ext cx="16" cy="32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466" name="Oval 58"/>
              <p:cNvSpPr>
                <a:spLocks noChangeArrowheads="1"/>
              </p:cNvSpPr>
              <p:nvPr/>
            </p:nvSpPr>
            <p:spPr bwMode="auto">
              <a:xfrm>
                <a:off x="4904" y="2808"/>
                <a:ext cx="16" cy="32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5" name="Group 60"/>
            <p:cNvGrpSpPr>
              <a:grpSpLocks/>
            </p:cNvGrpSpPr>
            <p:nvPr/>
          </p:nvGrpSpPr>
          <p:grpSpPr bwMode="auto">
            <a:xfrm>
              <a:off x="4312" y="2528"/>
              <a:ext cx="208" cy="32"/>
              <a:chOff x="4360" y="2432"/>
              <a:chExt cx="208" cy="32"/>
            </a:xfrm>
          </p:grpSpPr>
          <p:sp>
            <p:nvSpPr>
              <p:cNvPr id="17461" name="Oval 61"/>
              <p:cNvSpPr>
                <a:spLocks noChangeArrowheads="1"/>
              </p:cNvSpPr>
              <p:nvPr/>
            </p:nvSpPr>
            <p:spPr bwMode="auto">
              <a:xfrm>
                <a:off x="4360" y="2432"/>
                <a:ext cx="16" cy="32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462" name="Oval 62"/>
              <p:cNvSpPr>
                <a:spLocks noChangeArrowheads="1"/>
              </p:cNvSpPr>
              <p:nvPr/>
            </p:nvSpPr>
            <p:spPr bwMode="auto">
              <a:xfrm>
                <a:off x="4456" y="2432"/>
                <a:ext cx="16" cy="32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463" name="Oval 63"/>
              <p:cNvSpPr>
                <a:spLocks noChangeArrowheads="1"/>
              </p:cNvSpPr>
              <p:nvPr/>
            </p:nvSpPr>
            <p:spPr bwMode="auto">
              <a:xfrm>
                <a:off x="4552" y="2432"/>
                <a:ext cx="16" cy="32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7414" name="Rectangle 64"/>
          <p:cNvSpPr>
            <a:spLocks noChangeArrowheads="1"/>
          </p:cNvSpPr>
          <p:nvPr/>
        </p:nvSpPr>
        <p:spPr bwMode="auto">
          <a:xfrm>
            <a:off x="304800" y="5337175"/>
            <a:ext cx="7151688" cy="10128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2000">
                <a:latin typeface="Verdana" pitchFamily="34" charset="0"/>
              </a:rPr>
              <a:t>After the</a:t>
            </a:r>
            <a:r>
              <a:rPr lang="en-US" sz="2000">
                <a:solidFill>
                  <a:srgbClr val="56127A"/>
                </a:solidFill>
                <a:latin typeface="Verdana" pitchFamily="34" charset="0"/>
              </a:rPr>
              <a:t> PPN</a:t>
            </a:r>
            <a:r>
              <a:rPr lang="en-US" sz="2000">
                <a:solidFill>
                  <a:schemeClr val="accent2"/>
                </a:solidFill>
                <a:latin typeface="Verdana" pitchFamily="34" charset="0"/>
              </a:rPr>
              <a:t> </a:t>
            </a:r>
            <a:r>
              <a:rPr lang="en-US" sz="2000">
                <a:latin typeface="Verdana" pitchFamily="34" charset="0"/>
              </a:rPr>
              <a:t>is known, </a:t>
            </a:r>
            <a:r>
              <a:rPr lang="en-US" sz="2000">
                <a:solidFill>
                  <a:srgbClr val="56127A"/>
                </a:solidFill>
                <a:latin typeface="Verdana" pitchFamily="34" charset="0"/>
              </a:rPr>
              <a:t>W</a:t>
            </a:r>
            <a:r>
              <a:rPr lang="en-US" sz="2000">
                <a:latin typeface="Verdana" pitchFamily="34" charset="0"/>
              </a:rPr>
              <a:t> physical tags are compared</a:t>
            </a:r>
          </a:p>
          <a:p>
            <a:pPr eaLnBrk="0" hangingPunct="0"/>
            <a:r>
              <a:rPr lang="en-US" sz="2000">
                <a:latin typeface="Verdana" pitchFamily="34" charset="0"/>
              </a:rPr>
              <a:t/>
            </a:r>
            <a:br>
              <a:rPr lang="en-US" sz="2000">
                <a:latin typeface="Verdana" pitchFamily="34" charset="0"/>
              </a:rPr>
            </a:br>
            <a:r>
              <a:rPr lang="en-US" sz="2000">
                <a:latin typeface="Verdana" pitchFamily="34" charset="0"/>
              </a:rPr>
              <a:t>Allows cache </a:t>
            </a:r>
            <a:r>
              <a:rPr lang="en-US" sz="2000" i="1">
                <a:latin typeface="Verdana" pitchFamily="34" charset="0"/>
              </a:rPr>
              <a:t>size</a:t>
            </a:r>
            <a:r>
              <a:rPr lang="en-US" sz="2000">
                <a:latin typeface="Verdana" pitchFamily="34" charset="0"/>
              </a:rPr>
              <a:t> to be greater than 2</a:t>
            </a:r>
            <a:r>
              <a:rPr lang="en-US" sz="2000" baseline="30000">
                <a:latin typeface="Verdana" pitchFamily="34" charset="0"/>
              </a:rPr>
              <a:t>L+b</a:t>
            </a:r>
            <a:r>
              <a:rPr lang="en-US" sz="2000">
                <a:latin typeface="Verdana" pitchFamily="34" charset="0"/>
              </a:rPr>
              <a:t> bytes</a:t>
            </a:r>
          </a:p>
        </p:txBody>
      </p:sp>
      <p:sp>
        <p:nvSpPr>
          <p:cNvPr id="17415" name="Rectangle 33"/>
          <p:cNvSpPr>
            <a:spLocks noChangeArrowheads="1"/>
          </p:cNvSpPr>
          <p:nvPr/>
        </p:nvSpPr>
        <p:spPr bwMode="auto">
          <a:xfrm>
            <a:off x="6781800" y="1600200"/>
            <a:ext cx="1071563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>
                <a:solidFill>
                  <a:srgbClr val="56127A"/>
                </a:solidFill>
                <a:latin typeface="Verdana" pitchFamily="34" charset="0"/>
              </a:rPr>
              <a:t>W ways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13, 2013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http://csg.csail.mit.edu/6.S195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L20-</a:t>
            </a:r>
            <a:fld id="{63685F6B-DF49-47D4-A73B-45DF2DFB4508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884566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800100" y="1504950"/>
            <a:ext cx="7772400" cy="2047875"/>
          </a:xfrm>
        </p:spPr>
        <p:txBody>
          <a:bodyPr/>
          <a:lstStyle/>
          <a:p>
            <a:r>
              <a:rPr lang="en-US" sz="3200" smtClean="0"/>
              <a:t>We change </a:t>
            </a:r>
            <a:r>
              <a:rPr lang="en-US" sz="3200" dirty="0" smtClean="0"/>
              <a:t>the cache interface minimally and assume that the Address translation is done as part of the memory system</a:t>
            </a:r>
            <a:endParaRPr lang="en-US" sz="3200" dirty="0"/>
          </a:p>
        </p:txBody>
      </p:sp>
      <p:sp>
        <p:nvSpPr>
          <p:cNvPr id="10" name="Subtitle 9"/>
          <p:cNvSpPr>
            <a:spLocks noGrp="1"/>
          </p:cNvSpPr>
          <p:nvPr>
            <p:ph type="subTitle" idx="1"/>
          </p:nvPr>
        </p:nvSpPr>
        <p:spPr>
          <a:xfrm>
            <a:off x="1543050" y="3824288"/>
            <a:ext cx="6400800" cy="1752600"/>
          </a:xfrm>
        </p:spPr>
        <p:txBody>
          <a:bodyPr/>
          <a:lstStyle/>
          <a:p>
            <a:r>
              <a:rPr lang="en-US" sz="2400" dirty="0" smtClean="0"/>
              <a:t>A memory request will return a 2-tuple &lt;</a:t>
            </a:r>
            <a:r>
              <a:rPr lang="en-US" sz="2400" dirty="0" err="1" smtClean="0"/>
              <a:t>mem-reponse</a:t>
            </a:r>
            <a:r>
              <a:rPr lang="en-US" sz="2400" dirty="0" smtClean="0"/>
              <a:t>, </a:t>
            </a:r>
            <a:r>
              <a:rPr lang="en-US" sz="2400" dirty="0" err="1" smtClean="0"/>
              <a:t>mException</a:t>
            </a:r>
            <a:r>
              <a:rPr lang="en-US" sz="2400" dirty="0" smtClean="0"/>
              <a:t>&gt;</a:t>
            </a:r>
            <a:endParaRPr lang="en-US" sz="24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13,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http://csg.csail.mit.edu/6.S195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L20-</a:t>
            </a:r>
            <a:fld id="{9CB9F958-F5B5-434D-AF34-9E135DA9C39B}" type="slidenum">
              <a:rPr lang="en-US" smtClean="0"/>
              <a:pPr>
                <a:defRPr/>
              </a:pPr>
              <a:t>26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876300" y="5095845"/>
            <a:ext cx="736282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Coding is straightforward but we do not have adequate testing infrastructure: requires implementing at least rudimentary TLB-miss and page-fault handlers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7993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3600" dirty="0">
                <a:solidFill>
                  <a:srgbClr val="660066"/>
                </a:solidFill>
                <a:ea typeface="굴림" charset="-127"/>
              </a:rPr>
              <a:t>Modern Virtual Memory Systems</a:t>
            </a:r>
            <a:r>
              <a:rPr lang="en-US" altLang="ko-KR" sz="2400" dirty="0">
                <a:solidFill>
                  <a:srgbClr val="660066"/>
                </a:solidFill>
                <a:ea typeface="굴림" charset="-127"/>
              </a:rPr>
              <a:t/>
            </a:r>
            <a:br>
              <a:rPr lang="en-US" altLang="ko-KR" sz="2400" dirty="0">
                <a:solidFill>
                  <a:srgbClr val="660066"/>
                </a:solidFill>
                <a:ea typeface="굴림" charset="-127"/>
              </a:rPr>
            </a:br>
            <a:r>
              <a:rPr lang="en-US" altLang="ko-KR" sz="2400" i="1" dirty="0">
                <a:solidFill>
                  <a:srgbClr val="660066"/>
                </a:solidFill>
                <a:ea typeface="굴림" charset="-127"/>
              </a:rPr>
              <a:t>Illusion of a large, private, uniform store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13,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239000" y="6410325"/>
            <a:ext cx="1905000" cy="4572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L20-</a:t>
            </a:r>
            <a:fld id="{63685F6B-DF49-47D4-A73B-45DF2DFB4508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http://csg.csail.mit.edu/6.S195</a:t>
            </a:r>
            <a:endParaRPr lang="en-US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idx="1"/>
          </p:nvPr>
        </p:nvSpPr>
        <p:spPr bwMode="auto">
          <a:xfrm>
            <a:off x="590550" y="1543050"/>
            <a:ext cx="5494338" cy="382925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 lIns="90488" tIns="44450" rIns="90488" bIns="44450">
            <a:spAutoFit/>
          </a:bodyPr>
          <a:lstStyle/>
          <a:p>
            <a:pPr eaLnBrk="0" hangingPunct="0">
              <a:spcBef>
                <a:spcPts val="300"/>
              </a:spcBef>
            </a:pPr>
            <a:r>
              <a:rPr lang="en-US" altLang="ko-KR" sz="2400" dirty="0">
                <a:solidFill>
                  <a:srgbClr val="56127A"/>
                </a:solidFill>
                <a:latin typeface="Verdana" pitchFamily="34" charset="0"/>
                <a:ea typeface="굴림" charset="-127"/>
              </a:rPr>
              <a:t>Protection &amp; Privacy</a:t>
            </a:r>
          </a:p>
          <a:p>
            <a:pPr lvl="1" eaLnBrk="0" hangingPunct="0">
              <a:spcBef>
                <a:spcPts val="300"/>
              </a:spcBef>
            </a:pPr>
            <a:r>
              <a:rPr lang="en-US" altLang="ko-KR" sz="2000" dirty="0" smtClean="0">
                <a:solidFill>
                  <a:srgbClr val="56127A"/>
                </a:solidFill>
                <a:latin typeface="Verdana" pitchFamily="34" charset="0"/>
                <a:ea typeface="굴림" charset="-127"/>
              </a:rPr>
              <a:t>Each user has one </a:t>
            </a:r>
            <a:r>
              <a:rPr lang="en-US" altLang="ko-KR" sz="2000" dirty="0">
                <a:solidFill>
                  <a:srgbClr val="56127A"/>
                </a:solidFill>
                <a:latin typeface="Verdana" pitchFamily="34" charset="0"/>
                <a:ea typeface="굴림" charset="-127"/>
              </a:rPr>
              <a:t>private </a:t>
            </a:r>
            <a:r>
              <a:rPr lang="en-US" altLang="ko-KR" sz="2000" dirty="0" smtClean="0">
                <a:solidFill>
                  <a:srgbClr val="56127A"/>
                </a:solidFill>
                <a:latin typeface="Verdana" pitchFamily="34" charset="0"/>
                <a:ea typeface="굴림" charset="-127"/>
              </a:rPr>
              <a:t>and </a:t>
            </a:r>
            <a:r>
              <a:rPr lang="en-US" altLang="ko-KR" sz="2000" dirty="0">
                <a:solidFill>
                  <a:srgbClr val="56127A"/>
                </a:solidFill>
                <a:latin typeface="Verdana" pitchFamily="34" charset="0"/>
                <a:ea typeface="굴림" charset="-127"/>
              </a:rPr>
              <a:t>one or more shared address spaces</a:t>
            </a:r>
          </a:p>
          <a:p>
            <a:pPr marL="0" indent="0" eaLnBrk="0" hangingPunct="0">
              <a:spcBef>
                <a:spcPts val="300"/>
              </a:spcBef>
              <a:buNone/>
            </a:pPr>
            <a:r>
              <a:rPr lang="en-US" altLang="ko-KR" sz="2000" dirty="0">
                <a:solidFill>
                  <a:srgbClr val="56127A"/>
                </a:solidFill>
                <a:latin typeface="Verdana" pitchFamily="34" charset="0"/>
                <a:ea typeface="굴림" charset="-127"/>
              </a:rPr>
              <a:t>		page table </a:t>
            </a:r>
            <a:r>
              <a:rPr lang="en-US" altLang="ko-KR" sz="2000" dirty="0">
                <a:solidFill>
                  <a:srgbClr val="56127A"/>
                </a:solidFill>
                <a:latin typeface="Symbol" pitchFamily="18" charset="2"/>
                <a:ea typeface="굴림" charset="-127"/>
              </a:rPr>
              <a:t> </a:t>
            </a:r>
            <a:r>
              <a:rPr lang="en-US" altLang="ko-KR" sz="2000" dirty="0">
                <a:solidFill>
                  <a:srgbClr val="56127A"/>
                </a:solidFill>
                <a:latin typeface="Verdana" pitchFamily="34" charset="0"/>
                <a:ea typeface="굴림" charset="-127"/>
              </a:rPr>
              <a:t>name </a:t>
            </a:r>
            <a:r>
              <a:rPr lang="en-US" altLang="ko-KR" sz="2000" dirty="0" smtClean="0">
                <a:solidFill>
                  <a:srgbClr val="56127A"/>
                </a:solidFill>
                <a:latin typeface="Verdana" pitchFamily="34" charset="0"/>
                <a:ea typeface="굴림" charset="-127"/>
              </a:rPr>
              <a:t>space</a:t>
            </a:r>
          </a:p>
          <a:p>
            <a:pPr marL="0" indent="0" eaLnBrk="0" hangingPunct="0">
              <a:spcBef>
                <a:spcPts val="300"/>
              </a:spcBef>
              <a:buNone/>
            </a:pPr>
            <a:endParaRPr lang="en-US" altLang="ko-KR" sz="2000" dirty="0">
              <a:solidFill>
                <a:srgbClr val="56127A"/>
              </a:solidFill>
              <a:latin typeface="Verdana" pitchFamily="34" charset="0"/>
              <a:ea typeface="굴림" charset="-127"/>
            </a:endParaRPr>
          </a:p>
          <a:p>
            <a:pPr eaLnBrk="0" hangingPunct="0">
              <a:spcBef>
                <a:spcPts val="300"/>
              </a:spcBef>
            </a:pPr>
            <a:r>
              <a:rPr lang="en-US" altLang="ko-KR" sz="2400" dirty="0">
                <a:solidFill>
                  <a:srgbClr val="56127A"/>
                </a:solidFill>
                <a:latin typeface="Verdana" pitchFamily="34" charset="0"/>
                <a:ea typeface="굴림" charset="-127"/>
              </a:rPr>
              <a:t>Demand Paging</a:t>
            </a:r>
          </a:p>
          <a:p>
            <a:pPr lvl="1" eaLnBrk="0" hangingPunct="0">
              <a:spcBef>
                <a:spcPts val="300"/>
              </a:spcBef>
            </a:pPr>
            <a:r>
              <a:rPr lang="en-US" altLang="ko-KR" sz="2000" dirty="0">
                <a:solidFill>
                  <a:srgbClr val="56127A"/>
                </a:solidFill>
                <a:latin typeface="Verdana" pitchFamily="34" charset="0"/>
                <a:ea typeface="굴림" charset="-127"/>
              </a:rPr>
              <a:t>Provides the ability to run programs larger than the primary </a:t>
            </a:r>
            <a:r>
              <a:rPr lang="en-US" altLang="ko-KR" sz="2000" dirty="0" smtClean="0">
                <a:solidFill>
                  <a:srgbClr val="56127A"/>
                </a:solidFill>
                <a:latin typeface="Verdana" pitchFamily="34" charset="0"/>
                <a:ea typeface="굴림" charset="-127"/>
              </a:rPr>
              <a:t>memory</a:t>
            </a:r>
          </a:p>
          <a:p>
            <a:pPr lvl="1" eaLnBrk="0" hangingPunct="0">
              <a:spcBef>
                <a:spcPts val="300"/>
              </a:spcBef>
            </a:pPr>
            <a:r>
              <a:rPr lang="en-US" altLang="ko-KR" sz="2000" dirty="0" smtClean="0">
                <a:solidFill>
                  <a:srgbClr val="56127A"/>
                </a:solidFill>
                <a:latin typeface="Verdana" pitchFamily="34" charset="0"/>
                <a:ea typeface="굴림" charset="-127"/>
              </a:rPr>
              <a:t>Hides </a:t>
            </a:r>
            <a:r>
              <a:rPr lang="en-US" altLang="ko-KR" sz="2000" dirty="0">
                <a:solidFill>
                  <a:srgbClr val="56127A"/>
                </a:solidFill>
                <a:latin typeface="Verdana" pitchFamily="34" charset="0"/>
                <a:ea typeface="굴림" charset="-127"/>
              </a:rPr>
              <a:t>differences in machine </a:t>
            </a:r>
            <a:r>
              <a:rPr lang="en-US" altLang="ko-KR" sz="2000" dirty="0" smtClean="0">
                <a:solidFill>
                  <a:srgbClr val="56127A"/>
                </a:solidFill>
                <a:latin typeface="Verdana" pitchFamily="34" charset="0"/>
                <a:ea typeface="굴림" charset="-127"/>
              </a:rPr>
              <a:t>configurations</a:t>
            </a:r>
            <a:endParaRPr lang="en-US" altLang="ko-KR" dirty="0">
              <a:solidFill>
                <a:srgbClr val="56127A"/>
              </a:solidFill>
              <a:latin typeface="Verdana" pitchFamily="34" charset="0"/>
              <a:ea typeface="굴림" charset="-127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00073" y="5759450"/>
            <a:ext cx="51435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hangingPunct="0"/>
            <a:r>
              <a:rPr lang="en-US" altLang="ko-KR" i="1" dirty="0" smtClean="0">
                <a:solidFill>
                  <a:srgbClr val="56127A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The </a:t>
            </a:r>
            <a:r>
              <a:rPr lang="en-US" altLang="ko-KR" i="1" dirty="0">
                <a:solidFill>
                  <a:srgbClr val="56127A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price </a:t>
            </a:r>
            <a:r>
              <a:rPr lang="en-US" altLang="ko-KR" i="1" dirty="0" smtClean="0">
                <a:solidFill>
                  <a:srgbClr val="56127A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of VM is </a:t>
            </a:r>
            <a:r>
              <a:rPr lang="en-US" altLang="ko-KR" i="1" dirty="0">
                <a:solidFill>
                  <a:srgbClr val="56127A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address translation on </a:t>
            </a:r>
            <a:r>
              <a:rPr lang="en-US" altLang="ko-KR" i="1" dirty="0" smtClean="0">
                <a:solidFill>
                  <a:srgbClr val="56127A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each </a:t>
            </a:r>
            <a:r>
              <a:rPr lang="en-US" altLang="ko-KR" i="1" dirty="0">
                <a:solidFill>
                  <a:srgbClr val="56127A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memory </a:t>
            </a:r>
            <a:r>
              <a:rPr lang="en-US" altLang="ko-KR" i="1" dirty="0" smtClean="0">
                <a:solidFill>
                  <a:srgbClr val="56127A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reference</a:t>
            </a:r>
            <a:endParaRPr lang="en-US" altLang="ko-KR" i="1" dirty="0">
              <a:solidFill>
                <a:srgbClr val="56127A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7105650" y="1428750"/>
            <a:ext cx="1117600" cy="1498600"/>
            <a:chOff x="7105650" y="1504950"/>
            <a:chExt cx="1117600" cy="1498600"/>
          </a:xfrm>
        </p:grpSpPr>
        <p:sp>
          <p:nvSpPr>
            <p:cNvPr id="11" name="Rectangle 5"/>
            <p:cNvSpPr>
              <a:spLocks noChangeArrowheads="1"/>
            </p:cNvSpPr>
            <p:nvPr/>
          </p:nvSpPr>
          <p:spPr bwMode="auto">
            <a:xfrm>
              <a:off x="7105650" y="1504950"/>
              <a:ext cx="812800" cy="431800"/>
            </a:xfrm>
            <a:prstGeom prst="rect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" name="Rectangle 6"/>
            <p:cNvSpPr>
              <a:spLocks noChangeArrowheads="1"/>
            </p:cNvSpPr>
            <p:nvPr/>
          </p:nvSpPr>
          <p:spPr bwMode="auto">
            <a:xfrm>
              <a:off x="7105650" y="1962150"/>
              <a:ext cx="812800" cy="7366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Rectangle 7"/>
            <p:cNvSpPr>
              <a:spLocks noChangeArrowheads="1"/>
            </p:cNvSpPr>
            <p:nvPr/>
          </p:nvSpPr>
          <p:spPr bwMode="auto">
            <a:xfrm>
              <a:off x="7258050" y="2114550"/>
              <a:ext cx="812800" cy="7366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" name="Rectangle 8"/>
            <p:cNvSpPr>
              <a:spLocks noChangeArrowheads="1"/>
            </p:cNvSpPr>
            <p:nvPr/>
          </p:nvSpPr>
          <p:spPr bwMode="auto">
            <a:xfrm>
              <a:off x="7410450" y="2266950"/>
              <a:ext cx="812800" cy="7366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" name="Rectangle 9"/>
            <p:cNvSpPr>
              <a:spLocks noChangeArrowheads="1"/>
            </p:cNvSpPr>
            <p:nvPr/>
          </p:nvSpPr>
          <p:spPr bwMode="auto">
            <a:xfrm>
              <a:off x="7258050" y="1504950"/>
              <a:ext cx="554038" cy="39846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altLang="ko-KR" sz="2000">
                  <a:solidFill>
                    <a:srgbClr val="56127A"/>
                  </a:solidFill>
                  <a:latin typeface="Verdana" pitchFamily="34" charset="0"/>
                  <a:ea typeface="굴림" charset="-127"/>
                </a:rPr>
                <a:t>OS</a:t>
              </a:r>
            </a:p>
          </p:txBody>
        </p:sp>
        <p:sp>
          <p:nvSpPr>
            <p:cNvPr id="16" name="Rectangle 10"/>
            <p:cNvSpPr>
              <a:spLocks noChangeArrowheads="1"/>
            </p:cNvSpPr>
            <p:nvPr/>
          </p:nvSpPr>
          <p:spPr bwMode="auto">
            <a:xfrm>
              <a:off x="7383463" y="2438400"/>
              <a:ext cx="779462" cy="39846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altLang="ko-KR" sz="2000">
                  <a:solidFill>
                    <a:srgbClr val="56127A"/>
                  </a:solidFill>
                  <a:latin typeface="Verdana" pitchFamily="34" charset="0"/>
                  <a:ea typeface="굴림" charset="-127"/>
                </a:rPr>
                <a:t>user</a:t>
              </a:r>
              <a:r>
                <a:rPr lang="en-US" altLang="ko-KR" sz="2000" baseline="-25000">
                  <a:solidFill>
                    <a:srgbClr val="56127A"/>
                  </a:solidFill>
                  <a:latin typeface="Verdana" pitchFamily="34" charset="0"/>
                  <a:ea typeface="굴림" charset="-127"/>
                </a:rPr>
                <a:t>i</a:t>
              </a:r>
            </a:p>
          </p:txBody>
        </p:sp>
      </p:grpSp>
      <p:grpSp>
        <p:nvGrpSpPr>
          <p:cNvPr id="46" name="Group 45"/>
          <p:cNvGrpSpPr/>
          <p:nvPr/>
        </p:nvGrpSpPr>
        <p:grpSpPr>
          <a:xfrm>
            <a:off x="5994400" y="5670550"/>
            <a:ext cx="2605088" cy="895350"/>
            <a:chOff x="5994400" y="5670550"/>
            <a:chExt cx="2605088" cy="895350"/>
          </a:xfrm>
        </p:grpSpPr>
        <p:sp>
          <p:nvSpPr>
            <p:cNvPr id="37" name="Rectangle 32"/>
            <p:cNvSpPr>
              <a:spLocks noChangeArrowheads="1"/>
            </p:cNvSpPr>
            <p:nvPr/>
          </p:nvSpPr>
          <p:spPr bwMode="auto">
            <a:xfrm>
              <a:off x="6630988" y="5702300"/>
              <a:ext cx="1447800" cy="8636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" name="Line 33"/>
            <p:cNvSpPr>
              <a:spLocks noChangeShapeType="1"/>
            </p:cNvSpPr>
            <p:nvPr/>
          </p:nvSpPr>
          <p:spPr bwMode="auto">
            <a:xfrm>
              <a:off x="6084888" y="6172200"/>
              <a:ext cx="5080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" name="Line 34"/>
            <p:cNvSpPr>
              <a:spLocks noChangeShapeType="1"/>
            </p:cNvSpPr>
            <p:nvPr/>
          </p:nvSpPr>
          <p:spPr bwMode="auto">
            <a:xfrm>
              <a:off x="8091488" y="6172200"/>
              <a:ext cx="5080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" name="Rectangle 35"/>
            <p:cNvSpPr>
              <a:spLocks noChangeArrowheads="1"/>
            </p:cNvSpPr>
            <p:nvPr/>
          </p:nvSpPr>
          <p:spPr bwMode="auto">
            <a:xfrm>
              <a:off x="5994400" y="5784850"/>
              <a:ext cx="528638" cy="39846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altLang="ko-KR" sz="2000">
                  <a:solidFill>
                    <a:srgbClr val="56127A"/>
                  </a:solidFill>
                  <a:latin typeface="Verdana" pitchFamily="34" charset="0"/>
                  <a:ea typeface="굴림" charset="-127"/>
                </a:rPr>
                <a:t>VA</a:t>
              </a:r>
            </a:p>
          </p:txBody>
        </p:sp>
        <p:sp>
          <p:nvSpPr>
            <p:cNvPr id="41" name="Rectangle 36"/>
            <p:cNvSpPr>
              <a:spLocks noChangeArrowheads="1"/>
            </p:cNvSpPr>
            <p:nvPr/>
          </p:nvSpPr>
          <p:spPr bwMode="auto">
            <a:xfrm>
              <a:off x="8091488" y="5784850"/>
              <a:ext cx="508000" cy="39846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altLang="ko-KR" sz="2000">
                  <a:solidFill>
                    <a:srgbClr val="56127A"/>
                  </a:solidFill>
                  <a:latin typeface="Verdana" pitchFamily="34" charset="0"/>
                  <a:ea typeface="굴림" charset="-127"/>
                </a:rPr>
                <a:t>PA</a:t>
              </a:r>
            </a:p>
          </p:txBody>
        </p:sp>
        <p:sp>
          <p:nvSpPr>
            <p:cNvPr id="42" name="Rectangle 37"/>
            <p:cNvSpPr>
              <a:spLocks noChangeArrowheads="1"/>
            </p:cNvSpPr>
            <p:nvPr/>
          </p:nvSpPr>
          <p:spPr bwMode="auto">
            <a:xfrm>
              <a:off x="6637338" y="5670550"/>
              <a:ext cx="1285875" cy="39846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altLang="ko-KR" sz="2000">
                  <a:solidFill>
                    <a:srgbClr val="56127A"/>
                  </a:solidFill>
                  <a:latin typeface="Verdana" pitchFamily="34" charset="0"/>
                  <a:ea typeface="굴림" charset="-127"/>
                </a:rPr>
                <a:t>mapping</a:t>
              </a:r>
            </a:p>
          </p:txBody>
        </p:sp>
        <p:sp>
          <p:nvSpPr>
            <p:cNvPr id="43" name="Rectangle 38"/>
            <p:cNvSpPr>
              <a:spLocks noChangeArrowheads="1"/>
            </p:cNvSpPr>
            <p:nvPr/>
          </p:nvSpPr>
          <p:spPr bwMode="auto">
            <a:xfrm>
              <a:off x="7061200" y="6089650"/>
              <a:ext cx="666750" cy="406400"/>
            </a:xfrm>
            <a:prstGeom prst="rect">
              <a:avLst/>
            </a:prstGeom>
            <a:solidFill>
              <a:srgbClr val="91A67C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altLang="ko-KR" sz="2000" dirty="0">
                  <a:solidFill>
                    <a:schemeClr val="bg1"/>
                  </a:solidFill>
                  <a:latin typeface="Verdana" pitchFamily="34" charset="0"/>
                  <a:ea typeface="굴림" charset="-127"/>
                </a:rPr>
                <a:t>TLB</a:t>
              </a:r>
            </a:p>
          </p:txBody>
        </p:sp>
      </p:grpSp>
      <p:grpSp>
        <p:nvGrpSpPr>
          <p:cNvPr id="45" name="Group 44"/>
          <p:cNvGrpSpPr/>
          <p:nvPr/>
        </p:nvGrpSpPr>
        <p:grpSpPr>
          <a:xfrm>
            <a:off x="6327775" y="3003550"/>
            <a:ext cx="2730500" cy="2466975"/>
            <a:chOff x="6327775" y="3003550"/>
            <a:chExt cx="2730500" cy="2466975"/>
          </a:xfrm>
        </p:grpSpPr>
        <p:sp>
          <p:nvSpPr>
            <p:cNvPr id="9" name="AutoShape 2"/>
            <p:cNvSpPr>
              <a:spLocks noChangeArrowheads="1"/>
            </p:cNvSpPr>
            <p:nvPr/>
          </p:nvSpPr>
          <p:spPr bwMode="auto">
            <a:xfrm>
              <a:off x="7569200" y="3336925"/>
              <a:ext cx="1219200" cy="2133600"/>
            </a:xfrm>
            <a:prstGeom prst="can">
              <a:avLst>
                <a:gd name="adj" fmla="val 37763"/>
              </a:avLst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" name="Rectangle 11"/>
            <p:cNvSpPr>
              <a:spLocks noChangeArrowheads="1"/>
            </p:cNvSpPr>
            <p:nvPr/>
          </p:nvSpPr>
          <p:spPr bwMode="auto">
            <a:xfrm>
              <a:off x="6515100" y="4149725"/>
              <a:ext cx="660400" cy="5842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" name="Line 12"/>
            <p:cNvSpPr>
              <a:spLocks noChangeShapeType="1"/>
            </p:cNvSpPr>
            <p:nvPr/>
          </p:nvSpPr>
          <p:spPr bwMode="auto">
            <a:xfrm>
              <a:off x="6515100" y="4289425"/>
              <a:ext cx="6604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" name="Line 13"/>
            <p:cNvSpPr>
              <a:spLocks noChangeShapeType="1"/>
            </p:cNvSpPr>
            <p:nvPr/>
          </p:nvSpPr>
          <p:spPr bwMode="auto">
            <a:xfrm>
              <a:off x="6515100" y="4441825"/>
              <a:ext cx="6604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0" name="Group 14"/>
            <p:cNvGrpSpPr>
              <a:grpSpLocks/>
            </p:cNvGrpSpPr>
            <p:nvPr/>
          </p:nvGrpSpPr>
          <p:grpSpPr bwMode="auto">
            <a:xfrm>
              <a:off x="7874000" y="3870325"/>
              <a:ext cx="660400" cy="1346200"/>
              <a:chOff x="5096" y="2384"/>
              <a:chExt cx="416" cy="848"/>
            </a:xfrm>
            <a:solidFill>
              <a:srgbClr val="91A67C"/>
            </a:solidFill>
          </p:grpSpPr>
          <p:sp>
            <p:nvSpPr>
              <p:cNvPr id="21" name="Rectangle 15"/>
              <p:cNvSpPr>
                <a:spLocks noChangeArrowheads="1"/>
              </p:cNvSpPr>
              <p:nvPr/>
            </p:nvSpPr>
            <p:spPr bwMode="auto">
              <a:xfrm>
                <a:off x="5096" y="2384"/>
                <a:ext cx="416" cy="848"/>
              </a:xfrm>
              <a:prstGeom prst="rect">
                <a:avLst/>
              </a:prstGeom>
              <a:grpFill/>
              <a:ln w="12700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/>
                <a:endParaRPr lang="ko-KR" altLang="en-US" sz="1600" b="1" i="1">
                  <a:latin typeface="Arial" charset="0"/>
                  <a:ea typeface="굴림" charset="-127"/>
                </a:endParaRPr>
              </a:p>
            </p:txBody>
          </p:sp>
          <p:sp>
            <p:nvSpPr>
              <p:cNvPr id="22" name="Line 16"/>
              <p:cNvSpPr>
                <a:spLocks noChangeShapeType="1"/>
              </p:cNvSpPr>
              <p:nvPr/>
            </p:nvSpPr>
            <p:spPr bwMode="auto">
              <a:xfrm>
                <a:off x="5096" y="2472"/>
                <a:ext cx="416" cy="0"/>
              </a:xfrm>
              <a:prstGeom prst="line">
                <a:avLst/>
              </a:prstGeom>
              <a:grpFill/>
              <a:ln w="1270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" name="Line 17"/>
              <p:cNvSpPr>
                <a:spLocks noChangeShapeType="1"/>
              </p:cNvSpPr>
              <p:nvPr/>
            </p:nvSpPr>
            <p:spPr bwMode="auto">
              <a:xfrm>
                <a:off x="5096" y="2568"/>
                <a:ext cx="416" cy="0"/>
              </a:xfrm>
              <a:prstGeom prst="line">
                <a:avLst/>
              </a:prstGeom>
              <a:grpFill/>
              <a:ln w="1270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" name="Line 18"/>
              <p:cNvSpPr>
                <a:spLocks noChangeShapeType="1"/>
              </p:cNvSpPr>
              <p:nvPr/>
            </p:nvSpPr>
            <p:spPr bwMode="auto">
              <a:xfrm>
                <a:off x="5096" y="2664"/>
                <a:ext cx="416" cy="0"/>
              </a:xfrm>
              <a:prstGeom prst="line">
                <a:avLst/>
              </a:prstGeom>
              <a:grpFill/>
              <a:ln w="1270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" name="Line 19"/>
              <p:cNvSpPr>
                <a:spLocks noChangeShapeType="1"/>
              </p:cNvSpPr>
              <p:nvPr/>
            </p:nvSpPr>
            <p:spPr bwMode="auto">
              <a:xfrm>
                <a:off x="5096" y="2760"/>
                <a:ext cx="416" cy="0"/>
              </a:xfrm>
              <a:prstGeom prst="line">
                <a:avLst/>
              </a:prstGeom>
              <a:grpFill/>
              <a:ln w="1270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" name="Line 20"/>
              <p:cNvSpPr>
                <a:spLocks noChangeShapeType="1"/>
              </p:cNvSpPr>
              <p:nvPr/>
            </p:nvSpPr>
            <p:spPr bwMode="auto">
              <a:xfrm>
                <a:off x="5096" y="2856"/>
                <a:ext cx="416" cy="0"/>
              </a:xfrm>
              <a:prstGeom prst="line">
                <a:avLst/>
              </a:prstGeom>
              <a:grpFill/>
              <a:ln w="1270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" name="Line 21"/>
              <p:cNvSpPr>
                <a:spLocks noChangeShapeType="1"/>
              </p:cNvSpPr>
              <p:nvPr/>
            </p:nvSpPr>
            <p:spPr bwMode="auto">
              <a:xfrm>
                <a:off x="5096" y="2952"/>
                <a:ext cx="416" cy="0"/>
              </a:xfrm>
              <a:prstGeom prst="line">
                <a:avLst/>
              </a:prstGeom>
              <a:grpFill/>
              <a:ln w="1270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" name="Line 22"/>
              <p:cNvSpPr>
                <a:spLocks noChangeShapeType="1"/>
              </p:cNvSpPr>
              <p:nvPr/>
            </p:nvSpPr>
            <p:spPr bwMode="auto">
              <a:xfrm>
                <a:off x="5096" y="3048"/>
                <a:ext cx="416" cy="0"/>
              </a:xfrm>
              <a:prstGeom prst="line">
                <a:avLst/>
              </a:prstGeom>
              <a:grpFill/>
              <a:ln w="1270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" name="Line 23"/>
              <p:cNvSpPr>
                <a:spLocks noChangeShapeType="1"/>
              </p:cNvSpPr>
              <p:nvPr/>
            </p:nvSpPr>
            <p:spPr bwMode="auto">
              <a:xfrm>
                <a:off x="5096" y="3144"/>
                <a:ext cx="416" cy="0"/>
              </a:xfrm>
              <a:prstGeom prst="line">
                <a:avLst/>
              </a:prstGeom>
              <a:grpFill/>
              <a:ln w="1270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0" name="Line 24"/>
            <p:cNvSpPr>
              <a:spLocks noChangeShapeType="1"/>
            </p:cNvSpPr>
            <p:nvPr/>
          </p:nvSpPr>
          <p:spPr bwMode="auto">
            <a:xfrm>
              <a:off x="6515100" y="4594225"/>
              <a:ext cx="6604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1" name="Group 25"/>
            <p:cNvGrpSpPr>
              <a:grpSpLocks/>
            </p:cNvGrpSpPr>
            <p:nvPr/>
          </p:nvGrpSpPr>
          <p:grpSpPr bwMode="auto">
            <a:xfrm>
              <a:off x="7124700" y="3962400"/>
              <a:ext cx="833438" cy="892175"/>
              <a:chOff x="4616" y="2602"/>
              <a:chExt cx="525" cy="562"/>
            </a:xfrm>
          </p:grpSpPr>
          <p:sp>
            <p:nvSpPr>
              <p:cNvPr id="32" name="Line 26"/>
              <p:cNvSpPr>
                <a:spLocks noChangeShapeType="1"/>
              </p:cNvSpPr>
              <p:nvPr/>
            </p:nvSpPr>
            <p:spPr bwMode="auto">
              <a:xfrm flipV="1">
                <a:off x="4616" y="2602"/>
                <a:ext cx="512" cy="16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" name="Line 27"/>
              <p:cNvSpPr>
                <a:spLocks noChangeShapeType="1"/>
              </p:cNvSpPr>
              <p:nvPr/>
            </p:nvSpPr>
            <p:spPr bwMode="auto">
              <a:xfrm flipV="1">
                <a:off x="4616" y="2780"/>
                <a:ext cx="512" cy="8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" name="Line 28"/>
              <p:cNvSpPr>
                <a:spLocks noChangeShapeType="1"/>
              </p:cNvSpPr>
              <p:nvPr/>
            </p:nvSpPr>
            <p:spPr bwMode="auto">
              <a:xfrm>
                <a:off x="4616" y="2960"/>
                <a:ext cx="525" cy="20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" name="Line 29"/>
              <p:cNvSpPr>
                <a:spLocks noChangeShapeType="1"/>
              </p:cNvSpPr>
              <p:nvPr/>
            </p:nvSpPr>
            <p:spPr bwMode="auto">
              <a:xfrm flipV="1">
                <a:off x="4616" y="2979"/>
                <a:ext cx="519" cy="77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6" name="Rectangle 31"/>
            <p:cNvSpPr>
              <a:spLocks noChangeArrowheads="1"/>
            </p:cNvSpPr>
            <p:nvPr/>
          </p:nvSpPr>
          <p:spPr bwMode="auto">
            <a:xfrm>
              <a:off x="7059613" y="3003550"/>
              <a:ext cx="1998662" cy="36676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square" lIns="90488" tIns="44450" rIns="90488" bIns="44450">
              <a:spAutoFit/>
            </a:bodyPr>
            <a:lstStyle/>
            <a:p>
              <a:pPr algn="ctr" eaLnBrk="0" hangingPunct="0"/>
              <a:r>
                <a:rPr lang="en-US" altLang="ko-KR" sz="1800" dirty="0" smtClean="0">
                  <a:solidFill>
                    <a:srgbClr val="56127A"/>
                  </a:solidFill>
                  <a:latin typeface="Verdana" pitchFamily="34" charset="0"/>
                  <a:ea typeface="굴림" charset="-127"/>
                </a:rPr>
                <a:t>Swapping Store</a:t>
              </a:r>
              <a:endParaRPr lang="en-US" altLang="ko-KR" sz="1800" dirty="0">
                <a:solidFill>
                  <a:srgbClr val="56127A"/>
                </a:solidFill>
                <a:latin typeface="Verdana" pitchFamily="34" charset="0"/>
                <a:ea typeface="굴림" charset="-127"/>
              </a:endParaRPr>
            </a:p>
          </p:txBody>
        </p:sp>
        <p:sp>
          <p:nvSpPr>
            <p:cNvPr id="44" name="Rectangle 30"/>
            <p:cNvSpPr>
              <a:spLocks noChangeArrowheads="1"/>
            </p:cNvSpPr>
            <p:nvPr/>
          </p:nvSpPr>
          <p:spPr bwMode="auto">
            <a:xfrm>
              <a:off x="6327775" y="3527425"/>
              <a:ext cx="1103313" cy="64452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algn="ctr" eaLnBrk="0" hangingPunct="0"/>
              <a:r>
                <a:rPr lang="en-US" altLang="ko-KR" sz="1800" dirty="0">
                  <a:solidFill>
                    <a:srgbClr val="56127A"/>
                  </a:solidFill>
                  <a:latin typeface="Verdana" pitchFamily="34" charset="0"/>
                  <a:ea typeface="굴림" charset="-127"/>
                </a:rPr>
                <a:t>Primary</a:t>
              </a:r>
            </a:p>
            <a:p>
              <a:pPr algn="ctr" eaLnBrk="0" hangingPunct="0"/>
              <a:r>
                <a:rPr lang="en-US" altLang="ko-KR" sz="1800" dirty="0">
                  <a:solidFill>
                    <a:srgbClr val="56127A"/>
                  </a:solidFill>
                  <a:latin typeface="Verdana" pitchFamily="34" charset="0"/>
                  <a:ea typeface="굴림" charset="-127"/>
                </a:rPr>
                <a:t>Memory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660201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2162" name="Rectangle 2"/>
          <p:cNvSpPr>
            <a:spLocks noGrp="1" noChangeArrowheads="1"/>
          </p:cNvSpPr>
          <p:nvPr>
            <p:ph type="title"/>
          </p:nvPr>
        </p:nvSpPr>
        <p:spPr>
          <a:xfrm>
            <a:off x="192088" y="357188"/>
            <a:ext cx="9288462" cy="831850"/>
          </a:xfrm>
        </p:spPr>
        <p:txBody>
          <a:bodyPr/>
          <a:lstStyle/>
          <a:p>
            <a:r>
              <a:rPr lang="en-US" altLang="ko-KR">
                <a:ea typeface="굴림" charset="-127"/>
              </a:rPr>
              <a:t>Names for Memory Locations</a:t>
            </a:r>
          </a:p>
        </p:txBody>
      </p:sp>
      <p:sp>
        <p:nvSpPr>
          <p:cNvPr id="20121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62025" y="3009900"/>
            <a:ext cx="7467600" cy="3429000"/>
          </a:xfrm>
        </p:spPr>
        <p:txBody>
          <a:bodyPr/>
          <a:lstStyle/>
          <a:p>
            <a:r>
              <a:rPr lang="en-US" altLang="ko-KR" sz="2400" dirty="0">
                <a:ea typeface="굴림" charset="-127"/>
              </a:rPr>
              <a:t>Machine language address</a:t>
            </a:r>
          </a:p>
          <a:p>
            <a:pPr lvl="1"/>
            <a:r>
              <a:rPr lang="en-US" altLang="ko-KR" sz="2000" dirty="0">
                <a:ea typeface="굴림" charset="-127"/>
              </a:rPr>
              <a:t>as specified in machine code</a:t>
            </a:r>
          </a:p>
          <a:p>
            <a:r>
              <a:rPr lang="en-US" altLang="ko-KR" sz="2400" dirty="0">
                <a:ea typeface="굴림" charset="-127"/>
              </a:rPr>
              <a:t>Virtual address</a:t>
            </a:r>
          </a:p>
          <a:p>
            <a:pPr lvl="1"/>
            <a:r>
              <a:rPr lang="en-US" altLang="ko-KR" sz="2000" dirty="0">
                <a:ea typeface="굴림" charset="-127"/>
              </a:rPr>
              <a:t>ISA specifies translation of machine code address into virtual address of program variable (sometime called </a:t>
            </a:r>
            <a:r>
              <a:rPr lang="en-US" altLang="ko-KR" sz="2000" i="1" dirty="0">
                <a:ea typeface="굴림" charset="-127"/>
              </a:rPr>
              <a:t>effective</a:t>
            </a:r>
            <a:r>
              <a:rPr lang="en-US" altLang="ko-KR" sz="2000" dirty="0">
                <a:ea typeface="굴림" charset="-127"/>
              </a:rPr>
              <a:t> address)</a:t>
            </a:r>
          </a:p>
          <a:p>
            <a:r>
              <a:rPr lang="en-US" altLang="ko-KR" sz="2400" dirty="0">
                <a:ea typeface="굴림" charset="-127"/>
              </a:rPr>
              <a:t>Physical </a:t>
            </a:r>
            <a:r>
              <a:rPr lang="en-US" altLang="ko-KR" sz="2400" dirty="0" smtClean="0">
                <a:ea typeface="굴림" charset="-127"/>
              </a:rPr>
              <a:t>address</a:t>
            </a:r>
          </a:p>
          <a:p>
            <a:pPr lvl="1"/>
            <a:r>
              <a:rPr lang="en-US" altLang="ko-KR" sz="2000" dirty="0" smtClean="0">
                <a:ea typeface="굴림" charset="-127"/>
              </a:rPr>
              <a:t>operating </a:t>
            </a:r>
            <a:r>
              <a:rPr lang="en-US" altLang="ko-KR" sz="2000" dirty="0">
                <a:ea typeface="굴림" charset="-127"/>
              </a:rPr>
              <a:t>system specifies mapping of virtual address into name for a physical memory location</a:t>
            </a:r>
          </a:p>
        </p:txBody>
      </p:sp>
      <p:sp>
        <p:nvSpPr>
          <p:cNvPr id="2012164" name="Rectangle 4"/>
          <p:cNvSpPr>
            <a:spLocks noChangeArrowheads="1"/>
          </p:cNvSpPr>
          <p:nvPr/>
        </p:nvSpPr>
        <p:spPr bwMode="auto">
          <a:xfrm>
            <a:off x="4289425" y="1447800"/>
            <a:ext cx="1295400" cy="1168400"/>
          </a:xfrm>
          <a:prstGeom prst="rect">
            <a:avLst/>
          </a:prstGeom>
          <a:solidFill>
            <a:srgbClr val="91A67C"/>
          </a:solidFill>
          <a:ln w="1905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12165" name="Rectangle 5"/>
          <p:cNvSpPr>
            <a:spLocks noChangeArrowheads="1"/>
          </p:cNvSpPr>
          <p:nvPr/>
        </p:nvSpPr>
        <p:spPr bwMode="auto">
          <a:xfrm>
            <a:off x="5651500" y="1981200"/>
            <a:ext cx="1206500" cy="7080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altLang="ko-KR" sz="2000">
                <a:solidFill>
                  <a:srgbClr val="56127A"/>
                </a:solidFill>
                <a:latin typeface="Verdana" pitchFamily="34" charset="0"/>
                <a:ea typeface="굴림" charset="-127"/>
              </a:rPr>
              <a:t>physical</a:t>
            </a:r>
          </a:p>
          <a:p>
            <a:pPr algn="ctr" eaLnBrk="0" hangingPunct="0"/>
            <a:r>
              <a:rPr lang="en-US" altLang="ko-KR" sz="2000">
                <a:solidFill>
                  <a:srgbClr val="56127A"/>
                </a:solidFill>
                <a:latin typeface="Verdana" pitchFamily="34" charset="0"/>
                <a:ea typeface="굴림" charset="-127"/>
              </a:rPr>
              <a:t>address</a:t>
            </a:r>
          </a:p>
        </p:txBody>
      </p:sp>
      <p:sp>
        <p:nvSpPr>
          <p:cNvPr id="2012166" name="Rectangle 6"/>
          <p:cNvSpPr>
            <a:spLocks noChangeArrowheads="1"/>
          </p:cNvSpPr>
          <p:nvPr/>
        </p:nvSpPr>
        <p:spPr bwMode="auto">
          <a:xfrm>
            <a:off x="2971800" y="1974850"/>
            <a:ext cx="1174750" cy="7080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altLang="ko-KR" sz="2000">
                <a:solidFill>
                  <a:srgbClr val="56127A"/>
                </a:solidFill>
                <a:latin typeface="Verdana" pitchFamily="34" charset="0"/>
                <a:ea typeface="굴림" charset="-127"/>
              </a:rPr>
              <a:t>virtual</a:t>
            </a:r>
          </a:p>
          <a:p>
            <a:pPr algn="ctr" eaLnBrk="0" hangingPunct="0"/>
            <a:r>
              <a:rPr lang="en-US" altLang="ko-KR" sz="2000">
                <a:solidFill>
                  <a:srgbClr val="56127A"/>
                </a:solidFill>
                <a:latin typeface="Verdana" pitchFamily="34" charset="0"/>
                <a:ea typeface="굴림" charset="-127"/>
              </a:rPr>
              <a:t>address</a:t>
            </a:r>
          </a:p>
        </p:txBody>
      </p:sp>
      <p:sp>
        <p:nvSpPr>
          <p:cNvPr id="2012167" name="Rectangle 7"/>
          <p:cNvSpPr>
            <a:spLocks noChangeArrowheads="1"/>
          </p:cNvSpPr>
          <p:nvPr/>
        </p:nvSpPr>
        <p:spPr bwMode="auto">
          <a:xfrm>
            <a:off x="533400" y="1968500"/>
            <a:ext cx="1344613" cy="101758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altLang="ko-KR" sz="2000">
                <a:solidFill>
                  <a:srgbClr val="56127A"/>
                </a:solidFill>
                <a:latin typeface="Verdana" pitchFamily="34" charset="0"/>
                <a:ea typeface="굴림" charset="-127"/>
              </a:rPr>
              <a:t>machine</a:t>
            </a:r>
          </a:p>
          <a:p>
            <a:pPr algn="ctr" eaLnBrk="0" hangingPunct="0"/>
            <a:r>
              <a:rPr lang="en-US" altLang="ko-KR" sz="2000">
                <a:solidFill>
                  <a:srgbClr val="56127A"/>
                </a:solidFill>
                <a:latin typeface="Verdana" pitchFamily="34" charset="0"/>
                <a:ea typeface="굴림" charset="-127"/>
              </a:rPr>
              <a:t>language</a:t>
            </a:r>
          </a:p>
          <a:p>
            <a:pPr algn="ctr" eaLnBrk="0" hangingPunct="0"/>
            <a:r>
              <a:rPr lang="en-US" altLang="ko-KR" sz="2000">
                <a:solidFill>
                  <a:srgbClr val="56127A"/>
                </a:solidFill>
                <a:latin typeface="Verdana" pitchFamily="34" charset="0"/>
                <a:ea typeface="굴림" charset="-127"/>
              </a:rPr>
              <a:t>address</a:t>
            </a:r>
          </a:p>
        </p:txBody>
      </p:sp>
      <p:sp>
        <p:nvSpPr>
          <p:cNvPr id="2012168" name="Rectangle 8"/>
          <p:cNvSpPr>
            <a:spLocks noChangeArrowheads="1"/>
          </p:cNvSpPr>
          <p:nvPr/>
        </p:nvSpPr>
        <p:spPr bwMode="auto">
          <a:xfrm>
            <a:off x="4310063" y="1657350"/>
            <a:ext cx="1254125" cy="6985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altLang="ko-KR" sz="2000" dirty="0">
                <a:solidFill>
                  <a:schemeClr val="bg1"/>
                </a:solidFill>
                <a:latin typeface="Verdana" pitchFamily="34" charset="0"/>
                <a:ea typeface="굴림" charset="-127"/>
              </a:rPr>
              <a:t>Address</a:t>
            </a:r>
          </a:p>
          <a:p>
            <a:pPr eaLnBrk="0" hangingPunct="0"/>
            <a:r>
              <a:rPr lang="en-US" altLang="ko-KR" sz="2000" dirty="0">
                <a:solidFill>
                  <a:schemeClr val="bg1"/>
                </a:solidFill>
                <a:latin typeface="Verdana" pitchFamily="34" charset="0"/>
                <a:ea typeface="굴림" charset="-127"/>
              </a:rPr>
              <a:t>Mapping</a:t>
            </a:r>
          </a:p>
        </p:txBody>
      </p:sp>
      <p:sp>
        <p:nvSpPr>
          <p:cNvPr id="2012169" name="Rectangle 9"/>
          <p:cNvSpPr>
            <a:spLocks noChangeArrowheads="1"/>
          </p:cNvSpPr>
          <p:nvPr/>
        </p:nvSpPr>
        <p:spPr bwMode="auto">
          <a:xfrm>
            <a:off x="1962150" y="1473200"/>
            <a:ext cx="938213" cy="1168400"/>
          </a:xfrm>
          <a:prstGeom prst="rect">
            <a:avLst/>
          </a:prstGeom>
          <a:solidFill>
            <a:srgbClr val="91A67C"/>
          </a:solidFill>
          <a:ln w="1905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12170" name="Line 10"/>
          <p:cNvSpPr>
            <a:spLocks noChangeShapeType="1"/>
          </p:cNvSpPr>
          <p:nvPr/>
        </p:nvSpPr>
        <p:spPr bwMode="auto">
          <a:xfrm flipV="1">
            <a:off x="596900" y="1992313"/>
            <a:ext cx="1343025" cy="15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12171" name="Rectangle 11"/>
          <p:cNvSpPr>
            <a:spLocks noChangeArrowheads="1"/>
          </p:cNvSpPr>
          <p:nvPr/>
        </p:nvSpPr>
        <p:spPr bwMode="auto">
          <a:xfrm>
            <a:off x="2114550" y="1828800"/>
            <a:ext cx="633413" cy="3937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altLang="ko-KR" sz="2000" dirty="0">
                <a:solidFill>
                  <a:schemeClr val="bg1"/>
                </a:solidFill>
                <a:latin typeface="Verdana" pitchFamily="34" charset="0"/>
                <a:ea typeface="굴림" charset="-127"/>
              </a:rPr>
              <a:t>ISA</a:t>
            </a:r>
          </a:p>
        </p:txBody>
      </p:sp>
      <p:sp>
        <p:nvSpPr>
          <p:cNvPr id="2012172" name="Line 12"/>
          <p:cNvSpPr>
            <a:spLocks noChangeShapeType="1"/>
          </p:cNvSpPr>
          <p:nvPr/>
        </p:nvSpPr>
        <p:spPr bwMode="auto">
          <a:xfrm flipV="1">
            <a:off x="5594350" y="2012950"/>
            <a:ext cx="1343025" cy="15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12173" name="Line 13"/>
          <p:cNvSpPr>
            <a:spLocks noChangeShapeType="1"/>
          </p:cNvSpPr>
          <p:nvPr/>
        </p:nvSpPr>
        <p:spPr bwMode="auto">
          <a:xfrm>
            <a:off x="2876550" y="1981200"/>
            <a:ext cx="1371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12174" name="Rectangle 14"/>
          <p:cNvSpPr>
            <a:spLocks noChangeArrowheads="1"/>
          </p:cNvSpPr>
          <p:nvPr/>
        </p:nvSpPr>
        <p:spPr bwMode="auto">
          <a:xfrm>
            <a:off x="6991350" y="1447800"/>
            <a:ext cx="1447800" cy="1295400"/>
          </a:xfrm>
          <a:prstGeom prst="rect">
            <a:avLst/>
          </a:prstGeom>
          <a:solidFill>
            <a:srgbClr val="91A67C"/>
          </a:solidFill>
          <a:ln w="1905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0" hangingPunct="0"/>
            <a:r>
              <a:rPr lang="en-US" altLang="ko-KR" sz="2000">
                <a:solidFill>
                  <a:schemeClr val="bg1"/>
                </a:solidFill>
                <a:latin typeface="Verdana" pitchFamily="34" charset="0"/>
                <a:ea typeface="굴림" charset="-127"/>
              </a:rPr>
              <a:t>Physical Memory</a:t>
            </a:r>
          </a:p>
          <a:p>
            <a:pPr algn="ctr" eaLnBrk="0" hangingPunct="0"/>
            <a:r>
              <a:rPr lang="en-US" altLang="ko-KR" sz="2000">
                <a:solidFill>
                  <a:schemeClr val="bg1"/>
                </a:solidFill>
                <a:latin typeface="Verdana" pitchFamily="34" charset="0"/>
                <a:ea typeface="굴림" charset="-127"/>
              </a:rPr>
              <a:t>(DRAM)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13, 2013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http://csg.csail.mit.edu/6.S195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L20-</a:t>
            </a:r>
            <a:fld id="{63685F6B-DF49-47D4-A73B-45DF2DFB4508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445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92138" y="1524000"/>
            <a:ext cx="7427912" cy="2138363"/>
          </a:xfrm>
          <a:noFill/>
          <a:ln/>
        </p:spPr>
        <p:txBody>
          <a:bodyPr/>
          <a:lstStyle/>
          <a:p>
            <a:r>
              <a:rPr lang="en-US" altLang="ko-KR" sz="2400" dirty="0">
                <a:ea typeface="굴림" charset="-127"/>
              </a:rPr>
              <a:t>Processor generated address can be interpreted as a pair &lt;page number, offset&gt;</a:t>
            </a:r>
          </a:p>
          <a:p>
            <a:endParaRPr lang="en-US" altLang="ko-KR" sz="2400" dirty="0">
              <a:ea typeface="굴림" charset="-127"/>
            </a:endParaRPr>
          </a:p>
          <a:p>
            <a:r>
              <a:rPr lang="en-US" altLang="ko-KR" sz="2400" dirty="0">
                <a:ea typeface="굴림" charset="-127"/>
              </a:rPr>
              <a:t>A page table contains the physical address of the base of each page</a:t>
            </a:r>
          </a:p>
          <a:p>
            <a:endParaRPr lang="ko-KR" altLang="en-US" sz="2400" dirty="0">
              <a:ea typeface="굴림" charset="-127"/>
            </a:endParaRPr>
          </a:p>
        </p:txBody>
      </p:sp>
      <p:sp>
        <p:nvSpPr>
          <p:cNvPr id="2024451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8" tIns="44450" rIns="90488" bIns="44450"/>
          <a:lstStyle/>
          <a:p>
            <a:r>
              <a:rPr lang="en-US" altLang="ko-KR">
                <a:ea typeface="굴림" charset="-127"/>
              </a:rPr>
              <a:t>Paged Memory Systems</a:t>
            </a:r>
            <a:endParaRPr lang="en-US" altLang="ko-KR" sz="2400" i="1">
              <a:ea typeface="굴림" charset="-127"/>
            </a:endParaRPr>
          </a:p>
        </p:txBody>
      </p:sp>
      <p:sp>
        <p:nvSpPr>
          <p:cNvPr id="2024452" name="Rectangle 4"/>
          <p:cNvSpPr>
            <a:spLocks noChangeArrowheads="1"/>
          </p:cNvSpPr>
          <p:nvPr/>
        </p:nvSpPr>
        <p:spPr bwMode="auto">
          <a:xfrm>
            <a:off x="1022350" y="5816600"/>
            <a:ext cx="6915150" cy="705321"/>
          </a:xfrm>
          <a:prstGeom prst="rect">
            <a:avLst/>
          </a:prstGeom>
          <a:noFill/>
          <a:ln w="127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eaLnBrk="0" hangingPunct="0"/>
            <a:r>
              <a:rPr lang="en-US" altLang="ko-KR" i="1" dirty="0">
                <a:latin typeface="Verdana" pitchFamily="34" charset="0"/>
                <a:ea typeface="굴림" charset="-127"/>
              </a:rPr>
              <a:t>Page tables make it possible to store the pages of a program </a:t>
            </a:r>
            <a:r>
              <a:rPr lang="en-US" altLang="ko-KR" i="1" dirty="0" smtClean="0">
                <a:latin typeface="Verdana" pitchFamily="34" charset="0"/>
                <a:ea typeface="굴림" charset="-127"/>
              </a:rPr>
              <a:t>non-contiguously</a:t>
            </a:r>
            <a:endParaRPr lang="en-US" altLang="ko-KR" i="1" dirty="0">
              <a:latin typeface="Verdana" pitchFamily="34" charset="0"/>
              <a:ea typeface="굴림" charset="-127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998954" y="3194050"/>
            <a:ext cx="6875046" cy="2540000"/>
            <a:chOff x="998954" y="3194050"/>
            <a:chExt cx="6875046" cy="2540000"/>
          </a:xfrm>
        </p:grpSpPr>
        <p:grpSp>
          <p:nvGrpSpPr>
            <p:cNvPr id="2" name="Group 5"/>
            <p:cNvGrpSpPr>
              <a:grpSpLocks/>
            </p:cNvGrpSpPr>
            <p:nvPr/>
          </p:nvGrpSpPr>
          <p:grpSpPr bwMode="auto">
            <a:xfrm>
              <a:off x="1377950" y="3708400"/>
              <a:ext cx="1117600" cy="1193800"/>
              <a:chOff x="396" y="2208"/>
              <a:chExt cx="704" cy="944"/>
            </a:xfrm>
          </p:grpSpPr>
          <p:sp>
            <p:nvSpPr>
              <p:cNvPr id="2024454" name="Rectangle 6"/>
              <p:cNvSpPr>
                <a:spLocks noChangeArrowheads="1"/>
              </p:cNvSpPr>
              <p:nvPr/>
            </p:nvSpPr>
            <p:spPr bwMode="auto">
              <a:xfrm>
                <a:off x="396" y="2208"/>
                <a:ext cx="704" cy="9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24455" name="Line 7"/>
              <p:cNvSpPr>
                <a:spLocks noChangeShapeType="1"/>
              </p:cNvSpPr>
              <p:nvPr/>
            </p:nvSpPr>
            <p:spPr bwMode="auto">
              <a:xfrm>
                <a:off x="396" y="2440"/>
                <a:ext cx="70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24456" name="Line 8"/>
              <p:cNvSpPr>
                <a:spLocks noChangeShapeType="1"/>
              </p:cNvSpPr>
              <p:nvPr/>
            </p:nvSpPr>
            <p:spPr bwMode="auto">
              <a:xfrm>
                <a:off x="396" y="2680"/>
                <a:ext cx="70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24457" name="Line 9"/>
              <p:cNvSpPr>
                <a:spLocks noChangeShapeType="1"/>
              </p:cNvSpPr>
              <p:nvPr/>
            </p:nvSpPr>
            <p:spPr bwMode="auto">
              <a:xfrm>
                <a:off x="396" y="2920"/>
                <a:ext cx="70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024466" name="Rectangle 18"/>
            <p:cNvSpPr>
              <a:spLocks noChangeArrowheads="1"/>
            </p:cNvSpPr>
            <p:nvPr/>
          </p:nvSpPr>
          <p:spPr bwMode="auto">
            <a:xfrm>
              <a:off x="1751013" y="3670300"/>
              <a:ext cx="307975" cy="36353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altLang="ko-KR" sz="1800">
                  <a:solidFill>
                    <a:srgbClr val="56127A"/>
                  </a:solidFill>
                  <a:latin typeface="Arial" charset="0"/>
                  <a:ea typeface="굴림" charset="-127"/>
                </a:rPr>
                <a:t>0</a:t>
              </a:r>
            </a:p>
          </p:txBody>
        </p:sp>
        <p:sp>
          <p:nvSpPr>
            <p:cNvPr id="2024467" name="Rectangle 19"/>
            <p:cNvSpPr>
              <a:spLocks noChangeArrowheads="1"/>
            </p:cNvSpPr>
            <p:nvPr/>
          </p:nvSpPr>
          <p:spPr bwMode="auto">
            <a:xfrm>
              <a:off x="1751013" y="3962400"/>
              <a:ext cx="307975" cy="36353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altLang="ko-KR" sz="1800">
                  <a:solidFill>
                    <a:srgbClr val="56127A"/>
                  </a:solidFill>
                  <a:latin typeface="Arial" charset="0"/>
                  <a:ea typeface="굴림" charset="-127"/>
                </a:rPr>
                <a:t>1</a:t>
              </a:r>
            </a:p>
          </p:txBody>
        </p:sp>
        <p:sp>
          <p:nvSpPr>
            <p:cNvPr id="2024468" name="Rectangle 20"/>
            <p:cNvSpPr>
              <a:spLocks noChangeArrowheads="1"/>
            </p:cNvSpPr>
            <p:nvPr/>
          </p:nvSpPr>
          <p:spPr bwMode="auto">
            <a:xfrm>
              <a:off x="1751013" y="4292600"/>
              <a:ext cx="307975" cy="36353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altLang="ko-KR" sz="1800">
                  <a:solidFill>
                    <a:srgbClr val="56127A"/>
                  </a:solidFill>
                  <a:latin typeface="Arial" charset="0"/>
                  <a:ea typeface="굴림" charset="-127"/>
                </a:rPr>
                <a:t>2</a:t>
              </a:r>
            </a:p>
          </p:txBody>
        </p:sp>
        <p:sp>
          <p:nvSpPr>
            <p:cNvPr id="2024469" name="Rectangle 21"/>
            <p:cNvSpPr>
              <a:spLocks noChangeArrowheads="1"/>
            </p:cNvSpPr>
            <p:nvPr/>
          </p:nvSpPr>
          <p:spPr bwMode="auto">
            <a:xfrm>
              <a:off x="1751013" y="4572000"/>
              <a:ext cx="307975" cy="36353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altLang="ko-KR" sz="1800">
                  <a:solidFill>
                    <a:srgbClr val="56127A"/>
                  </a:solidFill>
                  <a:latin typeface="Arial" charset="0"/>
                  <a:ea typeface="굴림" charset="-127"/>
                </a:rPr>
                <a:t>3</a:t>
              </a:r>
            </a:p>
          </p:txBody>
        </p:sp>
        <p:sp>
          <p:nvSpPr>
            <p:cNvPr id="2024470" name="Rectangle 22"/>
            <p:cNvSpPr>
              <a:spLocks noChangeArrowheads="1"/>
            </p:cNvSpPr>
            <p:nvPr/>
          </p:nvSpPr>
          <p:spPr bwMode="auto">
            <a:xfrm>
              <a:off x="998954" y="4984750"/>
              <a:ext cx="1883530" cy="643766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algn="ctr" eaLnBrk="0" hangingPunct="0"/>
              <a:r>
                <a:rPr lang="en-US" altLang="ko-KR" sz="1800" dirty="0">
                  <a:latin typeface="Verdana" pitchFamily="34" charset="0"/>
                  <a:ea typeface="굴림" charset="-127"/>
                </a:rPr>
                <a:t>Address Space</a:t>
              </a:r>
            </a:p>
            <a:p>
              <a:pPr algn="ctr" eaLnBrk="0" hangingPunct="0"/>
              <a:r>
                <a:rPr lang="en-US" altLang="ko-KR" sz="1800" dirty="0">
                  <a:latin typeface="Verdana" pitchFamily="34" charset="0"/>
                  <a:ea typeface="굴림" charset="-127"/>
                </a:rPr>
                <a:t>of User-1</a:t>
              </a:r>
            </a:p>
          </p:txBody>
        </p:sp>
        <p:sp>
          <p:nvSpPr>
            <p:cNvPr id="2024471" name="Rectangle 23"/>
            <p:cNvSpPr>
              <a:spLocks noChangeArrowheads="1"/>
            </p:cNvSpPr>
            <p:nvPr/>
          </p:nvSpPr>
          <p:spPr bwMode="auto">
            <a:xfrm>
              <a:off x="3346450" y="4984750"/>
              <a:ext cx="1514475" cy="64452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algn="ctr" eaLnBrk="0" hangingPunct="0"/>
              <a:r>
                <a:rPr lang="en-US" altLang="ko-KR" sz="1800">
                  <a:latin typeface="Verdana" pitchFamily="34" charset="0"/>
                  <a:ea typeface="굴림" charset="-127"/>
                </a:rPr>
                <a:t>Page Table </a:t>
              </a:r>
            </a:p>
            <a:p>
              <a:pPr algn="ctr" eaLnBrk="0" hangingPunct="0"/>
              <a:r>
                <a:rPr lang="en-US" altLang="ko-KR" sz="1800">
                  <a:latin typeface="Verdana" pitchFamily="34" charset="0"/>
                  <a:ea typeface="굴림" charset="-127"/>
                </a:rPr>
                <a:t>of User-1</a:t>
              </a:r>
            </a:p>
          </p:txBody>
        </p:sp>
        <p:grpSp>
          <p:nvGrpSpPr>
            <p:cNvPr id="48" name="Group 47"/>
            <p:cNvGrpSpPr/>
            <p:nvPr/>
          </p:nvGrpSpPr>
          <p:grpSpPr>
            <a:xfrm>
              <a:off x="3192463" y="3194050"/>
              <a:ext cx="4681537" cy="2540000"/>
              <a:chOff x="3192463" y="3136900"/>
              <a:chExt cx="4681537" cy="2540000"/>
            </a:xfrm>
          </p:grpSpPr>
          <p:sp>
            <p:nvSpPr>
              <p:cNvPr id="2024458" name="Rectangle 10"/>
              <p:cNvSpPr>
                <a:spLocks noChangeArrowheads="1"/>
              </p:cNvSpPr>
              <p:nvPr/>
            </p:nvSpPr>
            <p:spPr bwMode="auto">
              <a:xfrm>
                <a:off x="3524250" y="3657600"/>
                <a:ext cx="1117600" cy="1193800"/>
              </a:xfrm>
              <a:prstGeom prst="rect">
                <a:avLst/>
              </a:prstGeom>
              <a:solidFill>
                <a:srgbClr val="91A67C"/>
              </a:solidFill>
              <a:ln w="12700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24459" name="Line 11"/>
              <p:cNvSpPr>
                <a:spLocks noChangeShapeType="1"/>
              </p:cNvSpPr>
              <p:nvPr/>
            </p:nvSpPr>
            <p:spPr bwMode="auto">
              <a:xfrm>
                <a:off x="3524250" y="3949700"/>
                <a:ext cx="1117600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24460" name="Line 12"/>
              <p:cNvSpPr>
                <a:spLocks noChangeShapeType="1"/>
              </p:cNvSpPr>
              <p:nvPr/>
            </p:nvSpPr>
            <p:spPr bwMode="auto">
              <a:xfrm>
                <a:off x="3524250" y="4254500"/>
                <a:ext cx="1117600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24461" name="Line 13"/>
              <p:cNvSpPr>
                <a:spLocks noChangeShapeType="1"/>
              </p:cNvSpPr>
              <p:nvPr/>
            </p:nvSpPr>
            <p:spPr bwMode="auto">
              <a:xfrm>
                <a:off x="3524250" y="4559300"/>
                <a:ext cx="1117600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24462" name="Rectangle 14"/>
              <p:cNvSpPr>
                <a:spLocks noChangeArrowheads="1"/>
              </p:cNvSpPr>
              <p:nvPr/>
            </p:nvSpPr>
            <p:spPr bwMode="auto">
              <a:xfrm>
                <a:off x="3192463" y="3625850"/>
                <a:ext cx="327025" cy="366713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spAutoFit/>
              </a:bodyPr>
              <a:lstStyle/>
              <a:p>
                <a:pPr eaLnBrk="0" hangingPunct="0"/>
                <a:r>
                  <a:rPr lang="en-US" altLang="ko-KR" sz="1800">
                    <a:solidFill>
                      <a:srgbClr val="56127A"/>
                    </a:solidFill>
                    <a:latin typeface="Verdana" pitchFamily="34" charset="0"/>
                    <a:ea typeface="굴림" charset="-127"/>
                  </a:rPr>
                  <a:t>0</a:t>
                </a:r>
              </a:p>
            </p:txBody>
          </p:sp>
          <p:sp>
            <p:nvSpPr>
              <p:cNvPr id="2024463" name="Rectangle 15"/>
              <p:cNvSpPr>
                <a:spLocks noChangeArrowheads="1"/>
              </p:cNvSpPr>
              <p:nvPr/>
            </p:nvSpPr>
            <p:spPr bwMode="auto">
              <a:xfrm>
                <a:off x="3192463" y="3930650"/>
                <a:ext cx="327025" cy="366713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spAutoFit/>
              </a:bodyPr>
              <a:lstStyle/>
              <a:p>
                <a:pPr eaLnBrk="0" hangingPunct="0"/>
                <a:r>
                  <a:rPr lang="en-US" altLang="ko-KR" sz="1800">
                    <a:solidFill>
                      <a:srgbClr val="56127A"/>
                    </a:solidFill>
                    <a:latin typeface="Verdana" pitchFamily="34" charset="0"/>
                    <a:ea typeface="굴림" charset="-127"/>
                  </a:rPr>
                  <a:t>1</a:t>
                </a:r>
              </a:p>
            </p:txBody>
          </p:sp>
          <p:sp>
            <p:nvSpPr>
              <p:cNvPr id="2024464" name="Rectangle 16"/>
              <p:cNvSpPr>
                <a:spLocks noChangeArrowheads="1"/>
              </p:cNvSpPr>
              <p:nvPr/>
            </p:nvSpPr>
            <p:spPr bwMode="auto">
              <a:xfrm>
                <a:off x="3192463" y="4235450"/>
                <a:ext cx="327025" cy="366713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spAutoFit/>
              </a:bodyPr>
              <a:lstStyle/>
              <a:p>
                <a:pPr eaLnBrk="0" hangingPunct="0"/>
                <a:r>
                  <a:rPr lang="en-US" altLang="ko-KR" sz="1800">
                    <a:solidFill>
                      <a:srgbClr val="56127A"/>
                    </a:solidFill>
                    <a:latin typeface="Verdana" pitchFamily="34" charset="0"/>
                    <a:ea typeface="굴림" charset="-127"/>
                  </a:rPr>
                  <a:t>2</a:t>
                </a:r>
              </a:p>
            </p:txBody>
          </p:sp>
          <p:sp>
            <p:nvSpPr>
              <p:cNvPr id="2024465" name="Rectangle 17"/>
              <p:cNvSpPr>
                <a:spLocks noChangeArrowheads="1"/>
              </p:cNvSpPr>
              <p:nvPr/>
            </p:nvSpPr>
            <p:spPr bwMode="auto">
              <a:xfrm>
                <a:off x="3192463" y="4540250"/>
                <a:ext cx="327025" cy="366713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spAutoFit/>
              </a:bodyPr>
              <a:lstStyle/>
              <a:p>
                <a:pPr eaLnBrk="0" hangingPunct="0"/>
                <a:r>
                  <a:rPr lang="en-US" altLang="ko-KR" sz="1800">
                    <a:solidFill>
                      <a:srgbClr val="56127A"/>
                    </a:solidFill>
                    <a:latin typeface="Verdana" pitchFamily="34" charset="0"/>
                    <a:ea typeface="굴림" charset="-127"/>
                  </a:rPr>
                  <a:t>3</a:t>
                </a:r>
              </a:p>
            </p:txBody>
          </p:sp>
          <p:sp>
            <p:nvSpPr>
              <p:cNvPr id="2024472" name="Line 24"/>
              <p:cNvSpPr>
                <a:spLocks noChangeShapeType="1"/>
              </p:cNvSpPr>
              <p:nvPr/>
            </p:nvSpPr>
            <p:spPr bwMode="auto">
              <a:xfrm>
                <a:off x="4686300" y="4419600"/>
                <a:ext cx="2019300" cy="1079500"/>
              </a:xfrm>
              <a:prstGeom prst="line">
                <a:avLst/>
              </a:prstGeom>
              <a:noFill/>
              <a:ln w="25400">
                <a:solidFill>
                  <a:schemeClr val="bg2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24473" name="Line 25"/>
              <p:cNvSpPr>
                <a:spLocks noChangeShapeType="1"/>
              </p:cNvSpPr>
              <p:nvPr/>
            </p:nvSpPr>
            <p:spPr bwMode="auto">
              <a:xfrm flipV="1">
                <a:off x="4675188" y="3683000"/>
                <a:ext cx="2055812" cy="431800"/>
              </a:xfrm>
              <a:prstGeom prst="line">
                <a:avLst/>
              </a:prstGeom>
              <a:noFill/>
              <a:ln w="25400">
                <a:solidFill>
                  <a:schemeClr val="bg2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24474" name="Line 26"/>
              <p:cNvSpPr>
                <a:spLocks noChangeShapeType="1"/>
              </p:cNvSpPr>
              <p:nvPr/>
            </p:nvSpPr>
            <p:spPr bwMode="auto">
              <a:xfrm>
                <a:off x="4675188" y="3797300"/>
                <a:ext cx="2068512" cy="176213"/>
              </a:xfrm>
              <a:prstGeom prst="line">
                <a:avLst/>
              </a:prstGeom>
              <a:noFill/>
              <a:ln w="25400">
                <a:solidFill>
                  <a:schemeClr val="bg2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24475" name="Line 27"/>
              <p:cNvSpPr>
                <a:spLocks noChangeShapeType="1"/>
              </p:cNvSpPr>
              <p:nvPr/>
            </p:nvSpPr>
            <p:spPr bwMode="auto">
              <a:xfrm>
                <a:off x="4675188" y="4724400"/>
                <a:ext cx="2055812" cy="198438"/>
              </a:xfrm>
              <a:prstGeom prst="line">
                <a:avLst/>
              </a:prstGeom>
              <a:noFill/>
              <a:ln w="25400">
                <a:solidFill>
                  <a:schemeClr val="bg2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3" name="Group 28"/>
              <p:cNvGrpSpPr>
                <a:grpSpLocks/>
              </p:cNvGrpSpPr>
              <p:nvPr/>
            </p:nvGrpSpPr>
            <p:grpSpPr bwMode="auto">
              <a:xfrm>
                <a:off x="6731000" y="3136900"/>
                <a:ext cx="1143000" cy="2540000"/>
                <a:chOff x="4240" y="1976"/>
                <a:chExt cx="720" cy="1600"/>
              </a:xfrm>
            </p:grpSpPr>
            <p:grpSp>
              <p:nvGrpSpPr>
                <p:cNvPr id="4" name="Group 29"/>
                <p:cNvGrpSpPr>
                  <a:grpSpLocks/>
                </p:cNvGrpSpPr>
                <p:nvPr/>
              </p:nvGrpSpPr>
              <p:grpSpPr bwMode="auto">
                <a:xfrm>
                  <a:off x="4240" y="1976"/>
                  <a:ext cx="720" cy="1600"/>
                  <a:chOff x="4240" y="1976"/>
                  <a:chExt cx="720" cy="1600"/>
                </a:xfrm>
              </p:grpSpPr>
              <p:sp>
                <p:nvSpPr>
                  <p:cNvPr id="2024478" name="Line 30"/>
                  <p:cNvSpPr>
                    <a:spLocks noChangeShapeType="1"/>
                  </p:cNvSpPr>
                  <p:nvPr/>
                </p:nvSpPr>
                <p:spPr bwMode="auto">
                  <a:xfrm>
                    <a:off x="4240" y="1976"/>
                    <a:ext cx="0" cy="1600"/>
                  </a:xfrm>
                  <a:prstGeom prst="line">
                    <a:avLst/>
                  </a:prstGeom>
                  <a:noFill/>
                  <a:ln w="254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024479" name="Line 31"/>
                  <p:cNvSpPr>
                    <a:spLocks noChangeShapeType="1"/>
                  </p:cNvSpPr>
                  <p:nvPr/>
                </p:nvSpPr>
                <p:spPr bwMode="auto">
                  <a:xfrm>
                    <a:off x="4960" y="1976"/>
                    <a:ext cx="0" cy="1600"/>
                  </a:xfrm>
                  <a:prstGeom prst="line">
                    <a:avLst/>
                  </a:prstGeom>
                  <a:noFill/>
                  <a:ln w="254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024480" name="Line 32"/>
                  <p:cNvSpPr>
                    <a:spLocks noChangeShapeType="1"/>
                  </p:cNvSpPr>
                  <p:nvPr/>
                </p:nvSpPr>
                <p:spPr bwMode="auto">
                  <a:xfrm>
                    <a:off x="4248" y="2126"/>
                    <a:ext cx="704" cy="0"/>
                  </a:xfrm>
                  <a:prstGeom prst="line">
                    <a:avLst/>
                  </a:prstGeom>
                  <a:noFill/>
                  <a:ln w="254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024481" name="Line 33"/>
                  <p:cNvSpPr>
                    <a:spLocks noChangeShapeType="1"/>
                  </p:cNvSpPr>
                  <p:nvPr/>
                </p:nvSpPr>
                <p:spPr bwMode="auto">
                  <a:xfrm>
                    <a:off x="4248" y="2321"/>
                    <a:ext cx="704" cy="0"/>
                  </a:xfrm>
                  <a:prstGeom prst="line">
                    <a:avLst/>
                  </a:prstGeom>
                  <a:noFill/>
                  <a:ln w="254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024482" name="Line 34"/>
                  <p:cNvSpPr>
                    <a:spLocks noChangeShapeType="1"/>
                  </p:cNvSpPr>
                  <p:nvPr/>
                </p:nvSpPr>
                <p:spPr bwMode="auto">
                  <a:xfrm>
                    <a:off x="4248" y="2516"/>
                    <a:ext cx="704" cy="0"/>
                  </a:xfrm>
                  <a:prstGeom prst="line">
                    <a:avLst/>
                  </a:prstGeom>
                  <a:noFill/>
                  <a:ln w="254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024483" name="Line 35"/>
                  <p:cNvSpPr>
                    <a:spLocks noChangeShapeType="1"/>
                  </p:cNvSpPr>
                  <p:nvPr/>
                </p:nvSpPr>
                <p:spPr bwMode="auto">
                  <a:xfrm>
                    <a:off x="4248" y="2711"/>
                    <a:ext cx="704" cy="0"/>
                  </a:xfrm>
                  <a:prstGeom prst="line">
                    <a:avLst/>
                  </a:prstGeom>
                  <a:noFill/>
                  <a:ln w="254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024484" name="Line 36"/>
                  <p:cNvSpPr>
                    <a:spLocks noChangeShapeType="1"/>
                  </p:cNvSpPr>
                  <p:nvPr/>
                </p:nvSpPr>
                <p:spPr bwMode="auto">
                  <a:xfrm>
                    <a:off x="4248" y="2906"/>
                    <a:ext cx="704" cy="0"/>
                  </a:xfrm>
                  <a:prstGeom prst="line">
                    <a:avLst/>
                  </a:prstGeom>
                  <a:noFill/>
                  <a:ln w="254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024485" name="Line 37"/>
                  <p:cNvSpPr>
                    <a:spLocks noChangeShapeType="1"/>
                  </p:cNvSpPr>
                  <p:nvPr/>
                </p:nvSpPr>
                <p:spPr bwMode="auto">
                  <a:xfrm>
                    <a:off x="4248" y="3101"/>
                    <a:ext cx="704" cy="0"/>
                  </a:xfrm>
                  <a:prstGeom prst="line">
                    <a:avLst/>
                  </a:prstGeom>
                  <a:noFill/>
                  <a:ln w="254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024486" name="Line 38"/>
                  <p:cNvSpPr>
                    <a:spLocks noChangeShapeType="1"/>
                  </p:cNvSpPr>
                  <p:nvPr/>
                </p:nvSpPr>
                <p:spPr bwMode="auto">
                  <a:xfrm>
                    <a:off x="4248" y="3296"/>
                    <a:ext cx="704" cy="0"/>
                  </a:xfrm>
                  <a:prstGeom prst="line">
                    <a:avLst/>
                  </a:prstGeom>
                  <a:noFill/>
                  <a:ln w="254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024487" name="Line 39"/>
                  <p:cNvSpPr>
                    <a:spLocks noChangeShapeType="1"/>
                  </p:cNvSpPr>
                  <p:nvPr/>
                </p:nvSpPr>
                <p:spPr bwMode="auto">
                  <a:xfrm>
                    <a:off x="4248" y="3491"/>
                    <a:ext cx="704" cy="0"/>
                  </a:xfrm>
                  <a:prstGeom prst="line">
                    <a:avLst/>
                  </a:prstGeom>
                  <a:noFill/>
                  <a:ln w="254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5" name="Group 40"/>
                <p:cNvGrpSpPr>
                  <a:grpSpLocks/>
                </p:cNvGrpSpPr>
                <p:nvPr/>
              </p:nvGrpSpPr>
              <p:grpSpPr bwMode="auto">
                <a:xfrm>
                  <a:off x="4475" y="2103"/>
                  <a:ext cx="206" cy="1408"/>
                  <a:chOff x="4523" y="2119"/>
                  <a:chExt cx="206" cy="1408"/>
                </a:xfrm>
              </p:grpSpPr>
              <p:sp>
                <p:nvSpPr>
                  <p:cNvPr id="2024489" name="Rectangle 41"/>
                  <p:cNvSpPr>
                    <a:spLocks noChangeArrowheads="1"/>
                  </p:cNvSpPr>
                  <p:nvPr/>
                </p:nvSpPr>
                <p:spPr bwMode="auto">
                  <a:xfrm>
                    <a:off x="4523" y="2119"/>
                    <a:ext cx="206" cy="231"/>
                  </a:xfrm>
                  <a:prstGeom prst="rect">
                    <a:avLst/>
                  </a:prstGeom>
                  <a:noFill/>
                  <a:ln w="254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lIns="90488" tIns="44450" rIns="90488" bIns="44450">
                    <a:spAutoFit/>
                  </a:bodyPr>
                  <a:lstStyle/>
                  <a:p>
                    <a:pPr eaLnBrk="0" hangingPunct="0"/>
                    <a:r>
                      <a:rPr lang="en-US" altLang="ko-KR" sz="1800">
                        <a:solidFill>
                          <a:srgbClr val="56127A"/>
                        </a:solidFill>
                        <a:latin typeface="Verdana" pitchFamily="34" charset="0"/>
                        <a:ea typeface="굴림" charset="-127"/>
                      </a:rPr>
                      <a:t>1</a:t>
                    </a:r>
                  </a:p>
                </p:txBody>
              </p:sp>
              <p:sp>
                <p:nvSpPr>
                  <p:cNvPr id="2024490" name="Rectangle 42"/>
                  <p:cNvSpPr>
                    <a:spLocks noChangeArrowheads="1"/>
                  </p:cNvSpPr>
                  <p:nvPr/>
                </p:nvSpPr>
                <p:spPr bwMode="auto">
                  <a:xfrm>
                    <a:off x="4523" y="2327"/>
                    <a:ext cx="206" cy="231"/>
                  </a:xfrm>
                  <a:prstGeom prst="rect">
                    <a:avLst/>
                  </a:prstGeom>
                  <a:noFill/>
                  <a:ln w="254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lIns="90488" tIns="44450" rIns="90488" bIns="44450">
                    <a:spAutoFit/>
                  </a:bodyPr>
                  <a:lstStyle/>
                  <a:p>
                    <a:pPr eaLnBrk="0" hangingPunct="0"/>
                    <a:r>
                      <a:rPr lang="en-US" altLang="ko-KR" sz="1800">
                        <a:solidFill>
                          <a:srgbClr val="56127A"/>
                        </a:solidFill>
                        <a:latin typeface="Verdana" pitchFamily="34" charset="0"/>
                        <a:ea typeface="굴림" charset="-127"/>
                      </a:rPr>
                      <a:t>0</a:t>
                    </a:r>
                  </a:p>
                </p:txBody>
              </p:sp>
              <p:sp>
                <p:nvSpPr>
                  <p:cNvPr id="2024491" name="Rectangle 43"/>
                  <p:cNvSpPr>
                    <a:spLocks noChangeArrowheads="1"/>
                  </p:cNvSpPr>
                  <p:nvPr/>
                </p:nvSpPr>
                <p:spPr bwMode="auto">
                  <a:xfrm>
                    <a:off x="4523" y="3296"/>
                    <a:ext cx="206" cy="231"/>
                  </a:xfrm>
                  <a:prstGeom prst="rect">
                    <a:avLst/>
                  </a:prstGeom>
                  <a:noFill/>
                  <a:ln w="254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lIns="90488" tIns="44450" rIns="90488" bIns="44450">
                    <a:spAutoFit/>
                  </a:bodyPr>
                  <a:lstStyle/>
                  <a:p>
                    <a:pPr eaLnBrk="0" hangingPunct="0"/>
                    <a:r>
                      <a:rPr lang="en-US" altLang="ko-KR" sz="1800">
                        <a:solidFill>
                          <a:srgbClr val="56127A"/>
                        </a:solidFill>
                        <a:latin typeface="Verdana" pitchFamily="34" charset="0"/>
                        <a:ea typeface="굴림" charset="-127"/>
                      </a:rPr>
                      <a:t>2</a:t>
                    </a:r>
                  </a:p>
                </p:txBody>
              </p:sp>
              <p:sp>
                <p:nvSpPr>
                  <p:cNvPr id="2024492" name="Rectangle 44"/>
                  <p:cNvSpPr>
                    <a:spLocks noChangeArrowheads="1"/>
                  </p:cNvSpPr>
                  <p:nvPr/>
                </p:nvSpPr>
                <p:spPr bwMode="auto">
                  <a:xfrm>
                    <a:off x="4523" y="2906"/>
                    <a:ext cx="206" cy="231"/>
                  </a:xfrm>
                  <a:prstGeom prst="rect">
                    <a:avLst/>
                  </a:prstGeom>
                  <a:noFill/>
                  <a:ln w="254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lIns="90488" tIns="44450" rIns="90488" bIns="44450">
                    <a:spAutoFit/>
                  </a:bodyPr>
                  <a:lstStyle/>
                  <a:p>
                    <a:pPr eaLnBrk="0" hangingPunct="0"/>
                    <a:r>
                      <a:rPr lang="en-US" altLang="ko-KR" sz="1800">
                        <a:solidFill>
                          <a:srgbClr val="56127A"/>
                        </a:solidFill>
                        <a:latin typeface="Verdana" pitchFamily="34" charset="0"/>
                        <a:ea typeface="굴림" charset="-127"/>
                      </a:rPr>
                      <a:t>3</a:t>
                    </a:r>
                  </a:p>
                </p:txBody>
              </p:sp>
            </p:grpSp>
          </p:grpSp>
        </p:grpSp>
      </p:grpSp>
      <p:grpSp>
        <p:nvGrpSpPr>
          <p:cNvPr id="6" name="Group 45"/>
          <p:cNvGrpSpPr>
            <a:grpSpLocks/>
          </p:cNvGrpSpPr>
          <p:nvPr/>
        </p:nvGrpSpPr>
        <p:grpSpPr bwMode="auto">
          <a:xfrm>
            <a:off x="2597150" y="2359025"/>
            <a:ext cx="2917825" cy="417513"/>
            <a:chOff x="1654" y="1312"/>
            <a:chExt cx="1838" cy="263"/>
          </a:xfrm>
        </p:grpSpPr>
        <p:sp>
          <p:nvSpPr>
            <p:cNvPr id="2024494" name="Rectangle 46"/>
            <p:cNvSpPr>
              <a:spLocks noChangeArrowheads="1"/>
            </p:cNvSpPr>
            <p:nvPr/>
          </p:nvSpPr>
          <p:spPr bwMode="auto">
            <a:xfrm>
              <a:off x="1654" y="1316"/>
              <a:ext cx="1838" cy="259"/>
            </a:xfrm>
            <a:prstGeom prst="rect">
              <a:avLst/>
            </a:prstGeom>
            <a:solidFill>
              <a:srgbClr val="FFCC66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altLang="ko-KR" sz="1800">
                  <a:latin typeface="Verdana" pitchFamily="34" charset="0"/>
                  <a:ea typeface="굴림" charset="-127"/>
                </a:rPr>
                <a:t>page number      </a:t>
              </a:r>
              <a:r>
                <a:rPr lang="en-US" altLang="ko-KR" sz="2000">
                  <a:latin typeface="Verdana" pitchFamily="34" charset="0"/>
                  <a:ea typeface="굴림" charset="-127"/>
                </a:rPr>
                <a:t>offset</a:t>
              </a:r>
              <a:endParaRPr lang="en-US" altLang="ko-KR" sz="1800">
                <a:latin typeface="Verdana" pitchFamily="34" charset="0"/>
                <a:ea typeface="굴림" charset="-127"/>
              </a:endParaRPr>
            </a:p>
          </p:txBody>
        </p:sp>
        <p:sp>
          <p:nvSpPr>
            <p:cNvPr id="2024495" name="Line 47"/>
            <p:cNvSpPr>
              <a:spLocks noChangeShapeType="1"/>
            </p:cNvSpPr>
            <p:nvPr/>
          </p:nvSpPr>
          <p:spPr bwMode="auto">
            <a:xfrm>
              <a:off x="2856" y="1312"/>
              <a:ext cx="0" cy="25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13, 2013</a:t>
            </a:r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http://csg.csail.mit.edu/6.S195</a:t>
            </a:r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L20-</a:t>
            </a:r>
            <a:fld id="{63685F6B-DF49-47D4-A73B-45DF2DFB4508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44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4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2445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649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81000"/>
            <a:ext cx="7772400" cy="1143000"/>
          </a:xfrm>
          <a:noFill/>
          <a:ln/>
        </p:spPr>
        <p:txBody>
          <a:bodyPr lIns="90488" tIns="44450" rIns="90488" bIns="44450"/>
          <a:lstStyle/>
          <a:p>
            <a:r>
              <a:rPr lang="en-US" altLang="ko-KR" sz="4000" dirty="0">
                <a:ea typeface="굴림" charset="-127"/>
              </a:rPr>
              <a:t>Private Address Space per User</a:t>
            </a:r>
          </a:p>
        </p:txBody>
      </p:sp>
      <p:sp>
        <p:nvSpPr>
          <p:cNvPr id="2026499" name="Rectangle 3"/>
          <p:cNvSpPr>
            <a:spLocks noChangeArrowheads="1"/>
          </p:cNvSpPr>
          <p:nvPr/>
        </p:nvSpPr>
        <p:spPr bwMode="auto">
          <a:xfrm>
            <a:off x="495300" y="5807075"/>
            <a:ext cx="6783388" cy="7080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eaLnBrk="0" hangingPunct="0">
              <a:buFontTx/>
              <a:buChar char="•"/>
            </a:pPr>
            <a:r>
              <a:rPr lang="ko-KR" altLang="en-US" sz="2000" dirty="0">
                <a:latin typeface="Verdana" pitchFamily="34" charset="0"/>
                <a:ea typeface="굴림" charset="-127"/>
              </a:rPr>
              <a:t> </a:t>
            </a:r>
            <a:r>
              <a:rPr lang="en-US" altLang="ko-KR" sz="2000" dirty="0">
                <a:latin typeface="Verdana" pitchFamily="34" charset="0"/>
                <a:ea typeface="굴림" charset="-127"/>
              </a:rPr>
              <a:t>Each user has a page table </a:t>
            </a:r>
          </a:p>
          <a:p>
            <a:pPr eaLnBrk="0" hangingPunct="0">
              <a:buFontTx/>
              <a:buChar char="•"/>
            </a:pPr>
            <a:r>
              <a:rPr lang="en-US" altLang="ko-KR" sz="2000" dirty="0">
                <a:latin typeface="Verdana" pitchFamily="34" charset="0"/>
                <a:ea typeface="굴림" charset="-127"/>
              </a:rPr>
              <a:t> Page table contains an entry for each user page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555625" y="1498600"/>
            <a:ext cx="8013700" cy="5029200"/>
            <a:chOff x="88" y="856"/>
            <a:chExt cx="5048" cy="3168"/>
          </a:xfrm>
        </p:grpSpPr>
        <p:sp>
          <p:nvSpPr>
            <p:cNvPr id="2026501" name="Rectangle 5"/>
            <p:cNvSpPr>
              <a:spLocks noChangeArrowheads="1"/>
            </p:cNvSpPr>
            <p:nvPr/>
          </p:nvSpPr>
          <p:spPr bwMode="auto">
            <a:xfrm>
              <a:off x="672" y="2704"/>
              <a:ext cx="704" cy="216"/>
            </a:xfrm>
            <a:prstGeom prst="rect">
              <a:avLst/>
            </a:prstGeom>
            <a:solidFill>
              <a:schemeClr val="folHlink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26502" name="Rectangle 6"/>
            <p:cNvSpPr>
              <a:spLocks noChangeArrowheads="1"/>
            </p:cNvSpPr>
            <p:nvPr/>
          </p:nvSpPr>
          <p:spPr bwMode="auto">
            <a:xfrm>
              <a:off x="672" y="1936"/>
              <a:ext cx="704" cy="216"/>
            </a:xfrm>
            <a:prstGeom prst="rect">
              <a:avLst/>
            </a:prstGeom>
            <a:solidFill>
              <a:schemeClr val="folHlink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26503" name="Rectangle 7"/>
            <p:cNvSpPr>
              <a:spLocks noChangeArrowheads="1"/>
            </p:cNvSpPr>
            <p:nvPr/>
          </p:nvSpPr>
          <p:spPr bwMode="auto">
            <a:xfrm>
              <a:off x="672" y="1104"/>
              <a:ext cx="704" cy="216"/>
            </a:xfrm>
            <a:prstGeom prst="rect">
              <a:avLst/>
            </a:prstGeom>
            <a:solidFill>
              <a:schemeClr val="folHlink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26504" name="Rectangle 8" descr="90%"/>
            <p:cNvSpPr>
              <a:spLocks noChangeArrowheads="1"/>
            </p:cNvSpPr>
            <p:nvPr/>
          </p:nvSpPr>
          <p:spPr bwMode="auto">
            <a:xfrm>
              <a:off x="672" y="888"/>
              <a:ext cx="704" cy="656"/>
            </a:xfrm>
            <a:prstGeom prst="rect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26505" name="Line 9"/>
            <p:cNvSpPr>
              <a:spLocks noChangeShapeType="1"/>
            </p:cNvSpPr>
            <p:nvPr/>
          </p:nvSpPr>
          <p:spPr bwMode="auto">
            <a:xfrm>
              <a:off x="672" y="1103"/>
              <a:ext cx="70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26506" name="Line 10"/>
            <p:cNvSpPr>
              <a:spLocks noChangeShapeType="1"/>
            </p:cNvSpPr>
            <p:nvPr/>
          </p:nvSpPr>
          <p:spPr bwMode="auto">
            <a:xfrm>
              <a:off x="672" y="1325"/>
              <a:ext cx="70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26507" name="Rectangle 11"/>
            <p:cNvSpPr>
              <a:spLocks noChangeArrowheads="1"/>
            </p:cNvSpPr>
            <p:nvPr/>
          </p:nvSpPr>
          <p:spPr bwMode="auto">
            <a:xfrm>
              <a:off x="848" y="1112"/>
              <a:ext cx="402" cy="23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altLang="ko-KR" sz="1800" dirty="0">
                  <a:latin typeface="Verdana" pitchFamily="34" charset="0"/>
                  <a:ea typeface="굴림" charset="-127"/>
                </a:rPr>
                <a:t>VA1</a:t>
              </a:r>
            </a:p>
          </p:txBody>
        </p:sp>
        <p:sp>
          <p:nvSpPr>
            <p:cNvPr id="2026508" name="Rectangle 12"/>
            <p:cNvSpPr>
              <a:spLocks noChangeArrowheads="1"/>
            </p:cNvSpPr>
            <p:nvPr/>
          </p:nvSpPr>
          <p:spPr bwMode="auto">
            <a:xfrm>
              <a:off x="88" y="1080"/>
              <a:ext cx="590" cy="23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altLang="ko-KR" sz="1800">
                  <a:latin typeface="Verdana" pitchFamily="34" charset="0"/>
                  <a:ea typeface="굴림" charset="-127"/>
                </a:rPr>
                <a:t>User 1</a:t>
              </a:r>
            </a:p>
          </p:txBody>
        </p:sp>
        <p:sp>
          <p:nvSpPr>
            <p:cNvPr id="2026509" name="Rectangle 13"/>
            <p:cNvSpPr>
              <a:spLocks noChangeArrowheads="1"/>
            </p:cNvSpPr>
            <p:nvPr/>
          </p:nvSpPr>
          <p:spPr bwMode="auto">
            <a:xfrm>
              <a:off x="1911" y="1424"/>
              <a:ext cx="954" cy="23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altLang="ko-KR" sz="1800">
                  <a:latin typeface="Verdana" pitchFamily="34" charset="0"/>
                  <a:ea typeface="굴림" charset="-127"/>
                </a:rPr>
                <a:t>Page Table </a:t>
              </a:r>
            </a:p>
          </p:txBody>
        </p:sp>
        <p:grpSp>
          <p:nvGrpSpPr>
            <p:cNvPr id="3" name="Group 14"/>
            <p:cNvGrpSpPr>
              <a:grpSpLocks/>
            </p:cNvGrpSpPr>
            <p:nvPr/>
          </p:nvGrpSpPr>
          <p:grpSpPr bwMode="auto">
            <a:xfrm>
              <a:off x="1976" y="889"/>
              <a:ext cx="704" cy="519"/>
              <a:chOff x="1976" y="889"/>
              <a:chExt cx="704" cy="519"/>
            </a:xfrm>
          </p:grpSpPr>
          <p:sp>
            <p:nvSpPr>
              <p:cNvPr id="2026511" name="Rectangle 15"/>
              <p:cNvSpPr>
                <a:spLocks noChangeArrowheads="1"/>
              </p:cNvSpPr>
              <p:nvPr/>
            </p:nvSpPr>
            <p:spPr bwMode="auto">
              <a:xfrm>
                <a:off x="1976" y="889"/>
                <a:ext cx="704" cy="519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26512" name="Line 16"/>
              <p:cNvSpPr>
                <a:spLocks noChangeShapeType="1"/>
              </p:cNvSpPr>
              <p:nvPr/>
            </p:nvSpPr>
            <p:spPr bwMode="auto">
              <a:xfrm>
                <a:off x="1976" y="1059"/>
                <a:ext cx="70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26513" name="Line 17"/>
              <p:cNvSpPr>
                <a:spLocks noChangeShapeType="1"/>
              </p:cNvSpPr>
              <p:nvPr/>
            </p:nvSpPr>
            <p:spPr bwMode="auto">
              <a:xfrm>
                <a:off x="1976" y="1235"/>
                <a:ext cx="70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026514" name="Rectangle 18" descr="Dark upward diagonal"/>
            <p:cNvSpPr>
              <a:spLocks noChangeArrowheads="1"/>
            </p:cNvSpPr>
            <p:nvPr/>
          </p:nvSpPr>
          <p:spPr bwMode="auto">
            <a:xfrm>
              <a:off x="672" y="1712"/>
              <a:ext cx="704" cy="656"/>
            </a:xfrm>
            <a:prstGeom prst="rect">
              <a:avLst/>
            </a:prstGeom>
            <a:gradFill flip="none" rotWithShape="1">
              <a:gsLst>
                <a:gs pos="0">
                  <a:srgbClr val="91A67C">
                    <a:tint val="66000"/>
                    <a:satMod val="160000"/>
                  </a:srgbClr>
                </a:gs>
                <a:gs pos="50000">
                  <a:srgbClr val="91A67C">
                    <a:tint val="44500"/>
                    <a:satMod val="160000"/>
                  </a:srgbClr>
                </a:gs>
                <a:gs pos="100000">
                  <a:srgbClr val="91A67C">
                    <a:tint val="23500"/>
                    <a:satMod val="160000"/>
                  </a:srgbClr>
                </a:gs>
              </a:gsLst>
              <a:lin ang="2700000" scaled="1"/>
              <a:tileRect/>
            </a:gra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26515" name="Line 19"/>
            <p:cNvSpPr>
              <a:spLocks noChangeShapeType="1"/>
            </p:cNvSpPr>
            <p:nvPr/>
          </p:nvSpPr>
          <p:spPr bwMode="auto">
            <a:xfrm>
              <a:off x="672" y="1927"/>
              <a:ext cx="70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26516" name="Line 20"/>
            <p:cNvSpPr>
              <a:spLocks noChangeShapeType="1"/>
            </p:cNvSpPr>
            <p:nvPr/>
          </p:nvSpPr>
          <p:spPr bwMode="auto">
            <a:xfrm>
              <a:off x="672" y="2149"/>
              <a:ext cx="70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26517" name="Rectangle 21"/>
            <p:cNvSpPr>
              <a:spLocks noChangeArrowheads="1"/>
            </p:cNvSpPr>
            <p:nvPr/>
          </p:nvSpPr>
          <p:spPr bwMode="auto">
            <a:xfrm>
              <a:off x="800" y="1928"/>
              <a:ext cx="402" cy="23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altLang="ko-KR" sz="1800">
                  <a:latin typeface="Verdana" pitchFamily="34" charset="0"/>
                  <a:ea typeface="굴림" charset="-127"/>
                </a:rPr>
                <a:t>VA1</a:t>
              </a:r>
            </a:p>
          </p:txBody>
        </p:sp>
        <p:sp>
          <p:nvSpPr>
            <p:cNvPr id="2026518" name="Rectangle 22"/>
            <p:cNvSpPr>
              <a:spLocks noChangeArrowheads="1"/>
            </p:cNvSpPr>
            <p:nvPr/>
          </p:nvSpPr>
          <p:spPr bwMode="auto">
            <a:xfrm>
              <a:off x="88" y="1896"/>
              <a:ext cx="590" cy="23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altLang="ko-KR" sz="1800">
                  <a:latin typeface="Verdana" pitchFamily="34" charset="0"/>
                  <a:ea typeface="굴림" charset="-127"/>
                </a:rPr>
                <a:t>User 2</a:t>
              </a:r>
            </a:p>
          </p:txBody>
        </p:sp>
        <p:sp>
          <p:nvSpPr>
            <p:cNvPr id="2026519" name="Rectangle 23"/>
            <p:cNvSpPr>
              <a:spLocks noChangeArrowheads="1"/>
            </p:cNvSpPr>
            <p:nvPr/>
          </p:nvSpPr>
          <p:spPr bwMode="auto">
            <a:xfrm>
              <a:off x="1911" y="2288"/>
              <a:ext cx="955" cy="23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altLang="ko-KR" sz="1800">
                  <a:latin typeface="Verdana" pitchFamily="34" charset="0"/>
                  <a:ea typeface="굴림" charset="-127"/>
                </a:rPr>
                <a:t>Page Table </a:t>
              </a:r>
            </a:p>
          </p:txBody>
        </p:sp>
        <p:grpSp>
          <p:nvGrpSpPr>
            <p:cNvPr id="4" name="Group 24"/>
            <p:cNvGrpSpPr>
              <a:grpSpLocks/>
            </p:cNvGrpSpPr>
            <p:nvPr/>
          </p:nvGrpSpPr>
          <p:grpSpPr bwMode="auto">
            <a:xfrm>
              <a:off x="1976" y="1801"/>
              <a:ext cx="704" cy="519"/>
              <a:chOff x="1976" y="1801"/>
              <a:chExt cx="704" cy="519"/>
            </a:xfrm>
          </p:grpSpPr>
          <p:sp>
            <p:nvSpPr>
              <p:cNvPr id="2026521" name="Rectangle 25"/>
              <p:cNvSpPr>
                <a:spLocks noChangeArrowheads="1"/>
              </p:cNvSpPr>
              <p:nvPr/>
            </p:nvSpPr>
            <p:spPr bwMode="auto">
              <a:xfrm>
                <a:off x="1976" y="1801"/>
                <a:ext cx="704" cy="519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26522" name="Line 26"/>
              <p:cNvSpPr>
                <a:spLocks noChangeShapeType="1"/>
              </p:cNvSpPr>
              <p:nvPr/>
            </p:nvSpPr>
            <p:spPr bwMode="auto">
              <a:xfrm>
                <a:off x="1976" y="1971"/>
                <a:ext cx="70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26523" name="Line 27"/>
              <p:cNvSpPr>
                <a:spLocks noChangeShapeType="1"/>
              </p:cNvSpPr>
              <p:nvPr/>
            </p:nvSpPr>
            <p:spPr bwMode="auto">
              <a:xfrm>
                <a:off x="1976" y="2147"/>
                <a:ext cx="70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026524" name="Rectangle 28"/>
            <p:cNvSpPr>
              <a:spLocks noChangeArrowheads="1"/>
            </p:cNvSpPr>
            <p:nvPr/>
          </p:nvSpPr>
          <p:spPr bwMode="auto">
            <a:xfrm>
              <a:off x="672" y="2488"/>
              <a:ext cx="704" cy="872"/>
            </a:xfrm>
            <a:prstGeom prst="rect">
              <a:avLst/>
            </a:prstGeom>
            <a:solidFill>
              <a:srgbClr val="91A67C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26525" name="Line 29"/>
            <p:cNvSpPr>
              <a:spLocks noChangeShapeType="1"/>
            </p:cNvSpPr>
            <p:nvPr/>
          </p:nvSpPr>
          <p:spPr bwMode="auto">
            <a:xfrm>
              <a:off x="672" y="2919"/>
              <a:ext cx="70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26526" name="Line 30"/>
            <p:cNvSpPr>
              <a:spLocks noChangeShapeType="1"/>
            </p:cNvSpPr>
            <p:nvPr/>
          </p:nvSpPr>
          <p:spPr bwMode="auto">
            <a:xfrm>
              <a:off x="672" y="3141"/>
              <a:ext cx="70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26527" name="Rectangle 31"/>
            <p:cNvSpPr>
              <a:spLocks noChangeArrowheads="1"/>
            </p:cNvSpPr>
            <p:nvPr/>
          </p:nvSpPr>
          <p:spPr bwMode="auto">
            <a:xfrm>
              <a:off x="800" y="2696"/>
              <a:ext cx="402" cy="23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altLang="ko-KR" sz="1800">
                  <a:latin typeface="Verdana" pitchFamily="34" charset="0"/>
                  <a:ea typeface="굴림" charset="-127"/>
                </a:rPr>
                <a:t>VA1</a:t>
              </a:r>
            </a:p>
          </p:txBody>
        </p:sp>
        <p:sp>
          <p:nvSpPr>
            <p:cNvPr id="2026528" name="Rectangle 32"/>
            <p:cNvSpPr>
              <a:spLocks noChangeArrowheads="1"/>
            </p:cNvSpPr>
            <p:nvPr/>
          </p:nvSpPr>
          <p:spPr bwMode="auto">
            <a:xfrm>
              <a:off x="88" y="2760"/>
              <a:ext cx="590" cy="23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altLang="ko-KR" sz="1800">
                  <a:latin typeface="Verdana" pitchFamily="34" charset="0"/>
                  <a:ea typeface="굴림" charset="-127"/>
                </a:rPr>
                <a:t>User 3</a:t>
              </a:r>
            </a:p>
          </p:txBody>
        </p:sp>
        <p:sp>
          <p:nvSpPr>
            <p:cNvPr id="2026529" name="Rectangle 33"/>
            <p:cNvSpPr>
              <a:spLocks noChangeArrowheads="1"/>
            </p:cNvSpPr>
            <p:nvPr/>
          </p:nvSpPr>
          <p:spPr bwMode="auto">
            <a:xfrm>
              <a:off x="1903" y="3280"/>
              <a:ext cx="953" cy="23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altLang="ko-KR" sz="1800">
                  <a:latin typeface="Verdana" pitchFamily="34" charset="0"/>
                  <a:ea typeface="굴림" charset="-127"/>
                </a:rPr>
                <a:t>Page Table</a:t>
              </a:r>
              <a:r>
                <a:rPr lang="en-US" altLang="ko-KR" sz="1800" b="1">
                  <a:latin typeface="Verdana" pitchFamily="34" charset="0"/>
                  <a:ea typeface="굴림" charset="-127"/>
                </a:rPr>
                <a:t> </a:t>
              </a:r>
            </a:p>
          </p:txBody>
        </p:sp>
        <p:sp>
          <p:nvSpPr>
            <p:cNvPr id="2026530" name="Line 34"/>
            <p:cNvSpPr>
              <a:spLocks noChangeShapeType="1"/>
            </p:cNvSpPr>
            <p:nvPr/>
          </p:nvSpPr>
          <p:spPr bwMode="auto">
            <a:xfrm flipV="1">
              <a:off x="1392" y="1120"/>
              <a:ext cx="568" cy="4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26531" name="Line 35"/>
            <p:cNvSpPr>
              <a:spLocks noChangeShapeType="1"/>
            </p:cNvSpPr>
            <p:nvPr/>
          </p:nvSpPr>
          <p:spPr bwMode="auto">
            <a:xfrm>
              <a:off x="1392" y="2040"/>
              <a:ext cx="56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26532" name="Line 36"/>
            <p:cNvSpPr>
              <a:spLocks noChangeShapeType="1"/>
            </p:cNvSpPr>
            <p:nvPr/>
          </p:nvSpPr>
          <p:spPr bwMode="auto">
            <a:xfrm>
              <a:off x="1392" y="2808"/>
              <a:ext cx="55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26533" name="Line 37" descr="Dark upward diagonal"/>
            <p:cNvSpPr>
              <a:spLocks noChangeShapeType="1"/>
            </p:cNvSpPr>
            <p:nvPr/>
          </p:nvSpPr>
          <p:spPr bwMode="auto">
            <a:xfrm>
              <a:off x="2688" y="984"/>
              <a:ext cx="1672" cy="1192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26534" name="Line 38"/>
            <p:cNvSpPr>
              <a:spLocks noChangeShapeType="1"/>
            </p:cNvSpPr>
            <p:nvPr/>
          </p:nvSpPr>
          <p:spPr bwMode="auto">
            <a:xfrm>
              <a:off x="2688" y="1176"/>
              <a:ext cx="1680" cy="1200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26535" name="Line 39"/>
            <p:cNvSpPr>
              <a:spLocks noChangeShapeType="1"/>
            </p:cNvSpPr>
            <p:nvPr/>
          </p:nvSpPr>
          <p:spPr bwMode="auto">
            <a:xfrm>
              <a:off x="2688" y="1320"/>
              <a:ext cx="1680" cy="1824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26536" name="Line 40"/>
            <p:cNvSpPr>
              <a:spLocks noChangeShapeType="1"/>
            </p:cNvSpPr>
            <p:nvPr/>
          </p:nvSpPr>
          <p:spPr bwMode="auto">
            <a:xfrm>
              <a:off x="2688" y="1896"/>
              <a:ext cx="1680" cy="672"/>
            </a:xfrm>
            <a:prstGeom prst="line">
              <a:avLst/>
            </a:prstGeom>
            <a:noFill/>
            <a:ln w="25400">
              <a:solidFill>
                <a:schemeClr val="tx2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26537" name="Line 41"/>
            <p:cNvSpPr>
              <a:spLocks noChangeShapeType="1"/>
            </p:cNvSpPr>
            <p:nvPr/>
          </p:nvSpPr>
          <p:spPr bwMode="auto">
            <a:xfrm>
              <a:off x="2688" y="2088"/>
              <a:ext cx="1680" cy="1632"/>
            </a:xfrm>
            <a:prstGeom prst="line">
              <a:avLst/>
            </a:prstGeom>
            <a:noFill/>
            <a:ln w="25400">
              <a:solidFill>
                <a:schemeClr val="tx2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26538" name="Line 42"/>
            <p:cNvSpPr>
              <a:spLocks noChangeShapeType="1"/>
            </p:cNvSpPr>
            <p:nvPr/>
          </p:nvSpPr>
          <p:spPr bwMode="auto">
            <a:xfrm>
              <a:off x="2688" y="2232"/>
              <a:ext cx="1680" cy="1104"/>
            </a:xfrm>
            <a:prstGeom prst="line">
              <a:avLst/>
            </a:prstGeom>
            <a:noFill/>
            <a:ln w="25400">
              <a:solidFill>
                <a:schemeClr val="tx2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26539" name="Line 43"/>
            <p:cNvSpPr>
              <a:spLocks noChangeShapeType="1"/>
            </p:cNvSpPr>
            <p:nvPr/>
          </p:nvSpPr>
          <p:spPr bwMode="auto">
            <a:xfrm flipV="1">
              <a:off x="2680" y="1968"/>
              <a:ext cx="1704" cy="656"/>
            </a:xfrm>
            <a:prstGeom prst="line">
              <a:avLst/>
            </a:prstGeom>
            <a:noFill/>
            <a:ln w="25400">
              <a:solidFill>
                <a:srgbClr val="91A67C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26540" name="Line 44"/>
            <p:cNvSpPr>
              <a:spLocks noChangeShapeType="1"/>
            </p:cNvSpPr>
            <p:nvPr/>
          </p:nvSpPr>
          <p:spPr bwMode="auto">
            <a:xfrm flipV="1">
              <a:off x="2688" y="2952"/>
              <a:ext cx="1680" cy="48"/>
            </a:xfrm>
            <a:prstGeom prst="line">
              <a:avLst/>
            </a:prstGeom>
            <a:noFill/>
            <a:ln w="25400">
              <a:solidFill>
                <a:srgbClr val="91A67C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26541" name="Line 45"/>
            <p:cNvSpPr>
              <a:spLocks noChangeShapeType="1"/>
            </p:cNvSpPr>
            <p:nvPr/>
          </p:nvSpPr>
          <p:spPr bwMode="auto">
            <a:xfrm>
              <a:off x="2688" y="3192"/>
              <a:ext cx="1680" cy="720"/>
            </a:xfrm>
            <a:prstGeom prst="line">
              <a:avLst/>
            </a:prstGeom>
            <a:noFill/>
            <a:ln w="25400">
              <a:solidFill>
                <a:srgbClr val="91A67C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26542" name="Rectangle 46"/>
            <p:cNvSpPr>
              <a:spLocks noChangeArrowheads="1"/>
            </p:cNvSpPr>
            <p:nvPr/>
          </p:nvSpPr>
          <p:spPr bwMode="auto">
            <a:xfrm rot="16200000">
              <a:off x="3742" y="1271"/>
              <a:ext cx="695" cy="406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algn="ctr" eaLnBrk="0" hangingPunct="0"/>
              <a:r>
                <a:rPr lang="en-US" altLang="ko-KR" sz="1800">
                  <a:latin typeface="Verdana" pitchFamily="34" charset="0"/>
                  <a:ea typeface="굴림" charset="-127"/>
                </a:rPr>
                <a:t>Physical</a:t>
              </a:r>
            </a:p>
            <a:p>
              <a:pPr algn="ctr" eaLnBrk="0" hangingPunct="0"/>
              <a:r>
                <a:rPr lang="en-US" altLang="ko-KR" sz="1800">
                  <a:latin typeface="Verdana" pitchFamily="34" charset="0"/>
                  <a:ea typeface="굴림" charset="-127"/>
                </a:rPr>
                <a:t>Memory</a:t>
              </a:r>
            </a:p>
          </p:txBody>
        </p:sp>
        <p:sp>
          <p:nvSpPr>
            <p:cNvPr id="2026543" name="Line 47"/>
            <p:cNvSpPr>
              <a:spLocks noChangeShapeType="1"/>
            </p:cNvSpPr>
            <p:nvPr/>
          </p:nvSpPr>
          <p:spPr bwMode="auto">
            <a:xfrm>
              <a:off x="672" y="2695"/>
              <a:ext cx="70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5" name="Group 48"/>
            <p:cNvGrpSpPr>
              <a:grpSpLocks/>
            </p:cNvGrpSpPr>
            <p:nvPr/>
          </p:nvGrpSpPr>
          <p:grpSpPr bwMode="auto">
            <a:xfrm>
              <a:off x="1968" y="2536"/>
              <a:ext cx="704" cy="752"/>
              <a:chOff x="1968" y="2512"/>
              <a:chExt cx="704" cy="752"/>
            </a:xfrm>
          </p:grpSpPr>
          <p:sp>
            <p:nvSpPr>
              <p:cNvPr id="2026545" name="Rectangle 49"/>
              <p:cNvSpPr>
                <a:spLocks noChangeArrowheads="1"/>
              </p:cNvSpPr>
              <p:nvPr/>
            </p:nvSpPr>
            <p:spPr bwMode="auto">
              <a:xfrm>
                <a:off x="1968" y="2512"/>
                <a:ext cx="704" cy="75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26546" name="Line 50"/>
              <p:cNvSpPr>
                <a:spLocks noChangeShapeType="1"/>
              </p:cNvSpPr>
              <p:nvPr/>
            </p:nvSpPr>
            <p:spPr bwMode="auto">
              <a:xfrm>
                <a:off x="1968" y="2899"/>
                <a:ext cx="70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26547" name="Line 51"/>
              <p:cNvSpPr>
                <a:spLocks noChangeShapeType="1"/>
              </p:cNvSpPr>
              <p:nvPr/>
            </p:nvSpPr>
            <p:spPr bwMode="auto">
              <a:xfrm>
                <a:off x="1968" y="3091"/>
                <a:ext cx="70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26548" name="Line 52"/>
              <p:cNvSpPr>
                <a:spLocks noChangeShapeType="1"/>
              </p:cNvSpPr>
              <p:nvPr/>
            </p:nvSpPr>
            <p:spPr bwMode="auto">
              <a:xfrm>
                <a:off x="1968" y="2707"/>
                <a:ext cx="70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026549" name="Line 53"/>
            <p:cNvSpPr>
              <a:spLocks noChangeShapeType="1"/>
            </p:cNvSpPr>
            <p:nvPr/>
          </p:nvSpPr>
          <p:spPr bwMode="auto">
            <a:xfrm flipV="1">
              <a:off x="2680" y="2752"/>
              <a:ext cx="1688" cy="64"/>
            </a:xfrm>
            <a:prstGeom prst="line">
              <a:avLst/>
            </a:prstGeom>
            <a:noFill/>
            <a:ln w="25400">
              <a:solidFill>
                <a:srgbClr val="91A67C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6" name="Group 54"/>
            <p:cNvGrpSpPr>
              <a:grpSpLocks/>
            </p:cNvGrpSpPr>
            <p:nvPr/>
          </p:nvGrpSpPr>
          <p:grpSpPr bwMode="auto">
            <a:xfrm>
              <a:off x="4368" y="856"/>
              <a:ext cx="768" cy="3168"/>
              <a:chOff x="4368" y="856"/>
              <a:chExt cx="768" cy="3168"/>
            </a:xfrm>
          </p:grpSpPr>
          <p:sp>
            <p:nvSpPr>
              <p:cNvPr id="2026551" name="Rectangle 55"/>
              <p:cNvSpPr>
                <a:spLocks noChangeArrowheads="1"/>
              </p:cNvSpPr>
              <p:nvPr/>
            </p:nvSpPr>
            <p:spPr bwMode="auto">
              <a:xfrm>
                <a:off x="4368" y="1416"/>
                <a:ext cx="768" cy="192"/>
              </a:xfrm>
              <a:prstGeom prst="rect">
                <a:avLst/>
              </a:prstGeom>
              <a:solidFill>
                <a:srgbClr val="FFCC66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26552" name="Rectangle 56"/>
              <p:cNvSpPr>
                <a:spLocks noChangeArrowheads="1"/>
              </p:cNvSpPr>
              <p:nvPr/>
            </p:nvSpPr>
            <p:spPr bwMode="auto">
              <a:xfrm>
                <a:off x="4368" y="1224"/>
                <a:ext cx="768" cy="192"/>
              </a:xfrm>
              <a:prstGeom prst="rect">
                <a:avLst/>
              </a:prstGeom>
              <a:solidFill>
                <a:srgbClr val="FFCC66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26553" name="Line 57"/>
              <p:cNvSpPr>
                <a:spLocks noChangeShapeType="1"/>
              </p:cNvSpPr>
              <p:nvPr/>
            </p:nvSpPr>
            <p:spPr bwMode="auto">
              <a:xfrm>
                <a:off x="4368" y="856"/>
                <a:ext cx="0" cy="3168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26554" name="Oval 58"/>
              <p:cNvSpPr>
                <a:spLocks noChangeArrowheads="1"/>
              </p:cNvSpPr>
              <p:nvPr/>
            </p:nvSpPr>
            <p:spPr bwMode="auto">
              <a:xfrm rot="2700000">
                <a:off x="4763" y="1851"/>
                <a:ext cx="42" cy="47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26555" name="Rectangle 59"/>
              <p:cNvSpPr>
                <a:spLocks noChangeArrowheads="1"/>
              </p:cNvSpPr>
              <p:nvPr/>
            </p:nvSpPr>
            <p:spPr bwMode="auto">
              <a:xfrm>
                <a:off x="4368" y="3720"/>
                <a:ext cx="768" cy="192"/>
              </a:xfrm>
              <a:prstGeom prst="rect">
                <a:avLst/>
              </a:prstGeom>
              <a:solidFill>
                <a:srgbClr val="91A67C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26556" name="Rectangle 60" descr="Dark upward diagonal"/>
              <p:cNvSpPr>
                <a:spLocks noChangeArrowheads="1"/>
              </p:cNvSpPr>
              <p:nvPr/>
            </p:nvSpPr>
            <p:spPr bwMode="auto">
              <a:xfrm>
                <a:off x="4368" y="3528"/>
                <a:ext cx="768" cy="192"/>
              </a:xfrm>
              <a:prstGeom prst="rect">
                <a:avLst/>
              </a:prstGeom>
              <a:gradFill flip="none" rotWithShape="1">
                <a:gsLst>
                  <a:gs pos="0">
                    <a:srgbClr val="91A67C">
                      <a:tint val="66000"/>
                      <a:satMod val="160000"/>
                    </a:srgbClr>
                  </a:gs>
                  <a:gs pos="50000">
                    <a:srgbClr val="91A67C">
                      <a:tint val="44500"/>
                      <a:satMod val="160000"/>
                    </a:srgbClr>
                  </a:gs>
                  <a:gs pos="100000">
                    <a:srgbClr val="91A67C">
                      <a:tint val="23500"/>
                      <a:satMod val="160000"/>
                    </a:srgbClr>
                  </a:gs>
                </a:gsLst>
                <a:lin ang="2700000" scaled="1"/>
                <a:tileRect/>
              </a:gra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26557" name="Rectangle 61" descr="40%"/>
              <p:cNvSpPr>
                <a:spLocks noChangeArrowheads="1"/>
              </p:cNvSpPr>
              <p:nvPr/>
            </p:nvSpPr>
            <p:spPr bwMode="auto">
              <a:xfrm>
                <a:off x="4368" y="3336"/>
                <a:ext cx="768" cy="192"/>
              </a:xfrm>
              <a:prstGeom prst="rect">
                <a:avLst/>
              </a:prstGeom>
              <a:pattFill prst="pct40">
                <a:fgClr>
                  <a:schemeClr val="accent1"/>
                </a:fgClr>
                <a:bgClr>
                  <a:srgbClr val="FFFFFF"/>
                </a:bgClr>
              </a:patt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/>
                <a:r>
                  <a:rPr lang="en-US" altLang="ko-KR" sz="1800">
                    <a:latin typeface="Verdana" pitchFamily="34" charset="0"/>
                    <a:ea typeface="굴림" charset="-127"/>
                  </a:rPr>
                  <a:t>free</a:t>
                </a:r>
              </a:p>
            </p:txBody>
          </p:sp>
          <p:sp>
            <p:nvSpPr>
              <p:cNvPr id="2026558" name="Rectangle 62" descr="Dark upward diagonal"/>
              <p:cNvSpPr>
                <a:spLocks noChangeArrowheads="1"/>
              </p:cNvSpPr>
              <p:nvPr/>
            </p:nvSpPr>
            <p:spPr bwMode="auto">
              <a:xfrm>
                <a:off x="4368" y="3144"/>
                <a:ext cx="768" cy="192"/>
              </a:xfrm>
              <a:prstGeom prst="rect">
                <a:avLst/>
              </a:prstGeom>
              <a:gradFill flip="none" rotWithShape="1">
                <a:gsLst>
                  <a:gs pos="0">
                    <a:srgbClr val="91A67C">
                      <a:tint val="66000"/>
                      <a:satMod val="160000"/>
                    </a:srgbClr>
                  </a:gs>
                  <a:gs pos="50000">
                    <a:srgbClr val="91A67C">
                      <a:tint val="44500"/>
                      <a:satMod val="160000"/>
                    </a:srgbClr>
                  </a:gs>
                  <a:gs pos="100000">
                    <a:srgbClr val="91A67C">
                      <a:tint val="23500"/>
                      <a:satMod val="160000"/>
                    </a:srgbClr>
                  </a:gs>
                </a:gsLst>
                <a:lin ang="2700000" scaled="1"/>
                <a:tileRect/>
              </a:gra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26559" name="Rectangle 63" descr="90%"/>
              <p:cNvSpPr>
                <a:spLocks noChangeArrowheads="1"/>
              </p:cNvSpPr>
              <p:nvPr/>
            </p:nvSpPr>
            <p:spPr bwMode="auto">
              <a:xfrm>
                <a:off x="4368" y="2952"/>
                <a:ext cx="768" cy="192"/>
              </a:xfrm>
              <a:prstGeom prst="rect">
                <a:avLst/>
              </a:prstGeom>
              <a:pattFill prst="pct90">
                <a:fgClr>
                  <a:schemeClr val="accent1"/>
                </a:fgClr>
                <a:bgClr>
                  <a:srgbClr val="FFFFFF"/>
                </a:bgClr>
              </a:patt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26560" name="Rectangle 64"/>
              <p:cNvSpPr>
                <a:spLocks noChangeArrowheads="1"/>
              </p:cNvSpPr>
              <p:nvPr/>
            </p:nvSpPr>
            <p:spPr bwMode="auto">
              <a:xfrm>
                <a:off x="4368" y="2760"/>
                <a:ext cx="768" cy="192"/>
              </a:xfrm>
              <a:prstGeom prst="rect">
                <a:avLst/>
              </a:prstGeom>
              <a:solidFill>
                <a:srgbClr val="91A67C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26561" name="Rectangle 65"/>
              <p:cNvSpPr>
                <a:spLocks noChangeArrowheads="1"/>
              </p:cNvSpPr>
              <p:nvPr/>
            </p:nvSpPr>
            <p:spPr bwMode="auto">
              <a:xfrm>
                <a:off x="4368" y="2568"/>
                <a:ext cx="768" cy="192"/>
              </a:xfrm>
              <a:prstGeom prst="rect">
                <a:avLst/>
              </a:prstGeom>
              <a:solidFill>
                <a:srgbClr val="91A67C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26562" name="Rectangle 66" descr="Dark upward diagonal"/>
              <p:cNvSpPr>
                <a:spLocks noChangeArrowheads="1"/>
              </p:cNvSpPr>
              <p:nvPr/>
            </p:nvSpPr>
            <p:spPr bwMode="auto">
              <a:xfrm>
                <a:off x="4368" y="2376"/>
                <a:ext cx="768" cy="192"/>
              </a:xfrm>
              <a:prstGeom prst="rect">
                <a:avLst/>
              </a:prstGeom>
              <a:gradFill flip="none" rotWithShape="1">
                <a:gsLst>
                  <a:gs pos="0">
                    <a:srgbClr val="91A67C">
                      <a:tint val="66000"/>
                      <a:satMod val="160000"/>
                    </a:srgbClr>
                  </a:gs>
                  <a:gs pos="50000">
                    <a:srgbClr val="91A67C">
                      <a:tint val="44500"/>
                      <a:satMod val="160000"/>
                    </a:srgbClr>
                  </a:gs>
                  <a:gs pos="100000">
                    <a:srgbClr val="91A67C">
                      <a:tint val="23500"/>
                      <a:satMod val="160000"/>
                    </a:srgbClr>
                  </a:gs>
                </a:gsLst>
                <a:lin ang="2700000" scaled="1"/>
                <a:tileRect/>
              </a:gra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26563" name="Rectangle 67" descr="90%"/>
              <p:cNvSpPr>
                <a:spLocks noChangeArrowheads="1"/>
              </p:cNvSpPr>
              <p:nvPr/>
            </p:nvSpPr>
            <p:spPr bwMode="auto">
              <a:xfrm>
                <a:off x="4368" y="2184"/>
                <a:ext cx="768" cy="192"/>
              </a:xfrm>
              <a:prstGeom prst="rect">
                <a:avLst/>
              </a:prstGeom>
              <a:pattFill prst="pct90">
                <a:fgClr>
                  <a:schemeClr val="accent1"/>
                </a:fgClr>
                <a:bgClr>
                  <a:srgbClr val="FFFFFF"/>
                </a:bgClr>
              </a:patt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26564" name="Rectangle 68" descr="90%"/>
              <p:cNvSpPr>
                <a:spLocks noChangeArrowheads="1"/>
              </p:cNvSpPr>
              <p:nvPr/>
            </p:nvSpPr>
            <p:spPr bwMode="auto">
              <a:xfrm>
                <a:off x="4368" y="1992"/>
                <a:ext cx="768" cy="192"/>
              </a:xfrm>
              <a:prstGeom prst="rect">
                <a:avLst/>
              </a:prstGeom>
              <a:pattFill prst="pct90">
                <a:fgClr>
                  <a:schemeClr val="accent1"/>
                </a:fgClr>
                <a:bgClr>
                  <a:srgbClr val="FFFFFF"/>
                </a:bgClr>
              </a:patt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26565" name="Rectangle 69"/>
              <p:cNvSpPr>
                <a:spLocks noChangeArrowheads="1"/>
              </p:cNvSpPr>
              <p:nvPr/>
            </p:nvSpPr>
            <p:spPr bwMode="auto">
              <a:xfrm>
                <a:off x="4368" y="1032"/>
                <a:ext cx="768" cy="192"/>
              </a:xfrm>
              <a:prstGeom prst="rect">
                <a:avLst/>
              </a:prstGeom>
              <a:solidFill>
                <a:srgbClr val="FFCC66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26566" name="Rectangle 70"/>
              <p:cNvSpPr>
                <a:spLocks noChangeArrowheads="1"/>
              </p:cNvSpPr>
              <p:nvPr/>
            </p:nvSpPr>
            <p:spPr bwMode="auto">
              <a:xfrm>
                <a:off x="4480" y="1024"/>
                <a:ext cx="546" cy="406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spAutoFit/>
              </a:bodyPr>
              <a:lstStyle/>
              <a:p>
                <a:pPr algn="ctr" eaLnBrk="0" hangingPunct="0"/>
                <a:r>
                  <a:rPr lang="en-US" altLang="ko-KR" sz="1800" dirty="0">
                    <a:solidFill>
                      <a:srgbClr val="FF0000"/>
                    </a:solidFill>
                    <a:latin typeface="Verdana" pitchFamily="34" charset="0"/>
                    <a:ea typeface="굴림" charset="-127"/>
                  </a:rPr>
                  <a:t>OS</a:t>
                </a:r>
              </a:p>
              <a:p>
                <a:pPr algn="ctr" eaLnBrk="0" hangingPunct="0"/>
                <a:r>
                  <a:rPr lang="en-US" altLang="ko-KR" sz="1800" dirty="0">
                    <a:solidFill>
                      <a:srgbClr val="FF0000"/>
                    </a:solidFill>
                    <a:latin typeface="Verdana" pitchFamily="34" charset="0"/>
                    <a:ea typeface="굴림" charset="-127"/>
                  </a:rPr>
                  <a:t>pages</a:t>
                </a:r>
              </a:p>
            </p:txBody>
          </p:sp>
          <p:sp>
            <p:nvSpPr>
              <p:cNvPr id="2026567" name="Line 71"/>
              <p:cNvSpPr>
                <a:spLocks noChangeShapeType="1"/>
              </p:cNvSpPr>
              <p:nvPr/>
            </p:nvSpPr>
            <p:spPr bwMode="auto">
              <a:xfrm>
                <a:off x="5136" y="856"/>
                <a:ext cx="0" cy="3168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26568" name="Rectangle 72"/>
              <p:cNvSpPr>
                <a:spLocks noChangeArrowheads="1"/>
              </p:cNvSpPr>
              <p:nvPr/>
            </p:nvSpPr>
            <p:spPr bwMode="auto">
              <a:xfrm>
                <a:off x="4368" y="1800"/>
                <a:ext cx="768" cy="192"/>
              </a:xfrm>
              <a:prstGeom prst="rect">
                <a:avLst/>
              </a:prstGeom>
              <a:solidFill>
                <a:srgbClr val="91A67C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7" name="Group 73"/>
              <p:cNvGrpSpPr>
                <a:grpSpLocks/>
              </p:cNvGrpSpPr>
              <p:nvPr/>
            </p:nvGrpSpPr>
            <p:grpSpPr bwMode="auto">
              <a:xfrm>
                <a:off x="4624" y="1675"/>
                <a:ext cx="319" cy="42"/>
                <a:chOff x="4760" y="1675"/>
                <a:chExt cx="319" cy="42"/>
              </a:xfrm>
            </p:grpSpPr>
            <p:sp>
              <p:nvSpPr>
                <p:cNvPr id="2026570" name="Oval 74"/>
                <p:cNvSpPr>
                  <a:spLocks noChangeArrowheads="1"/>
                </p:cNvSpPr>
                <p:nvPr/>
              </p:nvSpPr>
              <p:spPr bwMode="auto">
                <a:xfrm rot="2700000">
                  <a:off x="4763" y="1672"/>
                  <a:ext cx="42" cy="47"/>
                </a:xfrm>
                <a:prstGeom prst="ellipse">
                  <a:avLst/>
                </a:prstGeom>
                <a:solidFill>
                  <a:schemeClr val="tx1"/>
                </a:solidFill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026571" name="Oval 75"/>
                <p:cNvSpPr>
                  <a:spLocks noChangeArrowheads="1"/>
                </p:cNvSpPr>
                <p:nvPr/>
              </p:nvSpPr>
              <p:spPr bwMode="auto">
                <a:xfrm rot="2700000">
                  <a:off x="4899" y="1672"/>
                  <a:ext cx="42" cy="47"/>
                </a:xfrm>
                <a:prstGeom prst="ellipse">
                  <a:avLst/>
                </a:prstGeom>
                <a:solidFill>
                  <a:schemeClr val="tx1"/>
                </a:solidFill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026572" name="Oval 76"/>
                <p:cNvSpPr>
                  <a:spLocks noChangeArrowheads="1"/>
                </p:cNvSpPr>
                <p:nvPr/>
              </p:nvSpPr>
              <p:spPr bwMode="auto">
                <a:xfrm rot="2700000">
                  <a:off x="5035" y="1672"/>
                  <a:ext cx="42" cy="47"/>
                </a:xfrm>
                <a:prstGeom prst="ellipse">
                  <a:avLst/>
                </a:prstGeom>
                <a:solidFill>
                  <a:schemeClr val="tx1"/>
                </a:solidFill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</p:grp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13, 2013</a:t>
            </a:r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http://csg.csail.mit.edu/6.S195</a:t>
            </a:r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L20-</a:t>
            </a:r>
            <a:fld id="{63685F6B-DF49-47D4-A73B-45DF2DFB4508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0594" name="Rectangle 2"/>
          <p:cNvSpPr>
            <a:spLocks noGrp="1" noChangeArrowheads="1"/>
          </p:cNvSpPr>
          <p:nvPr>
            <p:ph type="title"/>
          </p:nvPr>
        </p:nvSpPr>
        <p:spPr>
          <a:xfrm>
            <a:off x="581025" y="257175"/>
            <a:ext cx="8039100" cy="1254125"/>
          </a:xfrm>
          <a:noFill/>
          <a:ln/>
        </p:spPr>
        <p:txBody>
          <a:bodyPr lIns="90488" tIns="44450" rIns="90488" bIns="44450"/>
          <a:lstStyle/>
          <a:p>
            <a:r>
              <a:rPr lang="en-US" altLang="ko-KR" sz="4000" dirty="0">
                <a:ea typeface="굴림" charset="-127"/>
              </a:rPr>
              <a:t>Page Tables in Physical Memory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838200" y="1333500"/>
            <a:ext cx="7935913" cy="5270500"/>
            <a:chOff x="632" y="848"/>
            <a:chExt cx="4999" cy="3320"/>
          </a:xfrm>
        </p:grpSpPr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632" y="1352"/>
              <a:ext cx="704" cy="915"/>
              <a:chOff x="632" y="1352"/>
              <a:chExt cx="704" cy="915"/>
            </a:xfrm>
          </p:grpSpPr>
          <p:sp>
            <p:nvSpPr>
              <p:cNvPr id="2030597" name="Rectangle 5"/>
              <p:cNvSpPr>
                <a:spLocks noChangeArrowheads="1"/>
              </p:cNvSpPr>
              <p:nvPr/>
            </p:nvSpPr>
            <p:spPr bwMode="auto">
              <a:xfrm>
                <a:off x="632" y="1568"/>
                <a:ext cx="704" cy="216"/>
              </a:xfrm>
              <a:prstGeom prst="rect">
                <a:avLst/>
              </a:prstGeom>
              <a:solidFill>
                <a:schemeClr val="folHlink"/>
              </a:solidFill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30598" name="Rectangle 6" descr="90%"/>
              <p:cNvSpPr>
                <a:spLocks noChangeArrowheads="1"/>
              </p:cNvSpPr>
              <p:nvPr/>
            </p:nvSpPr>
            <p:spPr bwMode="auto">
              <a:xfrm>
                <a:off x="632" y="1352"/>
                <a:ext cx="704" cy="656"/>
              </a:xfrm>
              <a:prstGeom prst="rect">
                <a:avLst/>
              </a:prstGeom>
              <a:pattFill prst="pct90">
                <a:fgClr>
                  <a:schemeClr val="accent1"/>
                </a:fgClr>
                <a:bgClr>
                  <a:srgbClr val="FFFFFF"/>
                </a:bgClr>
              </a:patt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30599" name="Line 7"/>
              <p:cNvSpPr>
                <a:spLocks noChangeShapeType="1"/>
              </p:cNvSpPr>
              <p:nvPr/>
            </p:nvSpPr>
            <p:spPr bwMode="auto">
              <a:xfrm>
                <a:off x="632" y="1567"/>
                <a:ext cx="70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30600" name="Line 8"/>
              <p:cNvSpPr>
                <a:spLocks noChangeShapeType="1"/>
              </p:cNvSpPr>
              <p:nvPr/>
            </p:nvSpPr>
            <p:spPr bwMode="auto">
              <a:xfrm>
                <a:off x="632" y="1789"/>
                <a:ext cx="70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30601" name="Rectangle 9"/>
              <p:cNvSpPr>
                <a:spLocks noChangeArrowheads="1"/>
              </p:cNvSpPr>
              <p:nvPr/>
            </p:nvSpPr>
            <p:spPr bwMode="auto">
              <a:xfrm>
                <a:off x="783" y="1568"/>
                <a:ext cx="402" cy="231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spAutoFit/>
              </a:bodyPr>
              <a:lstStyle/>
              <a:p>
                <a:pPr eaLnBrk="0" hangingPunct="0"/>
                <a:r>
                  <a:rPr lang="en-US" altLang="ko-KR" sz="1800">
                    <a:latin typeface="Verdana" pitchFamily="34" charset="0"/>
                    <a:ea typeface="굴림" charset="-127"/>
                  </a:rPr>
                  <a:t>VA1</a:t>
                </a:r>
              </a:p>
            </p:txBody>
          </p:sp>
          <p:sp>
            <p:nvSpPr>
              <p:cNvPr id="2030602" name="Rectangle 10"/>
              <p:cNvSpPr>
                <a:spLocks noChangeArrowheads="1"/>
              </p:cNvSpPr>
              <p:nvPr/>
            </p:nvSpPr>
            <p:spPr bwMode="auto">
              <a:xfrm>
                <a:off x="667" y="2016"/>
                <a:ext cx="636" cy="251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spAutoFit/>
              </a:bodyPr>
              <a:lstStyle/>
              <a:p>
                <a:pPr eaLnBrk="0" hangingPunct="0"/>
                <a:r>
                  <a:rPr lang="en-US" altLang="ko-KR" sz="2000">
                    <a:solidFill>
                      <a:srgbClr val="56127A"/>
                    </a:solidFill>
                    <a:latin typeface="Verdana" pitchFamily="34" charset="0"/>
                    <a:ea typeface="굴림" charset="-127"/>
                  </a:rPr>
                  <a:t>User 1</a:t>
                </a:r>
              </a:p>
            </p:txBody>
          </p:sp>
        </p:grpSp>
        <p:sp>
          <p:nvSpPr>
            <p:cNvPr id="2030603" name="Line 11"/>
            <p:cNvSpPr>
              <a:spLocks noChangeShapeType="1"/>
            </p:cNvSpPr>
            <p:nvPr/>
          </p:nvSpPr>
          <p:spPr bwMode="auto">
            <a:xfrm flipV="1">
              <a:off x="1296" y="1240"/>
              <a:ext cx="2648" cy="44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30604" name="Line 12"/>
            <p:cNvSpPr>
              <a:spLocks noChangeShapeType="1"/>
            </p:cNvSpPr>
            <p:nvPr/>
          </p:nvSpPr>
          <p:spPr bwMode="auto">
            <a:xfrm>
              <a:off x="3936" y="856"/>
              <a:ext cx="0" cy="331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30605" name="Rectangle 13" descr="Dark upward diagonal"/>
            <p:cNvSpPr>
              <a:spLocks noChangeArrowheads="1"/>
            </p:cNvSpPr>
            <p:nvPr/>
          </p:nvSpPr>
          <p:spPr bwMode="auto">
            <a:xfrm>
              <a:off x="3936" y="3928"/>
              <a:ext cx="768" cy="192"/>
            </a:xfrm>
            <a:prstGeom prst="rect">
              <a:avLst/>
            </a:prstGeom>
            <a:solidFill>
              <a:srgbClr val="91A67C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30606" name="Rectangle 14" descr="Dark upward diagonal"/>
            <p:cNvSpPr>
              <a:spLocks noChangeArrowheads="1"/>
            </p:cNvSpPr>
            <p:nvPr/>
          </p:nvSpPr>
          <p:spPr bwMode="auto">
            <a:xfrm>
              <a:off x="3936" y="3728"/>
              <a:ext cx="768" cy="192"/>
            </a:xfrm>
            <a:prstGeom prst="rect">
              <a:avLst/>
            </a:prstGeom>
            <a:solidFill>
              <a:srgbClr val="91A67C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30607" name="Rectangle 15" descr="90%"/>
            <p:cNvSpPr>
              <a:spLocks noChangeArrowheads="1"/>
            </p:cNvSpPr>
            <p:nvPr/>
          </p:nvSpPr>
          <p:spPr bwMode="auto">
            <a:xfrm>
              <a:off x="3936" y="3536"/>
              <a:ext cx="768" cy="192"/>
            </a:xfrm>
            <a:prstGeom prst="rect">
              <a:avLst/>
            </a:prstGeom>
            <a:pattFill prst="pct90">
              <a:fgClr>
                <a:schemeClr val="accent1"/>
              </a:fgClr>
              <a:bgClr>
                <a:srgbClr val="FFFFFF"/>
              </a:bgClr>
            </a:patt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30608" name="Rectangle 16" descr="Dark upward diagonal"/>
            <p:cNvSpPr>
              <a:spLocks noChangeArrowheads="1"/>
            </p:cNvSpPr>
            <p:nvPr/>
          </p:nvSpPr>
          <p:spPr bwMode="auto">
            <a:xfrm>
              <a:off x="3936" y="3344"/>
              <a:ext cx="768" cy="192"/>
            </a:xfrm>
            <a:prstGeom prst="rect">
              <a:avLst/>
            </a:prstGeom>
            <a:solidFill>
              <a:srgbClr val="91A67C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30609" name="Rectangle 17" descr="90%"/>
            <p:cNvSpPr>
              <a:spLocks noChangeArrowheads="1"/>
            </p:cNvSpPr>
            <p:nvPr/>
          </p:nvSpPr>
          <p:spPr bwMode="auto">
            <a:xfrm>
              <a:off x="3936" y="3152"/>
              <a:ext cx="768" cy="192"/>
            </a:xfrm>
            <a:prstGeom prst="rect">
              <a:avLst/>
            </a:prstGeom>
            <a:pattFill prst="pct90">
              <a:fgClr>
                <a:schemeClr val="accent1"/>
              </a:fgClr>
              <a:bgClr>
                <a:srgbClr val="FFFFFF"/>
              </a:bgClr>
            </a:patt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30610" name="Rectangle 18" descr="90%"/>
            <p:cNvSpPr>
              <a:spLocks noChangeArrowheads="1"/>
            </p:cNvSpPr>
            <p:nvPr/>
          </p:nvSpPr>
          <p:spPr bwMode="auto">
            <a:xfrm>
              <a:off x="3936" y="2960"/>
              <a:ext cx="768" cy="192"/>
            </a:xfrm>
            <a:prstGeom prst="rect">
              <a:avLst/>
            </a:prstGeom>
            <a:pattFill prst="pct90">
              <a:fgClr>
                <a:schemeClr val="accent1"/>
              </a:fgClr>
              <a:bgClr>
                <a:srgbClr val="FFFFFF"/>
              </a:bgClr>
            </a:patt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30611" name="Line 19"/>
            <p:cNvSpPr>
              <a:spLocks noChangeShapeType="1"/>
            </p:cNvSpPr>
            <p:nvPr/>
          </p:nvSpPr>
          <p:spPr bwMode="auto">
            <a:xfrm>
              <a:off x="4704" y="848"/>
              <a:ext cx="0" cy="332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30612" name="Rectangle 20" descr="90%"/>
            <p:cNvSpPr>
              <a:spLocks noChangeArrowheads="1"/>
            </p:cNvSpPr>
            <p:nvPr/>
          </p:nvSpPr>
          <p:spPr bwMode="auto">
            <a:xfrm>
              <a:off x="3936" y="1336"/>
              <a:ext cx="768" cy="192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0" scaled="1"/>
              <a:tileRect/>
            </a:gra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30613" name="Rectangle 21" descr="90%"/>
            <p:cNvSpPr>
              <a:spLocks noChangeArrowheads="1"/>
            </p:cNvSpPr>
            <p:nvPr/>
          </p:nvSpPr>
          <p:spPr bwMode="auto">
            <a:xfrm>
              <a:off x="3936" y="1144"/>
              <a:ext cx="768" cy="192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0" scaled="1"/>
              <a:tileRect/>
            </a:gra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30614" name="Rectangle 22" descr="90%"/>
            <p:cNvSpPr>
              <a:spLocks noChangeArrowheads="1"/>
            </p:cNvSpPr>
            <p:nvPr/>
          </p:nvSpPr>
          <p:spPr bwMode="auto">
            <a:xfrm>
              <a:off x="3936" y="952"/>
              <a:ext cx="768" cy="192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0" scaled="1"/>
              <a:tileRect/>
            </a:gra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30615" name="Rectangle 23"/>
            <p:cNvSpPr>
              <a:spLocks noChangeArrowheads="1"/>
            </p:cNvSpPr>
            <p:nvPr/>
          </p:nvSpPr>
          <p:spPr bwMode="auto">
            <a:xfrm>
              <a:off x="4770" y="1112"/>
              <a:ext cx="861" cy="23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altLang="ko-KR" sz="1800">
                  <a:solidFill>
                    <a:srgbClr val="56127A"/>
                  </a:solidFill>
                  <a:latin typeface="Verdana" pitchFamily="34" charset="0"/>
                  <a:ea typeface="굴림" charset="-127"/>
                </a:rPr>
                <a:t>PT User 1 </a:t>
              </a:r>
            </a:p>
          </p:txBody>
        </p:sp>
        <p:sp>
          <p:nvSpPr>
            <p:cNvPr id="2030616" name="Rectangle 24"/>
            <p:cNvSpPr>
              <a:spLocks noChangeArrowheads="1"/>
            </p:cNvSpPr>
            <p:nvPr/>
          </p:nvSpPr>
          <p:spPr bwMode="auto">
            <a:xfrm>
              <a:off x="3936" y="1528"/>
              <a:ext cx="768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endParaRPr lang="ko-KR" altLang="en-US" b="1">
                <a:latin typeface="Arial" charset="0"/>
                <a:ea typeface="굴림" charset="-127"/>
              </a:endParaRPr>
            </a:p>
          </p:txBody>
        </p:sp>
        <p:sp>
          <p:nvSpPr>
            <p:cNvPr id="2030617" name="Rectangle 25" descr="Dark upward diagonal"/>
            <p:cNvSpPr>
              <a:spLocks noChangeArrowheads="1"/>
            </p:cNvSpPr>
            <p:nvPr/>
          </p:nvSpPr>
          <p:spPr bwMode="auto">
            <a:xfrm>
              <a:off x="3936" y="2104"/>
              <a:ext cx="768" cy="192"/>
            </a:xfrm>
            <a:prstGeom prst="rect">
              <a:avLst/>
            </a:prstGeom>
            <a:gradFill flip="none" rotWithShape="1">
              <a:gsLst>
                <a:gs pos="0">
                  <a:srgbClr val="91A67C">
                    <a:shade val="30000"/>
                    <a:satMod val="115000"/>
                  </a:srgbClr>
                </a:gs>
                <a:gs pos="50000">
                  <a:srgbClr val="91A67C">
                    <a:shade val="67500"/>
                    <a:satMod val="115000"/>
                  </a:srgbClr>
                </a:gs>
                <a:gs pos="100000">
                  <a:srgbClr val="91A67C">
                    <a:shade val="100000"/>
                    <a:satMod val="115000"/>
                  </a:srgbClr>
                </a:gs>
              </a:gsLst>
              <a:lin ang="2700000" scaled="1"/>
              <a:tileRect/>
            </a:gra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30618" name="Rectangle 26" descr="Dark upward diagonal"/>
            <p:cNvSpPr>
              <a:spLocks noChangeArrowheads="1"/>
            </p:cNvSpPr>
            <p:nvPr/>
          </p:nvSpPr>
          <p:spPr bwMode="auto">
            <a:xfrm>
              <a:off x="3936" y="1912"/>
              <a:ext cx="768" cy="192"/>
            </a:xfrm>
            <a:prstGeom prst="rect">
              <a:avLst/>
            </a:prstGeom>
            <a:gradFill flip="none" rotWithShape="1">
              <a:gsLst>
                <a:gs pos="0">
                  <a:srgbClr val="91A67C">
                    <a:shade val="30000"/>
                    <a:satMod val="115000"/>
                  </a:srgbClr>
                </a:gs>
                <a:gs pos="50000">
                  <a:srgbClr val="91A67C">
                    <a:shade val="67500"/>
                    <a:satMod val="115000"/>
                  </a:srgbClr>
                </a:gs>
                <a:gs pos="100000">
                  <a:srgbClr val="91A67C">
                    <a:shade val="100000"/>
                    <a:satMod val="115000"/>
                  </a:srgbClr>
                </a:gs>
              </a:gsLst>
              <a:lin ang="2700000" scaled="1"/>
              <a:tileRect/>
            </a:gra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30619" name="Rectangle 27" descr="Dark upward diagonal"/>
            <p:cNvSpPr>
              <a:spLocks noChangeArrowheads="1"/>
            </p:cNvSpPr>
            <p:nvPr/>
          </p:nvSpPr>
          <p:spPr bwMode="auto">
            <a:xfrm>
              <a:off x="3936" y="1720"/>
              <a:ext cx="768" cy="192"/>
            </a:xfrm>
            <a:prstGeom prst="rect">
              <a:avLst/>
            </a:prstGeom>
            <a:gradFill flip="none" rotWithShape="1">
              <a:gsLst>
                <a:gs pos="0">
                  <a:srgbClr val="91A67C">
                    <a:shade val="30000"/>
                    <a:satMod val="115000"/>
                  </a:srgbClr>
                </a:gs>
                <a:gs pos="50000">
                  <a:srgbClr val="91A67C">
                    <a:shade val="67500"/>
                    <a:satMod val="115000"/>
                  </a:srgbClr>
                </a:gs>
                <a:gs pos="100000">
                  <a:srgbClr val="91A67C">
                    <a:shade val="100000"/>
                    <a:satMod val="115000"/>
                  </a:srgbClr>
                </a:gs>
              </a:gsLst>
              <a:lin ang="2700000" scaled="1"/>
              <a:tileRect/>
            </a:gra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30620" name="Rectangle 28"/>
            <p:cNvSpPr>
              <a:spLocks noChangeArrowheads="1"/>
            </p:cNvSpPr>
            <p:nvPr/>
          </p:nvSpPr>
          <p:spPr bwMode="auto">
            <a:xfrm>
              <a:off x="4770" y="1856"/>
              <a:ext cx="861" cy="23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altLang="ko-KR" sz="1800">
                  <a:solidFill>
                    <a:srgbClr val="56127A"/>
                  </a:solidFill>
                  <a:latin typeface="Verdana" pitchFamily="34" charset="0"/>
                  <a:ea typeface="굴림" charset="-127"/>
                </a:rPr>
                <a:t>PT User 2 </a:t>
              </a:r>
            </a:p>
          </p:txBody>
        </p:sp>
        <p:sp>
          <p:nvSpPr>
            <p:cNvPr id="2030621" name="Freeform 29"/>
            <p:cNvSpPr>
              <a:spLocks/>
            </p:cNvSpPr>
            <p:nvPr/>
          </p:nvSpPr>
          <p:spPr bwMode="auto">
            <a:xfrm>
              <a:off x="3147" y="1004"/>
              <a:ext cx="914" cy="2225"/>
            </a:xfrm>
            <a:custGeom>
              <a:avLst/>
              <a:gdLst/>
              <a:ahLst/>
              <a:cxnLst>
                <a:cxn ang="0">
                  <a:pos x="914" y="34"/>
                </a:cxn>
                <a:cxn ang="0">
                  <a:pos x="294" y="65"/>
                </a:cxn>
                <a:cxn ang="0">
                  <a:pos x="119" y="240"/>
                </a:cxn>
                <a:cxn ang="0">
                  <a:pos x="0" y="891"/>
                </a:cxn>
                <a:cxn ang="0">
                  <a:pos x="150" y="1467"/>
                </a:cxn>
                <a:cxn ang="0">
                  <a:pos x="301" y="1668"/>
                </a:cxn>
                <a:cxn ang="0">
                  <a:pos x="426" y="1855"/>
                </a:cxn>
                <a:cxn ang="0">
                  <a:pos x="651" y="2106"/>
                </a:cxn>
                <a:cxn ang="0">
                  <a:pos x="733" y="2175"/>
                </a:cxn>
                <a:cxn ang="0">
                  <a:pos x="789" y="2225"/>
                </a:cxn>
              </a:cxnLst>
              <a:rect l="0" t="0" r="r" b="b"/>
              <a:pathLst>
                <a:path w="914" h="2225">
                  <a:moveTo>
                    <a:pt x="914" y="34"/>
                  </a:moveTo>
                  <a:cubicBezTo>
                    <a:pt x="704" y="0"/>
                    <a:pt x="502" y="36"/>
                    <a:pt x="294" y="65"/>
                  </a:cubicBezTo>
                  <a:cubicBezTo>
                    <a:pt x="236" y="123"/>
                    <a:pt x="157" y="167"/>
                    <a:pt x="119" y="240"/>
                  </a:cubicBezTo>
                  <a:cubicBezTo>
                    <a:pt x="6" y="456"/>
                    <a:pt x="15" y="660"/>
                    <a:pt x="0" y="891"/>
                  </a:cubicBezTo>
                  <a:cubicBezTo>
                    <a:pt x="37" y="1096"/>
                    <a:pt x="47" y="1283"/>
                    <a:pt x="150" y="1467"/>
                  </a:cubicBezTo>
                  <a:cubicBezTo>
                    <a:pt x="191" y="1540"/>
                    <a:pt x="252" y="1600"/>
                    <a:pt x="301" y="1668"/>
                  </a:cubicBezTo>
                  <a:cubicBezTo>
                    <a:pt x="344" y="1729"/>
                    <a:pt x="381" y="1795"/>
                    <a:pt x="426" y="1855"/>
                  </a:cubicBezTo>
                  <a:cubicBezTo>
                    <a:pt x="635" y="2133"/>
                    <a:pt x="523" y="2001"/>
                    <a:pt x="651" y="2106"/>
                  </a:cubicBezTo>
                  <a:cubicBezTo>
                    <a:pt x="679" y="2129"/>
                    <a:pt x="706" y="2151"/>
                    <a:pt x="733" y="2175"/>
                  </a:cubicBezTo>
                  <a:cubicBezTo>
                    <a:pt x="752" y="2192"/>
                    <a:pt x="789" y="2225"/>
                    <a:pt x="789" y="2225"/>
                  </a:cubicBezTo>
                </a:path>
              </a:pathLst>
            </a:custGeom>
            <a:noFill/>
            <a:ln w="25400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30622" name="Freeform 30"/>
            <p:cNvSpPr>
              <a:spLocks/>
            </p:cNvSpPr>
            <p:nvPr/>
          </p:nvSpPr>
          <p:spPr bwMode="auto">
            <a:xfrm>
              <a:off x="3600" y="1419"/>
              <a:ext cx="384" cy="1597"/>
            </a:xfrm>
            <a:custGeom>
              <a:avLst/>
              <a:gdLst/>
              <a:ahLst/>
              <a:cxnLst>
                <a:cxn ang="0">
                  <a:pos x="474" y="0"/>
                </a:cxn>
                <a:cxn ang="0">
                  <a:pos x="242" y="276"/>
                </a:cxn>
                <a:cxn ang="0">
                  <a:pos x="30" y="940"/>
                </a:cxn>
                <a:cxn ang="0">
                  <a:pos x="55" y="1353"/>
                </a:cxn>
                <a:cxn ang="0">
                  <a:pos x="161" y="1553"/>
                </a:cxn>
                <a:cxn ang="0">
                  <a:pos x="336" y="1616"/>
                </a:cxn>
                <a:cxn ang="0">
                  <a:pos x="393" y="1641"/>
                </a:cxn>
              </a:cxnLst>
              <a:rect l="0" t="0" r="r" b="b"/>
              <a:pathLst>
                <a:path w="474" h="1641">
                  <a:moveTo>
                    <a:pt x="474" y="0"/>
                  </a:moveTo>
                  <a:cubicBezTo>
                    <a:pt x="397" y="92"/>
                    <a:pt x="308" y="175"/>
                    <a:pt x="242" y="276"/>
                  </a:cubicBezTo>
                  <a:cubicBezTo>
                    <a:pt x="82" y="521"/>
                    <a:pt x="88" y="650"/>
                    <a:pt x="30" y="940"/>
                  </a:cubicBezTo>
                  <a:cubicBezTo>
                    <a:pt x="16" y="1182"/>
                    <a:pt x="0" y="1131"/>
                    <a:pt x="55" y="1353"/>
                  </a:cubicBezTo>
                  <a:cubicBezTo>
                    <a:pt x="70" y="1411"/>
                    <a:pt x="98" y="1518"/>
                    <a:pt x="161" y="1553"/>
                  </a:cubicBezTo>
                  <a:cubicBezTo>
                    <a:pt x="210" y="1580"/>
                    <a:pt x="280" y="1605"/>
                    <a:pt x="336" y="1616"/>
                  </a:cubicBezTo>
                  <a:cubicBezTo>
                    <a:pt x="355" y="1625"/>
                    <a:pt x="374" y="1632"/>
                    <a:pt x="393" y="1641"/>
                  </a:cubicBezTo>
                </a:path>
              </a:pathLst>
            </a:custGeom>
            <a:noFill/>
            <a:ln w="25400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30623" name="Line 31"/>
            <p:cNvSpPr>
              <a:spLocks noChangeShapeType="1"/>
            </p:cNvSpPr>
            <p:nvPr/>
          </p:nvSpPr>
          <p:spPr bwMode="auto">
            <a:xfrm flipV="1">
              <a:off x="1312" y="2016"/>
              <a:ext cx="2616" cy="111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30624" name="Freeform 32"/>
            <p:cNvSpPr>
              <a:spLocks/>
            </p:cNvSpPr>
            <p:nvPr/>
          </p:nvSpPr>
          <p:spPr bwMode="auto">
            <a:xfrm>
              <a:off x="4631" y="2021"/>
              <a:ext cx="657" cy="20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14" y="1064"/>
                </a:cxn>
                <a:cxn ang="0">
                  <a:pos x="588" y="1640"/>
                </a:cxn>
                <a:cxn ang="0">
                  <a:pos x="463" y="1828"/>
                </a:cxn>
                <a:cxn ang="0">
                  <a:pos x="275" y="1990"/>
                </a:cxn>
                <a:cxn ang="0">
                  <a:pos x="207" y="2053"/>
                </a:cxn>
                <a:cxn ang="0">
                  <a:pos x="113" y="2116"/>
                </a:cxn>
                <a:cxn ang="0">
                  <a:pos x="75" y="2141"/>
                </a:cxn>
              </a:cxnLst>
              <a:rect l="0" t="0" r="r" b="b"/>
              <a:pathLst>
                <a:path w="657" h="2141">
                  <a:moveTo>
                    <a:pt x="0" y="0"/>
                  </a:moveTo>
                  <a:cubicBezTo>
                    <a:pt x="430" y="296"/>
                    <a:pt x="491" y="592"/>
                    <a:pt x="614" y="1064"/>
                  </a:cubicBezTo>
                  <a:cubicBezTo>
                    <a:pt x="633" y="1260"/>
                    <a:pt x="657" y="1450"/>
                    <a:pt x="588" y="1640"/>
                  </a:cubicBezTo>
                  <a:cubicBezTo>
                    <a:pt x="569" y="1692"/>
                    <a:pt x="494" y="1790"/>
                    <a:pt x="463" y="1828"/>
                  </a:cubicBezTo>
                  <a:cubicBezTo>
                    <a:pt x="410" y="1891"/>
                    <a:pt x="340" y="1941"/>
                    <a:pt x="275" y="1990"/>
                  </a:cubicBezTo>
                  <a:cubicBezTo>
                    <a:pt x="250" y="2009"/>
                    <a:pt x="232" y="2034"/>
                    <a:pt x="207" y="2053"/>
                  </a:cubicBezTo>
                  <a:cubicBezTo>
                    <a:pt x="177" y="2076"/>
                    <a:pt x="143" y="2093"/>
                    <a:pt x="113" y="2116"/>
                  </a:cubicBezTo>
                  <a:cubicBezTo>
                    <a:pt x="101" y="2125"/>
                    <a:pt x="75" y="2141"/>
                    <a:pt x="75" y="2141"/>
                  </a:cubicBezTo>
                </a:path>
              </a:pathLst>
            </a:custGeom>
            <a:noFill/>
            <a:ln w="25400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30625" name="Freeform 33"/>
            <p:cNvSpPr>
              <a:spLocks/>
            </p:cNvSpPr>
            <p:nvPr/>
          </p:nvSpPr>
          <p:spPr bwMode="auto">
            <a:xfrm>
              <a:off x="4631" y="1801"/>
              <a:ext cx="720" cy="16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26" y="282"/>
                </a:cxn>
                <a:cxn ang="0">
                  <a:pos x="651" y="1021"/>
                </a:cxn>
                <a:cxn ang="0">
                  <a:pos x="513" y="1321"/>
                </a:cxn>
                <a:cxn ang="0">
                  <a:pos x="288" y="1459"/>
                </a:cxn>
                <a:cxn ang="0">
                  <a:pos x="182" y="1534"/>
                </a:cxn>
                <a:cxn ang="0">
                  <a:pos x="75" y="1603"/>
                </a:cxn>
              </a:cxnLst>
              <a:rect l="0" t="0" r="r" b="b"/>
              <a:pathLst>
                <a:path w="720" h="1603">
                  <a:moveTo>
                    <a:pt x="0" y="0"/>
                  </a:moveTo>
                  <a:cubicBezTo>
                    <a:pt x="338" y="84"/>
                    <a:pt x="406" y="62"/>
                    <a:pt x="626" y="282"/>
                  </a:cubicBezTo>
                  <a:cubicBezTo>
                    <a:pt x="720" y="524"/>
                    <a:pt x="706" y="768"/>
                    <a:pt x="651" y="1021"/>
                  </a:cubicBezTo>
                  <a:cubicBezTo>
                    <a:pt x="628" y="1128"/>
                    <a:pt x="595" y="1243"/>
                    <a:pt x="513" y="1321"/>
                  </a:cubicBezTo>
                  <a:cubicBezTo>
                    <a:pt x="472" y="1360"/>
                    <a:pt x="294" y="1456"/>
                    <a:pt x="288" y="1459"/>
                  </a:cubicBezTo>
                  <a:cubicBezTo>
                    <a:pt x="250" y="1482"/>
                    <a:pt x="220" y="1511"/>
                    <a:pt x="182" y="1534"/>
                  </a:cubicBezTo>
                  <a:cubicBezTo>
                    <a:pt x="149" y="1554"/>
                    <a:pt x="103" y="1575"/>
                    <a:pt x="75" y="1603"/>
                  </a:cubicBezTo>
                </a:path>
              </a:pathLst>
            </a:custGeom>
            <a:noFill/>
            <a:ln w="25400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30626" name="Freeform 34"/>
            <p:cNvSpPr>
              <a:spLocks/>
            </p:cNvSpPr>
            <p:nvPr/>
          </p:nvSpPr>
          <p:spPr bwMode="auto">
            <a:xfrm>
              <a:off x="4600" y="2196"/>
              <a:ext cx="464" cy="160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50" y="1002"/>
                </a:cxn>
                <a:cxn ang="0">
                  <a:pos x="400" y="1365"/>
                </a:cxn>
                <a:cxn ang="0">
                  <a:pos x="269" y="1471"/>
                </a:cxn>
                <a:cxn ang="0">
                  <a:pos x="87" y="1609"/>
                </a:cxn>
              </a:cxnLst>
              <a:rect l="0" t="0" r="r" b="b"/>
              <a:pathLst>
                <a:path w="464" h="1609">
                  <a:moveTo>
                    <a:pt x="0" y="0"/>
                  </a:moveTo>
                  <a:cubicBezTo>
                    <a:pt x="301" y="304"/>
                    <a:pt x="396" y="596"/>
                    <a:pt x="450" y="1002"/>
                  </a:cubicBezTo>
                  <a:cubicBezTo>
                    <a:pt x="457" y="1118"/>
                    <a:pt x="464" y="1260"/>
                    <a:pt x="400" y="1365"/>
                  </a:cubicBezTo>
                  <a:cubicBezTo>
                    <a:pt x="379" y="1399"/>
                    <a:pt x="301" y="1446"/>
                    <a:pt x="269" y="1471"/>
                  </a:cubicBezTo>
                  <a:cubicBezTo>
                    <a:pt x="209" y="1517"/>
                    <a:pt x="143" y="1561"/>
                    <a:pt x="87" y="1609"/>
                  </a:cubicBezTo>
                </a:path>
              </a:pathLst>
            </a:custGeom>
            <a:noFill/>
            <a:ln w="25400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30627" name="Freeform 35"/>
            <p:cNvSpPr>
              <a:spLocks/>
            </p:cNvSpPr>
            <p:nvPr/>
          </p:nvSpPr>
          <p:spPr bwMode="auto">
            <a:xfrm>
              <a:off x="3303" y="1250"/>
              <a:ext cx="683" cy="2355"/>
            </a:xfrm>
            <a:custGeom>
              <a:avLst/>
              <a:gdLst/>
              <a:ahLst/>
              <a:cxnLst>
                <a:cxn ang="0">
                  <a:pos x="683" y="0"/>
                </a:cxn>
                <a:cxn ang="0">
                  <a:pos x="276" y="457"/>
                </a:cxn>
                <a:cxn ang="0">
                  <a:pos x="138" y="745"/>
                </a:cxn>
                <a:cxn ang="0">
                  <a:pos x="207" y="2048"/>
                </a:cxn>
                <a:cxn ang="0">
                  <a:pos x="527" y="2286"/>
                </a:cxn>
                <a:cxn ang="0">
                  <a:pos x="608" y="2336"/>
                </a:cxn>
                <a:cxn ang="0">
                  <a:pos x="639" y="2355"/>
                </a:cxn>
              </a:cxnLst>
              <a:rect l="0" t="0" r="r" b="b"/>
              <a:pathLst>
                <a:path w="683" h="2355">
                  <a:moveTo>
                    <a:pt x="683" y="0"/>
                  </a:moveTo>
                  <a:cubicBezTo>
                    <a:pt x="601" y="87"/>
                    <a:pt x="344" y="349"/>
                    <a:pt x="276" y="457"/>
                  </a:cubicBezTo>
                  <a:cubicBezTo>
                    <a:pt x="219" y="547"/>
                    <a:pt x="184" y="649"/>
                    <a:pt x="138" y="745"/>
                  </a:cubicBezTo>
                  <a:cubicBezTo>
                    <a:pt x="73" y="1165"/>
                    <a:pt x="0" y="1652"/>
                    <a:pt x="207" y="2048"/>
                  </a:cubicBezTo>
                  <a:cubicBezTo>
                    <a:pt x="271" y="2171"/>
                    <a:pt x="417" y="2215"/>
                    <a:pt x="527" y="2286"/>
                  </a:cubicBezTo>
                  <a:cubicBezTo>
                    <a:pt x="555" y="2304"/>
                    <a:pt x="579" y="2321"/>
                    <a:pt x="608" y="2336"/>
                  </a:cubicBezTo>
                  <a:cubicBezTo>
                    <a:pt x="619" y="2342"/>
                    <a:pt x="639" y="2355"/>
                    <a:pt x="639" y="2355"/>
                  </a:cubicBezTo>
                </a:path>
              </a:pathLst>
            </a:custGeom>
            <a:noFill/>
            <a:ln w="25400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30628" name="Rectangle 36" descr="Dark upward diagonal"/>
            <p:cNvSpPr>
              <a:spLocks noChangeArrowheads="1"/>
            </p:cNvSpPr>
            <p:nvPr/>
          </p:nvSpPr>
          <p:spPr bwMode="auto">
            <a:xfrm>
              <a:off x="640" y="3000"/>
              <a:ext cx="704" cy="216"/>
            </a:xfrm>
            <a:prstGeom prst="rect">
              <a:avLst/>
            </a:prstGeom>
            <a:pattFill prst="dkUpDiag">
              <a:fgClr>
                <a:schemeClr val="accent1"/>
              </a:fgClr>
              <a:bgClr>
                <a:srgbClr val="FFFFFF"/>
              </a:bgClr>
            </a:pattFill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30629" name="Rectangle 37" descr="Dark upward diagonal"/>
            <p:cNvSpPr>
              <a:spLocks noChangeArrowheads="1"/>
            </p:cNvSpPr>
            <p:nvPr/>
          </p:nvSpPr>
          <p:spPr bwMode="auto">
            <a:xfrm>
              <a:off x="640" y="2784"/>
              <a:ext cx="704" cy="656"/>
            </a:xfrm>
            <a:prstGeom prst="rect">
              <a:avLst/>
            </a:prstGeom>
            <a:solidFill>
              <a:srgbClr val="91A67C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30630" name="Line 38" descr="Dark upward diagonal"/>
            <p:cNvSpPr>
              <a:spLocks noChangeShapeType="1"/>
            </p:cNvSpPr>
            <p:nvPr/>
          </p:nvSpPr>
          <p:spPr bwMode="auto">
            <a:xfrm>
              <a:off x="640" y="2999"/>
              <a:ext cx="70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30631" name="Line 39" descr="Dark upward diagonal"/>
            <p:cNvSpPr>
              <a:spLocks noChangeShapeType="1"/>
            </p:cNvSpPr>
            <p:nvPr/>
          </p:nvSpPr>
          <p:spPr bwMode="auto">
            <a:xfrm>
              <a:off x="640" y="3221"/>
              <a:ext cx="70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30632" name="Rectangle 40"/>
            <p:cNvSpPr>
              <a:spLocks noChangeArrowheads="1"/>
            </p:cNvSpPr>
            <p:nvPr/>
          </p:nvSpPr>
          <p:spPr bwMode="auto">
            <a:xfrm>
              <a:off x="791" y="3000"/>
              <a:ext cx="402" cy="23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altLang="ko-KR" sz="1800">
                  <a:latin typeface="Verdana" pitchFamily="34" charset="0"/>
                  <a:ea typeface="굴림" charset="-127"/>
                </a:rPr>
                <a:t>VA1</a:t>
              </a:r>
            </a:p>
          </p:txBody>
        </p:sp>
        <p:sp>
          <p:nvSpPr>
            <p:cNvPr id="2030633" name="Rectangle 41"/>
            <p:cNvSpPr>
              <a:spLocks noChangeArrowheads="1"/>
            </p:cNvSpPr>
            <p:nvPr/>
          </p:nvSpPr>
          <p:spPr bwMode="auto">
            <a:xfrm>
              <a:off x="675" y="3448"/>
              <a:ext cx="636" cy="25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altLang="ko-KR" sz="2000">
                  <a:solidFill>
                    <a:srgbClr val="56127A"/>
                  </a:solidFill>
                  <a:latin typeface="Verdana" pitchFamily="34" charset="0"/>
                  <a:ea typeface="굴림" charset="-127"/>
                </a:rPr>
                <a:t>User 2</a:t>
              </a:r>
            </a:p>
          </p:txBody>
        </p:sp>
      </p:grpSp>
      <p:sp>
        <p:nvSpPr>
          <p:cNvPr id="2030634" name="Text Box 42"/>
          <p:cNvSpPr txBox="1">
            <a:spLocks noChangeArrowheads="1"/>
          </p:cNvSpPr>
          <p:nvPr/>
        </p:nvSpPr>
        <p:spPr bwMode="auto">
          <a:xfrm>
            <a:off x="2278063" y="4856163"/>
            <a:ext cx="3171825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Verdana" pitchFamily="34" charset="0"/>
              </a:rPr>
              <a:t>Idea: cache the address translation of frequently used pages </a:t>
            </a:r>
            <a:r>
              <a:rPr lang="en-US" dirty="0" smtClean="0">
                <a:solidFill>
                  <a:srgbClr val="FF0000"/>
                </a:solidFill>
                <a:latin typeface="Verdana" pitchFamily="34" charset="0"/>
              </a:rPr>
              <a:t>– Translation Look-aside Buffer (TLB)</a:t>
            </a:r>
            <a:endParaRPr lang="en-US" dirty="0">
              <a:solidFill>
                <a:srgbClr val="FF0000"/>
              </a:solidFill>
              <a:latin typeface="Verdana" pitchFamily="34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13, 2013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http://csg.csail.mit.edu/6.S195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L20-</a:t>
            </a:r>
            <a:fld id="{63685F6B-DF49-47D4-A73B-45DF2DFB4508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118519" y="2727325"/>
            <a:ext cx="350202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Two memory references are required to access a virtual address. </a:t>
            </a:r>
          </a:p>
          <a:p>
            <a:r>
              <a:rPr lang="en-US" dirty="0" smtClean="0"/>
              <a:t>100% overhead!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0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30634" grpId="0"/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6978" name="Rectangle 2"/>
          <p:cNvSpPr>
            <a:spLocks noChangeArrowheads="1"/>
          </p:cNvSpPr>
          <p:nvPr/>
        </p:nvSpPr>
        <p:spPr bwMode="auto">
          <a:xfrm>
            <a:off x="1401763" y="3789363"/>
            <a:ext cx="622300" cy="242887"/>
          </a:xfrm>
          <a:prstGeom prst="rect">
            <a:avLst/>
          </a:prstGeom>
          <a:solidFill>
            <a:srgbClr val="FFCC66"/>
          </a:solidFill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046979" name="Rectangle 3" descr="40%"/>
          <p:cNvSpPr>
            <a:spLocks noChangeArrowheads="1"/>
          </p:cNvSpPr>
          <p:nvPr/>
        </p:nvSpPr>
        <p:spPr bwMode="auto">
          <a:xfrm>
            <a:off x="1343025" y="2898775"/>
            <a:ext cx="571500" cy="255588"/>
          </a:xfrm>
          <a:prstGeom prst="rect">
            <a:avLst/>
          </a:prstGeom>
          <a:solidFill>
            <a:srgbClr val="91A67C"/>
          </a:solidFill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046980" name="Rectangle 4"/>
          <p:cNvSpPr>
            <a:spLocks noGrp="1" noChangeArrowheads="1"/>
          </p:cNvSpPr>
          <p:nvPr>
            <p:ph type="title"/>
          </p:nvPr>
        </p:nvSpPr>
        <p:spPr>
          <a:xfrm>
            <a:off x="590550" y="431800"/>
            <a:ext cx="7162800" cy="914400"/>
          </a:xfrm>
          <a:noFill/>
          <a:ln/>
        </p:spPr>
        <p:txBody>
          <a:bodyPr lIns="90488" tIns="44450" rIns="90488" bIns="44450"/>
          <a:lstStyle/>
          <a:p>
            <a:r>
              <a:rPr lang="en-US" altLang="ko-KR" dirty="0">
                <a:ea typeface="굴림" charset="-127"/>
              </a:rPr>
              <a:t>Linear Page Table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5765800" y="6172200"/>
            <a:ext cx="2362200" cy="254000"/>
            <a:chOff x="816" y="576"/>
            <a:chExt cx="1632" cy="144"/>
          </a:xfrm>
        </p:grpSpPr>
        <p:sp>
          <p:nvSpPr>
            <p:cNvPr id="2046982" name="Rectangle 6"/>
            <p:cNvSpPr>
              <a:spLocks noChangeArrowheads="1"/>
            </p:cNvSpPr>
            <p:nvPr/>
          </p:nvSpPr>
          <p:spPr bwMode="auto">
            <a:xfrm>
              <a:off x="816" y="576"/>
              <a:ext cx="1056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altLang="ko-KR" sz="1400">
                  <a:solidFill>
                    <a:srgbClr val="56127A"/>
                  </a:solidFill>
                  <a:latin typeface="Verdana" pitchFamily="34" charset="0"/>
                  <a:ea typeface="굴림" charset="-127"/>
                </a:rPr>
                <a:t>VPN</a:t>
              </a:r>
              <a:endParaRPr lang="en-US" altLang="ko-KR" sz="2000">
                <a:solidFill>
                  <a:srgbClr val="56127A"/>
                </a:solidFill>
                <a:latin typeface="Verdana" pitchFamily="34" charset="0"/>
                <a:ea typeface="굴림" charset="-127"/>
              </a:endParaRPr>
            </a:p>
          </p:txBody>
        </p:sp>
        <p:sp>
          <p:nvSpPr>
            <p:cNvPr id="2046983" name="Rectangle 7"/>
            <p:cNvSpPr>
              <a:spLocks noChangeArrowheads="1"/>
            </p:cNvSpPr>
            <p:nvPr/>
          </p:nvSpPr>
          <p:spPr bwMode="auto">
            <a:xfrm>
              <a:off x="1872" y="576"/>
              <a:ext cx="576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altLang="ko-KR" sz="1400">
                  <a:solidFill>
                    <a:srgbClr val="56127A"/>
                  </a:solidFill>
                  <a:latin typeface="Arial" charset="0"/>
                  <a:ea typeface="굴림" charset="-127"/>
                </a:rPr>
                <a:t>Offset</a:t>
              </a:r>
              <a:endParaRPr lang="en-US" altLang="ko-KR" sz="2000">
                <a:solidFill>
                  <a:srgbClr val="56127A"/>
                </a:solidFill>
                <a:latin typeface="Arial" charset="0"/>
                <a:ea typeface="굴림" charset="-127"/>
              </a:endParaRPr>
            </a:p>
          </p:txBody>
        </p:sp>
      </p:grpSp>
      <p:sp>
        <p:nvSpPr>
          <p:cNvPr id="2046984" name="Line 8"/>
          <p:cNvSpPr>
            <a:spLocks noChangeShapeType="1"/>
          </p:cNvSpPr>
          <p:nvPr/>
        </p:nvSpPr>
        <p:spPr bwMode="auto">
          <a:xfrm flipV="1">
            <a:off x="6591300" y="3781424"/>
            <a:ext cx="952500" cy="50641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46985" name="Text Box 9"/>
          <p:cNvSpPr txBox="1">
            <a:spLocks noChangeArrowheads="1"/>
          </p:cNvSpPr>
          <p:nvPr/>
        </p:nvSpPr>
        <p:spPr bwMode="auto">
          <a:xfrm>
            <a:off x="6022975" y="6388100"/>
            <a:ext cx="1909763" cy="36988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altLang="ko-KR" sz="1800">
                <a:solidFill>
                  <a:srgbClr val="56127A"/>
                </a:solidFill>
                <a:latin typeface="Verdana" pitchFamily="34" charset="0"/>
                <a:ea typeface="굴림" charset="-127"/>
              </a:rPr>
              <a:t>Virtual address</a:t>
            </a:r>
            <a:endParaRPr lang="en-US" altLang="ko-KR" sz="1600">
              <a:solidFill>
                <a:srgbClr val="56127A"/>
              </a:solidFill>
              <a:latin typeface="Verdana" pitchFamily="34" charset="0"/>
              <a:ea typeface="굴림" charset="-127"/>
            </a:endParaRPr>
          </a:p>
        </p:txBody>
      </p:sp>
      <p:sp>
        <p:nvSpPr>
          <p:cNvPr id="2046986" name="Rectangle 10"/>
          <p:cNvSpPr>
            <a:spLocks noChangeArrowheads="1"/>
          </p:cNvSpPr>
          <p:nvPr/>
        </p:nvSpPr>
        <p:spPr bwMode="auto">
          <a:xfrm>
            <a:off x="3708400" y="6172200"/>
            <a:ext cx="1828800" cy="254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altLang="ko-KR" sz="1400">
                <a:solidFill>
                  <a:srgbClr val="56127A"/>
                </a:solidFill>
                <a:latin typeface="Verdana" pitchFamily="34" charset="0"/>
                <a:ea typeface="굴림" charset="-127"/>
              </a:rPr>
              <a:t>PT Base Register</a:t>
            </a:r>
          </a:p>
        </p:txBody>
      </p:sp>
      <p:sp>
        <p:nvSpPr>
          <p:cNvPr id="2046987" name="Text Box 11"/>
          <p:cNvSpPr txBox="1">
            <a:spLocks noChangeArrowheads="1"/>
          </p:cNvSpPr>
          <p:nvPr/>
        </p:nvSpPr>
        <p:spPr bwMode="auto">
          <a:xfrm>
            <a:off x="6629400" y="5008563"/>
            <a:ext cx="649288" cy="36988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altLang="ko-KR" sz="1800">
                <a:solidFill>
                  <a:srgbClr val="56127A"/>
                </a:solidFill>
                <a:latin typeface="Verdana" pitchFamily="34" charset="0"/>
                <a:ea typeface="굴림" charset="-127"/>
              </a:rPr>
              <a:t>VPN</a:t>
            </a:r>
            <a:endParaRPr lang="en-US" altLang="ko-KR" sz="1800" i="1">
              <a:solidFill>
                <a:srgbClr val="56127A"/>
              </a:solidFill>
              <a:latin typeface="Verdana" pitchFamily="34" charset="0"/>
              <a:ea typeface="굴림" charset="-127"/>
            </a:endParaRPr>
          </a:p>
        </p:txBody>
      </p:sp>
      <p:grpSp>
        <p:nvGrpSpPr>
          <p:cNvPr id="3" name="Group 12"/>
          <p:cNvGrpSpPr>
            <a:grpSpLocks/>
          </p:cNvGrpSpPr>
          <p:nvPr/>
        </p:nvGrpSpPr>
        <p:grpSpPr bwMode="auto">
          <a:xfrm>
            <a:off x="7308850" y="1344613"/>
            <a:ext cx="1622425" cy="4437062"/>
            <a:chOff x="4356" y="757"/>
            <a:chExt cx="1022" cy="2795"/>
          </a:xfrm>
        </p:grpSpPr>
        <p:sp>
          <p:nvSpPr>
            <p:cNvPr id="2046989" name="Rectangle 13"/>
            <p:cNvSpPr>
              <a:spLocks noChangeArrowheads="1"/>
            </p:cNvSpPr>
            <p:nvPr/>
          </p:nvSpPr>
          <p:spPr bwMode="auto">
            <a:xfrm>
              <a:off x="4520" y="1448"/>
              <a:ext cx="752" cy="848"/>
            </a:xfrm>
            <a:prstGeom prst="rect">
              <a:avLst/>
            </a:prstGeom>
            <a:solidFill>
              <a:srgbClr val="91A67C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046990" name="Rectangle 14"/>
            <p:cNvSpPr>
              <a:spLocks noChangeArrowheads="1"/>
            </p:cNvSpPr>
            <p:nvPr/>
          </p:nvSpPr>
          <p:spPr bwMode="auto">
            <a:xfrm>
              <a:off x="4512" y="1152"/>
              <a:ext cx="768" cy="1152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6991" name="Rectangle 15"/>
            <p:cNvSpPr>
              <a:spLocks noChangeArrowheads="1"/>
            </p:cNvSpPr>
            <p:nvPr/>
          </p:nvSpPr>
          <p:spPr bwMode="auto">
            <a:xfrm>
              <a:off x="4512" y="1658"/>
              <a:ext cx="768" cy="13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altLang="ko-KR" sz="1400">
                  <a:solidFill>
                    <a:srgbClr val="FF0000"/>
                  </a:solidFill>
                  <a:latin typeface="Verdana" pitchFamily="34" charset="0"/>
                  <a:ea typeface="굴림" charset="-127"/>
                </a:rPr>
                <a:t>Data word</a:t>
              </a:r>
            </a:p>
          </p:txBody>
        </p:sp>
        <p:sp>
          <p:nvSpPr>
            <p:cNvPr id="2046992" name="Rectangle 16" descr="40%"/>
            <p:cNvSpPr>
              <a:spLocks noChangeArrowheads="1"/>
            </p:cNvSpPr>
            <p:nvPr/>
          </p:nvSpPr>
          <p:spPr bwMode="auto">
            <a:xfrm>
              <a:off x="4512" y="2304"/>
              <a:ext cx="768" cy="1248"/>
            </a:xfrm>
            <a:prstGeom prst="rect">
              <a:avLst/>
            </a:prstGeom>
            <a:pattFill prst="pct40">
              <a:fgClr>
                <a:schemeClr val="accent1"/>
              </a:fgClr>
              <a:bgClr>
                <a:srgbClr val="FFFFFF"/>
              </a:bgClr>
            </a:patt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6994" name="Freeform 18" descr="40%"/>
            <p:cNvSpPr>
              <a:spLocks/>
            </p:cNvSpPr>
            <p:nvPr/>
          </p:nvSpPr>
          <p:spPr bwMode="auto">
            <a:xfrm>
              <a:off x="4512" y="960"/>
              <a:ext cx="768" cy="480"/>
            </a:xfrm>
            <a:custGeom>
              <a:avLst/>
              <a:gdLst/>
              <a:ahLst/>
              <a:cxnLst>
                <a:cxn ang="0">
                  <a:pos x="0" y="480"/>
                </a:cxn>
                <a:cxn ang="0">
                  <a:pos x="912" y="480"/>
                </a:cxn>
                <a:cxn ang="0">
                  <a:pos x="912" y="0"/>
                </a:cxn>
                <a:cxn ang="0">
                  <a:pos x="528" y="192"/>
                </a:cxn>
                <a:cxn ang="0">
                  <a:pos x="480" y="48"/>
                </a:cxn>
                <a:cxn ang="0">
                  <a:pos x="96" y="192"/>
                </a:cxn>
                <a:cxn ang="0">
                  <a:pos x="0" y="96"/>
                </a:cxn>
                <a:cxn ang="0">
                  <a:pos x="0" y="480"/>
                </a:cxn>
              </a:cxnLst>
              <a:rect l="0" t="0" r="r" b="b"/>
              <a:pathLst>
                <a:path w="912" h="480">
                  <a:moveTo>
                    <a:pt x="0" y="480"/>
                  </a:moveTo>
                  <a:lnTo>
                    <a:pt x="912" y="480"/>
                  </a:lnTo>
                  <a:lnTo>
                    <a:pt x="912" y="0"/>
                  </a:lnTo>
                  <a:lnTo>
                    <a:pt x="528" y="192"/>
                  </a:lnTo>
                  <a:lnTo>
                    <a:pt x="480" y="48"/>
                  </a:lnTo>
                  <a:lnTo>
                    <a:pt x="96" y="192"/>
                  </a:lnTo>
                  <a:lnTo>
                    <a:pt x="0" y="96"/>
                  </a:lnTo>
                  <a:lnTo>
                    <a:pt x="0" y="480"/>
                  </a:lnTo>
                  <a:close/>
                </a:path>
              </a:pathLst>
            </a:custGeom>
            <a:pattFill prst="pct40">
              <a:fgClr>
                <a:schemeClr val="accent1"/>
              </a:fgClr>
              <a:bgClr>
                <a:srgbClr val="FFFFFF"/>
              </a:bgClr>
            </a:pattFill>
            <a:ln w="25400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6995" name="Text Box 19"/>
            <p:cNvSpPr txBox="1">
              <a:spLocks noChangeArrowheads="1"/>
            </p:cNvSpPr>
            <p:nvPr/>
          </p:nvSpPr>
          <p:spPr bwMode="auto">
            <a:xfrm>
              <a:off x="4356" y="757"/>
              <a:ext cx="1022" cy="25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en-US" altLang="ko-KR" sz="2000">
                  <a:solidFill>
                    <a:srgbClr val="56127A"/>
                  </a:solidFill>
                  <a:latin typeface="Verdana" pitchFamily="34" charset="0"/>
                  <a:ea typeface="굴림" charset="-127"/>
                </a:rPr>
                <a:t>Data Pages</a:t>
              </a:r>
              <a:endParaRPr lang="en-US" altLang="ko-KR" sz="1600">
                <a:solidFill>
                  <a:srgbClr val="56127A"/>
                </a:solidFill>
                <a:latin typeface="Verdana" pitchFamily="34" charset="0"/>
                <a:ea typeface="굴림" charset="-127"/>
              </a:endParaRPr>
            </a:p>
          </p:txBody>
        </p:sp>
        <p:sp>
          <p:nvSpPr>
            <p:cNvPr id="2046996" name="Line 20"/>
            <p:cNvSpPr>
              <a:spLocks noChangeShapeType="1"/>
            </p:cNvSpPr>
            <p:nvPr/>
          </p:nvSpPr>
          <p:spPr bwMode="auto">
            <a:xfrm flipV="1">
              <a:off x="4416" y="1728"/>
              <a:ext cx="0" cy="57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046997" name="Text Box 21"/>
          <p:cNvSpPr txBox="1">
            <a:spLocks noChangeArrowheads="1"/>
          </p:cNvSpPr>
          <p:nvPr/>
        </p:nvSpPr>
        <p:spPr bwMode="auto">
          <a:xfrm>
            <a:off x="6605588" y="3032125"/>
            <a:ext cx="869950" cy="36988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altLang="ko-KR" sz="1800">
                <a:solidFill>
                  <a:srgbClr val="56127A"/>
                </a:solidFill>
                <a:latin typeface="Verdana" pitchFamily="34" charset="0"/>
                <a:ea typeface="굴림" charset="-127"/>
              </a:rPr>
              <a:t>Offset</a:t>
            </a:r>
          </a:p>
        </p:txBody>
      </p:sp>
      <p:sp>
        <p:nvSpPr>
          <p:cNvPr id="2046998" name="Rectangle 22" descr="40%"/>
          <p:cNvSpPr>
            <a:spLocks noChangeArrowheads="1"/>
          </p:cNvSpPr>
          <p:nvPr/>
        </p:nvSpPr>
        <p:spPr bwMode="auto">
          <a:xfrm>
            <a:off x="4965700" y="5765800"/>
            <a:ext cx="1600200" cy="241300"/>
          </a:xfrm>
          <a:prstGeom prst="rect">
            <a:avLst/>
          </a:prstGeom>
          <a:solidFill>
            <a:srgbClr val="91A67C"/>
          </a:solidFill>
          <a:ln w="2540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altLang="ko-KR" sz="1600">
                <a:solidFill>
                  <a:srgbClr val="56127A"/>
                </a:solidFill>
                <a:latin typeface="Verdana" pitchFamily="34" charset="0"/>
                <a:ea typeface="굴림" charset="-127"/>
              </a:rPr>
              <a:t>PPN</a:t>
            </a:r>
          </a:p>
        </p:txBody>
      </p:sp>
      <p:sp>
        <p:nvSpPr>
          <p:cNvPr id="2046999" name="Rectangle 23" descr="Wide upward diagonal"/>
          <p:cNvSpPr>
            <a:spLocks noChangeArrowheads="1"/>
          </p:cNvSpPr>
          <p:nvPr/>
        </p:nvSpPr>
        <p:spPr bwMode="auto">
          <a:xfrm>
            <a:off x="4965700" y="5046663"/>
            <a:ext cx="1600200" cy="239712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ko-KR" altLang="en-US" sz="1600">
              <a:latin typeface="Arial" charset="0"/>
              <a:ea typeface="굴림" charset="-127"/>
            </a:endParaRPr>
          </a:p>
        </p:txBody>
      </p:sp>
      <p:sp>
        <p:nvSpPr>
          <p:cNvPr id="2047000" name="Rectangle 24" descr="40%"/>
          <p:cNvSpPr>
            <a:spLocks noChangeArrowheads="1"/>
          </p:cNvSpPr>
          <p:nvPr/>
        </p:nvSpPr>
        <p:spPr bwMode="auto">
          <a:xfrm>
            <a:off x="4965700" y="5526088"/>
            <a:ext cx="1600200" cy="239712"/>
          </a:xfrm>
          <a:prstGeom prst="rect">
            <a:avLst/>
          </a:prstGeom>
          <a:solidFill>
            <a:srgbClr val="91A67C"/>
          </a:solidFill>
          <a:ln w="2540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altLang="ko-KR" sz="1600">
                <a:solidFill>
                  <a:srgbClr val="56127A"/>
                </a:solidFill>
                <a:latin typeface="Verdana" pitchFamily="34" charset="0"/>
                <a:ea typeface="굴림" charset="-127"/>
              </a:rPr>
              <a:t>PPN</a:t>
            </a:r>
          </a:p>
        </p:txBody>
      </p:sp>
      <p:sp>
        <p:nvSpPr>
          <p:cNvPr id="2047003" name="Rectangle 27"/>
          <p:cNvSpPr>
            <a:spLocks noChangeArrowheads="1"/>
          </p:cNvSpPr>
          <p:nvPr/>
        </p:nvSpPr>
        <p:spPr bwMode="auto">
          <a:xfrm>
            <a:off x="4965700" y="2192338"/>
            <a:ext cx="1600200" cy="241300"/>
          </a:xfrm>
          <a:prstGeom prst="rect">
            <a:avLst/>
          </a:prstGeom>
          <a:solidFill>
            <a:srgbClr val="FFCC66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altLang="ko-KR" sz="1600">
                <a:solidFill>
                  <a:srgbClr val="56127A"/>
                </a:solidFill>
                <a:latin typeface="Verdana" pitchFamily="34" charset="0"/>
                <a:ea typeface="굴림" charset="-127"/>
              </a:rPr>
              <a:t>DPN</a:t>
            </a:r>
          </a:p>
        </p:txBody>
      </p:sp>
      <p:sp>
        <p:nvSpPr>
          <p:cNvPr id="2047004" name="Rectangle 28" descr="40%"/>
          <p:cNvSpPr>
            <a:spLocks noChangeArrowheads="1"/>
          </p:cNvSpPr>
          <p:nvPr/>
        </p:nvSpPr>
        <p:spPr bwMode="auto">
          <a:xfrm>
            <a:off x="4965700" y="2420938"/>
            <a:ext cx="1600200" cy="239712"/>
          </a:xfrm>
          <a:prstGeom prst="rect">
            <a:avLst/>
          </a:prstGeom>
          <a:pattFill prst="pct40">
            <a:fgClr>
              <a:srgbClr val="FFCC66"/>
            </a:fgClr>
            <a:bgClr>
              <a:schemeClr val="bg1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altLang="ko-KR" sz="1600">
                <a:solidFill>
                  <a:srgbClr val="56127A"/>
                </a:solidFill>
                <a:latin typeface="Verdana" pitchFamily="34" charset="0"/>
                <a:ea typeface="굴림" charset="-127"/>
              </a:rPr>
              <a:t>PPN</a:t>
            </a:r>
          </a:p>
        </p:txBody>
      </p:sp>
      <p:sp>
        <p:nvSpPr>
          <p:cNvPr id="2047005" name="Rectangle 29" descr="40%"/>
          <p:cNvSpPr>
            <a:spLocks noChangeArrowheads="1"/>
          </p:cNvSpPr>
          <p:nvPr/>
        </p:nvSpPr>
        <p:spPr bwMode="auto">
          <a:xfrm>
            <a:off x="4965700" y="1963738"/>
            <a:ext cx="1600200" cy="239712"/>
          </a:xfrm>
          <a:prstGeom prst="rect">
            <a:avLst/>
          </a:prstGeom>
          <a:solidFill>
            <a:srgbClr val="91A67C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altLang="ko-KR" sz="1600">
                <a:solidFill>
                  <a:srgbClr val="56127A"/>
                </a:solidFill>
                <a:latin typeface="Verdana" pitchFamily="34" charset="0"/>
                <a:ea typeface="굴림" charset="-127"/>
              </a:rPr>
              <a:t>PPN</a:t>
            </a:r>
          </a:p>
        </p:txBody>
      </p:sp>
      <p:sp>
        <p:nvSpPr>
          <p:cNvPr id="2047006" name="Rectangle 30" descr="40%"/>
          <p:cNvSpPr>
            <a:spLocks noChangeArrowheads="1"/>
          </p:cNvSpPr>
          <p:nvPr/>
        </p:nvSpPr>
        <p:spPr bwMode="auto">
          <a:xfrm>
            <a:off x="4965700" y="1735138"/>
            <a:ext cx="1600200" cy="239712"/>
          </a:xfrm>
          <a:prstGeom prst="rect">
            <a:avLst/>
          </a:prstGeom>
          <a:solidFill>
            <a:srgbClr val="91A67C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altLang="ko-KR" sz="1600">
                <a:solidFill>
                  <a:srgbClr val="56127A"/>
                </a:solidFill>
                <a:latin typeface="Verdana" pitchFamily="34" charset="0"/>
                <a:ea typeface="굴림" charset="-127"/>
              </a:rPr>
              <a:t>PPN</a:t>
            </a:r>
          </a:p>
        </p:txBody>
      </p:sp>
      <p:sp>
        <p:nvSpPr>
          <p:cNvPr id="2047007" name="Text Box 31"/>
          <p:cNvSpPr txBox="1">
            <a:spLocks noChangeArrowheads="1"/>
          </p:cNvSpPr>
          <p:nvPr/>
        </p:nvSpPr>
        <p:spPr bwMode="auto">
          <a:xfrm>
            <a:off x="4965700" y="1352550"/>
            <a:ext cx="1576388" cy="4016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altLang="ko-KR" sz="2000">
                <a:solidFill>
                  <a:srgbClr val="56127A"/>
                </a:solidFill>
                <a:latin typeface="Verdana" pitchFamily="34" charset="0"/>
                <a:ea typeface="굴림" charset="-127"/>
              </a:rPr>
              <a:t>Page Table</a:t>
            </a:r>
          </a:p>
        </p:txBody>
      </p:sp>
      <p:sp>
        <p:nvSpPr>
          <p:cNvPr id="2047008" name="Line 32"/>
          <p:cNvSpPr>
            <a:spLocks noChangeShapeType="1"/>
          </p:cNvSpPr>
          <p:nvPr/>
        </p:nvSpPr>
        <p:spPr bwMode="auto">
          <a:xfrm flipV="1">
            <a:off x="6680200" y="4292600"/>
            <a:ext cx="0" cy="168433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47009" name="Rectangle 33"/>
          <p:cNvSpPr>
            <a:spLocks noChangeArrowheads="1"/>
          </p:cNvSpPr>
          <p:nvPr/>
        </p:nvSpPr>
        <p:spPr bwMode="auto">
          <a:xfrm>
            <a:off x="4965700" y="5286375"/>
            <a:ext cx="1600200" cy="239713"/>
          </a:xfrm>
          <a:prstGeom prst="rect">
            <a:avLst/>
          </a:prstGeom>
          <a:solidFill>
            <a:srgbClr val="FFCC66"/>
          </a:solidFill>
          <a:ln w="2540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altLang="ko-KR" sz="1600">
                <a:solidFill>
                  <a:srgbClr val="56127A"/>
                </a:solidFill>
                <a:latin typeface="Verdana" pitchFamily="34" charset="0"/>
                <a:ea typeface="굴림" charset="-127"/>
              </a:rPr>
              <a:t>DPN</a:t>
            </a:r>
          </a:p>
        </p:txBody>
      </p:sp>
      <p:sp>
        <p:nvSpPr>
          <p:cNvPr id="2047010" name="Rectangle 34" descr="40%"/>
          <p:cNvSpPr>
            <a:spLocks noChangeArrowheads="1"/>
          </p:cNvSpPr>
          <p:nvPr/>
        </p:nvSpPr>
        <p:spPr bwMode="auto">
          <a:xfrm>
            <a:off x="4965700" y="4325938"/>
            <a:ext cx="1600200" cy="239712"/>
          </a:xfrm>
          <a:prstGeom prst="rect">
            <a:avLst/>
          </a:prstGeom>
          <a:solidFill>
            <a:srgbClr val="91A67C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altLang="ko-KR" sz="1600">
                <a:solidFill>
                  <a:srgbClr val="56127A"/>
                </a:solidFill>
                <a:latin typeface="Verdana" pitchFamily="34" charset="0"/>
                <a:ea typeface="굴림" charset="-127"/>
              </a:rPr>
              <a:t>PPN</a:t>
            </a:r>
          </a:p>
        </p:txBody>
      </p:sp>
      <p:sp>
        <p:nvSpPr>
          <p:cNvPr id="2047011" name="Rectangle 35"/>
          <p:cNvSpPr>
            <a:spLocks noChangeArrowheads="1"/>
          </p:cNvSpPr>
          <p:nvPr/>
        </p:nvSpPr>
        <p:spPr bwMode="auto">
          <a:xfrm>
            <a:off x="4965700" y="4806950"/>
            <a:ext cx="1600200" cy="239713"/>
          </a:xfrm>
          <a:prstGeom prst="rect">
            <a:avLst/>
          </a:prstGeom>
          <a:solidFill>
            <a:srgbClr val="FFCC66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altLang="ko-KR" sz="1600">
                <a:solidFill>
                  <a:srgbClr val="56127A"/>
                </a:solidFill>
                <a:latin typeface="Verdana" pitchFamily="34" charset="0"/>
                <a:ea typeface="굴림" charset="-127"/>
              </a:rPr>
              <a:t>DPN</a:t>
            </a:r>
          </a:p>
        </p:txBody>
      </p:sp>
      <p:sp>
        <p:nvSpPr>
          <p:cNvPr id="2047012" name="Rectangle 36"/>
          <p:cNvSpPr>
            <a:spLocks noChangeArrowheads="1"/>
          </p:cNvSpPr>
          <p:nvPr/>
        </p:nvSpPr>
        <p:spPr bwMode="auto">
          <a:xfrm>
            <a:off x="4965700" y="4565650"/>
            <a:ext cx="1600200" cy="241300"/>
          </a:xfrm>
          <a:prstGeom prst="rect">
            <a:avLst/>
          </a:prstGeom>
          <a:solidFill>
            <a:srgbClr val="FFCC66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altLang="ko-KR" sz="1600">
                <a:solidFill>
                  <a:srgbClr val="56127A"/>
                </a:solidFill>
                <a:latin typeface="Verdana" pitchFamily="34" charset="0"/>
                <a:ea typeface="굴림" charset="-127"/>
              </a:rPr>
              <a:t>DPN</a:t>
            </a:r>
          </a:p>
        </p:txBody>
      </p:sp>
      <p:sp>
        <p:nvSpPr>
          <p:cNvPr id="2047013" name="Rectangle 37"/>
          <p:cNvSpPr>
            <a:spLocks noChangeArrowheads="1"/>
          </p:cNvSpPr>
          <p:nvPr/>
        </p:nvSpPr>
        <p:spPr bwMode="auto">
          <a:xfrm>
            <a:off x="4965700" y="3868738"/>
            <a:ext cx="1600200" cy="239712"/>
          </a:xfrm>
          <a:prstGeom prst="rect">
            <a:avLst/>
          </a:prstGeom>
          <a:solidFill>
            <a:srgbClr val="FFCC66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altLang="ko-KR" sz="1600">
                <a:solidFill>
                  <a:srgbClr val="56127A"/>
                </a:solidFill>
                <a:latin typeface="Verdana" pitchFamily="34" charset="0"/>
                <a:ea typeface="굴림" charset="-127"/>
              </a:rPr>
              <a:t>DPN</a:t>
            </a:r>
          </a:p>
        </p:txBody>
      </p:sp>
      <p:sp>
        <p:nvSpPr>
          <p:cNvPr id="2047014" name="Rectangle 38" descr="40%"/>
          <p:cNvSpPr>
            <a:spLocks noChangeArrowheads="1"/>
          </p:cNvSpPr>
          <p:nvPr/>
        </p:nvSpPr>
        <p:spPr bwMode="auto">
          <a:xfrm>
            <a:off x="4965700" y="4097338"/>
            <a:ext cx="1600200" cy="239712"/>
          </a:xfrm>
          <a:prstGeom prst="rect">
            <a:avLst/>
          </a:prstGeom>
          <a:solidFill>
            <a:srgbClr val="91A67C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altLang="ko-KR" sz="1600">
                <a:solidFill>
                  <a:srgbClr val="56127A"/>
                </a:solidFill>
                <a:latin typeface="Verdana" pitchFamily="34" charset="0"/>
                <a:ea typeface="굴림" charset="-127"/>
              </a:rPr>
              <a:t>PPN</a:t>
            </a:r>
          </a:p>
        </p:txBody>
      </p:sp>
      <p:sp>
        <p:nvSpPr>
          <p:cNvPr id="2047015" name="Freeform 39"/>
          <p:cNvSpPr>
            <a:spLocks/>
          </p:cNvSpPr>
          <p:nvPr/>
        </p:nvSpPr>
        <p:spPr bwMode="auto">
          <a:xfrm>
            <a:off x="4495800" y="5905500"/>
            <a:ext cx="457200" cy="254000"/>
          </a:xfrm>
          <a:custGeom>
            <a:avLst/>
            <a:gdLst/>
            <a:ahLst/>
            <a:cxnLst>
              <a:cxn ang="0">
                <a:pos x="0" y="160"/>
              </a:cxn>
              <a:cxn ang="0">
                <a:pos x="0" y="0"/>
              </a:cxn>
              <a:cxn ang="0">
                <a:pos x="288" y="0"/>
              </a:cxn>
            </a:cxnLst>
            <a:rect l="0" t="0" r="r" b="b"/>
            <a:pathLst>
              <a:path w="288" h="160">
                <a:moveTo>
                  <a:pt x="0" y="160"/>
                </a:moveTo>
                <a:lnTo>
                  <a:pt x="0" y="0"/>
                </a:lnTo>
                <a:lnTo>
                  <a:pt x="288" y="0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47016" name="Rectangle 40"/>
          <p:cNvSpPr>
            <a:spLocks noGrp="1" noChangeArrowheads="1"/>
          </p:cNvSpPr>
          <p:nvPr>
            <p:ph type="body" idx="1"/>
          </p:nvPr>
        </p:nvSpPr>
        <p:spPr>
          <a:xfrm>
            <a:off x="557212" y="1514475"/>
            <a:ext cx="4300537" cy="4754563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ko-KR" sz="2400" dirty="0">
                <a:ea typeface="굴림" charset="-127"/>
              </a:rPr>
              <a:t>Page Table Entry (PTE) contains:</a:t>
            </a:r>
          </a:p>
          <a:p>
            <a:pPr lvl="1">
              <a:lnSpc>
                <a:spcPct val="90000"/>
              </a:lnSpc>
            </a:pPr>
            <a:r>
              <a:rPr lang="en-US" altLang="ko-KR" sz="2000" dirty="0">
                <a:ea typeface="굴림" charset="-127"/>
              </a:rPr>
              <a:t>A bit to indicate if a page exists</a:t>
            </a:r>
          </a:p>
          <a:p>
            <a:pPr lvl="1">
              <a:lnSpc>
                <a:spcPct val="90000"/>
              </a:lnSpc>
            </a:pPr>
            <a:r>
              <a:rPr lang="en-US" altLang="ko-KR" sz="2000" dirty="0">
                <a:ea typeface="굴림" charset="-127"/>
              </a:rPr>
              <a:t>PPN (physical page number) for a memory-resident page</a:t>
            </a:r>
          </a:p>
          <a:p>
            <a:pPr lvl="1">
              <a:lnSpc>
                <a:spcPct val="90000"/>
              </a:lnSpc>
            </a:pPr>
            <a:r>
              <a:rPr lang="en-US" altLang="ko-KR" sz="2000" dirty="0">
                <a:ea typeface="굴림" charset="-127"/>
              </a:rPr>
              <a:t>DPN (disk page number) for a page on the disk</a:t>
            </a:r>
          </a:p>
          <a:p>
            <a:pPr lvl="1">
              <a:lnSpc>
                <a:spcPct val="90000"/>
              </a:lnSpc>
            </a:pPr>
            <a:r>
              <a:rPr lang="en-US" altLang="ko-KR" sz="2000" dirty="0">
                <a:ea typeface="굴림" charset="-127"/>
              </a:rPr>
              <a:t>Status bits for protection and usage</a:t>
            </a:r>
          </a:p>
          <a:p>
            <a:pPr eaLnBrk="0" hangingPunct="0">
              <a:lnSpc>
                <a:spcPct val="90000"/>
              </a:lnSpc>
              <a:spcBef>
                <a:spcPct val="0"/>
              </a:spcBef>
            </a:pPr>
            <a:r>
              <a:rPr lang="en-US" altLang="ko-KR" sz="2400" dirty="0">
                <a:ea typeface="굴림" charset="-127"/>
              </a:rPr>
              <a:t>OS sets the Page Table Base Register whenever active user process changes</a:t>
            </a:r>
          </a:p>
          <a:p>
            <a:pPr>
              <a:lnSpc>
                <a:spcPct val="90000"/>
              </a:lnSpc>
            </a:pPr>
            <a:endParaRPr lang="en-US" altLang="ko-KR" sz="2400" dirty="0">
              <a:ea typeface="굴림" charset="-127"/>
            </a:endParaRPr>
          </a:p>
        </p:txBody>
      </p:sp>
      <p:sp>
        <p:nvSpPr>
          <p:cNvPr id="41" name="Rectangle 40"/>
          <p:cNvSpPr/>
          <p:nvPr/>
        </p:nvSpPr>
        <p:spPr bwMode="auto">
          <a:xfrm>
            <a:off x="4953000" y="2667000"/>
            <a:ext cx="1609725" cy="1181100"/>
          </a:xfrm>
          <a:prstGeom prst="rect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Char char="•"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13, 2013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http://csg.csail.mit.edu/6.S195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L20-</a:t>
            </a:r>
            <a:fld id="{63685F6B-DF49-47D4-A73B-45DF2DFB4508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70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ea typeface="굴림" charset="-127"/>
              </a:rPr>
              <a:t>Size of Linear Page Table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9124" y="1514475"/>
            <a:ext cx="8239126" cy="4114800"/>
          </a:xfrm>
        </p:spPr>
        <p:txBody>
          <a:bodyPr/>
          <a:lstStyle/>
          <a:p>
            <a:r>
              <a:rPr lang="en-US" sz="2400" dirty="0" smtClean="0"/>
              <a:t>With </a:t>
            </a:r>
            <a:r>
              <a:rPr lang="en-US" altLang="ko-KR" sz="2400" dirty="0" smtClean="0">
                <a:ea typeface="굴림" charset="-127"/>
              </a:rPr>
              <a:t>32-bit addresses, 4-KB pages &amp; 4-byte PTEs</a:t>
            </a:r>
          </a:p>
          <a:p>
            <a:pPr lvl="1"/>
            <a:r>
              <a:rPr lang="en-US" altLang="ko-KR" sz="2000" dirty="0" smtClean="0">
                <a:ea typeface="굴림" charset="-127"/>
              </a:rPr>
              <a:t>2</a:t>
            </a:r>
            <a:r>
              <a:rPr lang="en-US" altLang="ko-KR" sz="2000" baseline="30000" dirty="0" smtClean="0">
                <a:ea typeface="굴림" charset="-127"/>
              </a:rPr>
              <a:t>20</a:t>
            </a:r>
            <a:r>
              <a:rPr lang="en-US" altLang="ko-KR" sz="2000" dirty="0" smtClean="0">
                <a:ea typeface="굴림" charset="-127"/>
              </a:rPr>
              <a:t> PTEs, </a:t>
            </a:r>
            <a:r>
              <a:rPr lang="en-US" altLang="ko-KR" sz="2000" dirty="0" err="1" smtClean="0">
                <a:ea typeface="굴림" charset="-127"/>
              </a:rPr>
              <a:t>i.e</a:t>
            </a:r>
            <a:r>
              <a:rPr lang="en-US" altLang="ko-KR" sz="2000" dirty="0" smtClean="0">
                <a:ea typeface="굴림" charset="-127"/>
              </a:rPr>
              <a:t>, 4 MB page table per user</a:t>
            </a:r>
          </a:p>
          <a:p>
            <a:pPr lvl="1"/>
            <a:r>
              <a:rPr lang="en-US" altLang="ko-KR" sz="2000" dirty="0" smtClean="0">
                <a:ea typeface="굴림" charset="-127"/>
              </a:rPr>
              <a:t>4 GB of swap space needed to back up the full virtual address space</a:t>
            </a:r>
            <a:endParaRPr lang="en-US" sz="2000" dirty="0" smtClean="0"/>
          </a:p>
          <a:p>
            <a:r>
              <a:rPr lang="en-US" sz="2400" dirty="0" smtClean="0"/>
              <a:t>Larger Pages can reduce the overhead </a:t>
            </a:r>
            <a:r>
              <a:rPr lang="en-US" sz="2400" i="1" dirty="0" smtClean="0"/>
              <a:t>but cause</a:t>
            </a:r>
          </a:p>
          <a:p>
            <a:pPr lvl="1"/>
            <a:r>
              <a:rPr lang="en-US" sz="2000" dirty="0" smtClean="0"/>
              <a:t>Internal </a:t>
            </a:r>
            <a:r>
              <a:rPr lang="en-US" altLang="ko-KR" sz="2000" dirty="0" smtClean="0">
                <a:ea typeface="굴림" charset="-127"/>
              </a:rPr>
              <a:t>fragmentation (Not all memory in a page is used)</a:t>
            </a:r>
          </a:p>
          <a:p>
            <a:pPr lvl="1"/>
            <a:r>
              <a:rPr lang="en-US" sz="2000" dirty="0" smtClean="0"/>
              <a:t>Larger </a:t>
            </a:r>
            <a:r>
              <a:rPr lang="en-US" altLang="ko-KR" sz="2000" dirty="0" smtClean="0">
                <a:ea typeface="굴림" charset="-127"/>
              </a:rPr>
              <a:t>page-fault penalty (more time to read from disk)</a:t>
            </a:r>
            <a:endParaRPr lang="en-US" sz="2000" dirty="0" smtClean="0"/>
          </a:p>
          <a:p>
            <a:r>
              <a:rPr lang="en-US" sz="2400" dirty="0" smtClean="0"/>
              <a:t>What </a:t>
            </a:r>
            <a:r>
              <a:rPr lang="en-US" altLang="ko-KR" sz="2400" dirty="0" smtClean="0">
                <a:ea typeface="굴림" charset="-127"/>
              </a:rPr>
              <a:t>about 64-bit virtual address space?</a:t>
            </a:r>
          </a:p>
          <a:p>
            <a:pPr lvl="1"/>
            <a:r>
              <a:rPr lang="en-US" sz="2000" dirty="0" smtClean="0">
                <a:ea typeface="굴림" charset="-127"/>
              </a:rPr>
              <a:t>Even </a:t>
            </a:r>
            <a:r>
              <a:rPr lang="en-US" altLang="ko-KR" sz="2000" dirty="0" smtClean="0">
                <a:ea typeface="굴림" charset="-127"/>
              </a:rPr>
              <a:t>1MB pages would require 2</a:t>
            </a:r>
            <a:r>
              <a:rPr lang="en-US" altLang="ko-KR" sz="2000" baseline="30000" dirty="0" smtClean="0">
                <a:ea typeface="굴림" charset="-127"/>
              </a:rPr>
              <a:t>44  </a:t>
            </a:r>
            <a:r>
              <a:rPr lang="en-US" altLang="ko-KR" sz="2000" dirty="0" smtClean="0">
                <a:ea typeface="굴림" charset="-127"/>
              </a:rPr>
              <a:t>8-byte PTEs (35 TB!)</a:t>
            </a:r>
            <a:endParaRPr lang="en-US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2057400" y="5391150"/>
            <a:ext cx="293291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>
                <a:solidFill>
                  <a:srgbClr val="FF0000"/>
                </a:solidFill>
                <a:ea typeface="굴림" charset="-127"/>
              </a:rPr>
              <a:t>Any </a:t>
            </a:r>
            <a:r>
              <a:rPr lang="en-US" altLang="ko-KR" i="1" dirty="0" smtClean="0">
                <a:solidFill>
                  <a:srgbClr val="FF0000"/>
                </a:solidFill>
                <a:ea typeface="굴림" charset="-127"/>
              </a:rPr>
              <a:t>“saving grace” ?</a:t>
            </a:r>
            <a:r>
              <a:rPr lang="en-US" altLang="ko-KR" sz="1800" i="1" dirty="0" smtClean="0">
                <a:solidFill>
                  <a:srgbClr val="FF0000"/>
                </a:solidFill>
                <a:ea typeface="굴림" charset="-127"/>
              </a:rPr>
              <a:t>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209926" y="5823287"/>
            <a:ext cx="53721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mic Sans MS" panose="030F0702030302020204" pitchFamily="66" charset="0"/>
              </a:rPr>
              <a:t>Page tables are sparsely populated and hence hierarchical organization can help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13, 2013</a:t>
            </a:r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http://csg.csail.mit.edu/6.S195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L20-</a:t>
            </a:r>
            <a:fld id="{63685F6B-DF49-47D4-A73B-45DF2DFB4508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theme/theme1.xml><?xml version="1.0" encoding="utf-8"?>
<a:theme xmlns:a="http://schemas.openxmlformats.org/drawingml/2006/main" name="Blueprint">
  <a:themeElements>
    <a:clrScheme name="Blueprint 2">
      <a:dk1>
        <a:srgbClr val="40458C"/>
      </a:dk1>
      <a:lt1>
        <a:srgbClr val="FFFFFF"/>
      </a:lt1>
      <a:dk2>
        <a:srgbClr val="660066"/>
      </a:dk2>
      <a:lt2>
        <a:srgbClr val="B7C1EB"/>
      </a:lt2>
      <a:accent1>
        <a:srgbClr val="ECD882"/>
      </a:accent1>
      <a:accent2>
        <a:srgbClr val="B2B2B2"/>
      </a:accent2>
      <a:accent3>
        <a:srgbClr val="FFFFFF"/>
      </a:accent3>
      <a:accent4>
        <a:srgbClr val="353A77"/>
      </a:accent4>
      <a:accent5>
        <a:srgbClr val="F4E9C1"/>
      </a:accent5>
      <a:accent6>
        <a:srgbClr val="A1A1A1"/>
      </a:accent6>
      <a:hlink>
        <a:srgbClr val="6F89F7"/>
      </a:hlink>
      <a:folHlink>
        <a:srgbClr val="CFDBFD"/>
      </a:folHlink>
    </a:clrScheme>
    <a:fontScheme name="Blueprint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90000"/>
          </a:lnSpc>
          <a:spcBef>
            <a:spcPct val="25000"/>
          </a:spcBef>
          <a:spcAft>
            <a:spcPct val="0"/>
          </a:spcAft>
          <a:buClr>
            <a:schemeClr val="bg1"/>
          </a:buClr>
          <a:buSzPct val="100000"/>
          <a:buFont typeface="Wingdings" pitchFamily="2" charset="2"/>
          <a:buChar char="•"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90000"/>
          </a:lnSpc>
          <a:spcBef>
            <a:spcPct val="25000"/>
          </a:spcBef>
          <a:spcAft>
            <a:spcPct val="0"/>
          </a:spcAft>
          <a:buClr>
            <a:schemeClr val="bg1"/>
          </a:buClr>
          <a:buSzPct val="100000"/>
          <a:buFont typeface="Wingdings" pitchFamily="2" charset="2"/>
          <a:buChar char="•"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Blueprint 1">
        <a:dk1>
          <a:srgbClr val="000000"/>
        </a:dk1>
        <a:lt1>
          <a:srgbClr val="FFFFFF"/>
        </a:lt1>
        <a:dk2>
          <a:srgbClr val="40458C"/>
        </a:dk2>
        <a:lt2>
          <a:srgbClr val="FFFFCC"/>
        </a:lt2>
        <a:accent1>
          <a:srgbClr val="8D8DB3"/>
        </a:accent1>
        <a:accent2>
          <a:srgbClr val="B2B2B2"/>
        </a:accent2>
        <a:accent3>
          <a:srgbClr val="AFB0C5"/>
        </a:accent3>
        <a:accent4>
          <a:srgbClr val="DADADA"/>
        </a:accent4>
        <a:accent5>
          <a:srgbClr val="C5C5D6"/>
        </a:accent5>
        <a:accent6>
          <a:srgbClr val="A1A1A1"/>
        </a:accent6>
        <a:hlink>
          <a:srgbClr val="6F89F7"/>
        </a:hlink>
        <a:folHlink>
          <a:srgbClr val="4F56A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2">
        <a:dk1>
          <a:srgbClr val="40458C"/>
        </a:dk1>
        <a:lt1>
          <a:srgbClr val="FFFFFF"/>
        </a:lt1>
        <a:dk2>
          <a:srgbClr val="660066"/>
        </a:dk2>
        <a:lt2>
          <a:srgbClr val="B7C1EB"/>
        </a:lt2>
        <a:accent1>
          <a:srgbClr val="ECD882"/>
        </a:accent1>
        <a:accent2>
          <a:srgbClr val="B2B2B2"/>
        </a:accent2>
        <a:accent3>
          <a:srgbClr val="FFFFFF"/>
        </a:accent3>
        <a:accent4>
          <a:srgbClr val="353A77"/>
        </a:accent4>
        <a:accent5>
          <a:srgbClr val="F4E9C1"/>
        </a:accent5>
        <a:accent6>
          <a:srgbClr val="A1A1A1"/>
        </a:accent6>
        <a:hlink>
          <a:srgbClr val="6F89F7"/>
        </a:hlink>
        <a:folHlink>
          <a:srgbClr val="CFDB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3">
        <a:dk1>
          <a:srgbClr val="000000"/>
        </a:dk1>
        <a:lt1>
          <a:srgbClr val="FFFFFF"/>
        </a:lt1>
        <a:dk2>
          <a:srgbClr val="4D4D4D"/>
        </a:dk2>
        <a:lt2>
          <a:srgbClr val="B2B2B2"/>
        </a:lt2>
        <a:accent1>
          <a:srgbClr val="969696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D4D4D4"/>
        </a:accent6>
        <a:hlink>
          <a:srgbClr val="777777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4">
        <a:dk1>
          <a:srgbClr val="333300"/>
        </a:dk1>
        <a:lt1>
          <a:srgbClr val="FFFFFF"/>
        </a:lt1>
        <a:dk2>
          <a:srgbClr val="663300"/>
        </a:dk2>
        <a:lt2>
          <a:srgbClr val="B2B2B2"/>
        </a:lt2>
        <a:accent1>
          <a:srgbClr val="DDC6A7"/>
        </a:accent1>
        <a:accent2>
          <a:srgbClr val="D9C167"/>
        </a:accent2>
        <a:accent3>
          <a:srgbClr val="FFFFFF"/>
        </a:accent3>
        <a:accent4>
          <a:srgbClr val="2A2A00"/>
        </a:accent4>
        <a:accent5>
          <a:srgbClr val="EBDFD0"/>
        </a:accent5>
        <a:accent6>
          <a:srgbClr val="C4AF5D"/>
        </a:accent6>
        <a:hlink>
          <a:srgbClr val="8A7A66"/>
        </a:hlink>
        <a:folHlink>
          <a:srgbClr val="C0AE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5">
        <a:dk1>
          <a:srgbClr val="000000"/>
        </a:dk1>
        <a:lt1>
          <a:srgbClr val="FFFFFF"/>
        </a:lt1>
        <a:dk2>
          <a:srgbClr val="003366"/>
        </a:dk2>
        <a:lt2>
          <a:srgbClr val="CCFFCC"/>
        </a:lt2>
        <a:accent1>
          <a:srgbClr val="006699"/>
        </a:accent1>
        <a:accent2>
          <a:srgbClr val="009999"/>
        </a:accent2>
        <a:accent3>
          <a:srgbClr val="AAADB8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99CC"/>
        </a:hlink>
        <a:folHlink>
          <a:srgbClr val="0045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6">
        <a:dk1>
          <a:srgbClr val="000000"/>
        </a:dk1>
        <a:lt1>
          <a:srgbClr val="FFFFFF"/>
        </a:lt1>
        <a:dk2>
          <a:srgbClr val="004A48"/>
        </a:dk2>
        <a:lt2>
          <a:srgbClr val="33CCCC"/>
        </a:lt2>
        <a:accent1>
          <a:srgbClr val="006699"/>
        </a:accent1>
        <a:accent2>
          <a:srgbClr val="009999"/>
        </a:accent2>
        <a:accent3>
          <a:srgbClr val="AAB1B1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CC99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7">
        <a:dk1>
          <a:srgbClr val="000000"/>
        </a:dk1>
        <a:lt1>
          <a:srgbClr val="FFFFFF"/>
        </a:lt1>
        <a:dk2>
          <a:srgbClr val="333300"/>
        </a:dk2>
        <a:lt2>
          <a:srgbClr val="FFFFCC"/>
        </a:lt2>
        <a:accent1>
          <a:srgbClr val="CC9900"/>
        </a:accent1>
        <a:accent2>
          <a:srgbClr val="CC6600"/>
        </a:accent2>
        <a:accent3>
          <a:srgbClr val="ADAD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808000"/>
        </a:hlink>
        <a:folHlink>
          <a:srgbClr val="525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8">
        <a:dk1>
          <a:srgbClr val="003D62"/>
        </a:dk1>
        <a:lt1>
          <a:srgbClr val="FFFFFF"/>
        </a:lt1>
        <a:dk2>
          <a:srgbClr val="006699"/>
        </a:dk2>
        <a:lt2>
          <a:srgbClr val="C8D1DA"/>
        </a:lt2>
        <a:accent1>
          <a:srgbClr val="9AC0EA"/>
        </a:accent1>
        <a:accent2>
          <a:srgbClr val="80C3C8"/>
        </a:accent2>
        <a:accent3>
          <a:srgbClr val="FFFFFF"/>
        </a:accent3>
        <a:accent4>
          <a:srgbClr val="003353"/>
        </a:accent4>
        <a:accent5>
          <a:srgbClr val="CADCF3"/>
        </a:accent5>
        <a:accent6>
          <a:srgbClr val="73B0B5"/>
        </a:accent6>
        <a:hlink>
          <a:srgbClr val="81ABCB"/>
        </a:hlink>
        <a:folHlink>
          <a:srgbClr val="B6CBD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D:\Program Files\Microsoft Office\Templates\Presentation Designs\Blueprint.pot</Template>
  <TotalTime>39752</TotalTime>
  <Words>2276</Words>
  <Application>Microsoft Office PowerPoint</Application>
  <PresentationFormat>On-screen Show (4:3)</PresentationFormat>
  <Paragraphs>538</Paragraphs>
  <Slides>26</Slides>
  <Notes>20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Blueprint</vt:lpstr>
      <vt:lpstr>PowerPoint Presentation</vt:lpstr>
      <vt:lpstr>Contributors to the course material</vt:lpstr>
      <vt:lpstr>Modern Virtual Memory Systems Illusion of a large, private, uniform store</vt:lpstr>
      <vt:lpstr>Names for Memory Locations</vt:lpstr>
      <vt:lpstr>Paged Memory Systems</vt:lpstr>
      <vt:lpstr>Private Address Space per User</vt:lpstr>
      <vt:lpstr>Page Tables in Physical Memory</vt:lpstr>
      <vt:lpstr>Linear Page Table</vt:lpstr>
      <vt:lpstr>Size of Linear Page Table</vt:lpstr>
      <vt:lpstr>Hierarchical Page Table</vt:lpstr>
      <vt:lpstr>Address Translation &amp; Protection</vt:lpstr>
      <vt:lpstr>Translation Lookaside Buffers (TLB)</vt:lpstr>
      <vt:lpstr>TLB Designs</vt:lpstr>
      <vt:lpstr>Handling a TLB Miss</vt:lpstr>
      <vt:lpstr>Translation for Page Tables</vt:lpstr>
      <vt:lpstr>Translation for Page Tables continued </vt:lpstr>
      <vt:lpstr>Handling a Page Fault</vt:lpstr>
      <vt:lpstr>Swapping a Page of a Page Table</vt:lpstr>
      <vt:lpstr>Address Translation: putting it all together</vt:lpstr>
      <vt:lpstr>Caching vs. Demand Paging</vt:lpstr>
      <vt:lpstr>Address Translation in CPU Pipeline</vt:lpstr>
      <vt:lpstr>Physical or Virtual Address Caches?</vt:lpstr>
      <vt:lpstr>Aliasing in Virtual-Address Caches </vt:lpstr>
      <vt:lpstr>Concurrent Access to TLB &amp; Cache</vt:lpstr>
      <vt:lpstr>Virtual-Index Physical-Tag Caches: Associative Organization</vt:lpstr>
      <vt:lpstr>We change the cache interface minimally and assume that the Address translation is done as part of the memory system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Bluespec technical deep dive</dc:title>
  <dc:creator>Nikhil</dc:creator>
  <cp:lastModifiedBy>Arvind</cp:lastModifiedBy>
  <cp:revision>1041</cp:revision>
  <cp:lastPrinted>1601-01-01T00:00:00Z</cp:lastPrinted>
  <dcterms:created xsi:type="dcterms:W3CDTF">2003-01-21T19:25:41Z</dcterms:created>
  <dcterms:modified xsi:type="dcterms:W3CDTF">2013-11-12T21:02:50Z</dcterms:modified>
</cp:coreProperties>
</file>