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2"/>
  </p:notesMasterIdLst>
  <p:handoutMasterIdLst>
    <p:handoutMasterId r:id="rId33"/>
  </p:handoutMasterIdLst>
  <p:sldIdLst>
    <p:sldId id="1421" r:id="rId2"/>
    <p:sldId id="1422" r:id="rId3"/>
    <p:sldId id="1411" r:id="rId4"/>
    <p:sldId id="1424" r:id="rId5"/>
    <p:sldId id="1415" r:id="rId6"/>
    <p:sldId id="1423" r:id="rId7"/>
    <p:sldId id="1390" r:id="rId8"/>
    <p:sldId id="1419" r:id="rId9"/>
    <p:sldId id="1395" r:id="rId10"/>
    <p:sldId id="1417" r:id="rId11"/>
    <p:sldId id="1391" r:id="rId12"/>
    <p:sldId id="1429" r:id="rId13"/>
    <p:sldId id="1430" r:id="rId14"/>
    <p:sldId id="1409" r:id="rId15"/>
    <p:sldId id="1384" r:id="rId16"/>
    <p:sldId id="1385" r:id="rId17"/>
    <p:sldId id="1425" r:id="rId18"/>
    <p:sldId id="1388" r:id="rId19"/>
    <p:sldId id="1364" r:id="rId20"/>
    <p:sldId id="1433" r:id="rId21"/>
    <p:sldId id="1441" r:id="rId22"/>
    <p:sldId id="1436" r:id="rId23"/>
    <p:sldId id="1442" r:id="rId24"/>
    <p:sldId id="1435" r:id="rId25"/>
    <p:sldId id="1443" r:id="rId26"/>
    <p:sldId id="1434" r:id="rId27"/>
    <p:sldId id="1444" r:id="rId28"/>
    <p:sldId id="1369" r:id="rId29"/>
    <p:sldId id="1373" r:id="rId30"/>
    <p:sldId id="1410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6519" autoAdjust="0"/>
  </p:normalViewPr>
  <p:slideViewPr>
    <p:cSldViewPr snapToGrid="0">
      <p:cViewPr>
        <p:scale>
          <a:sx n="90" d="100"/>
          <a:sy n="90" d="100"/>
        </p:scale>
        <p:origin x="-2244" y="-94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7DF6-E7DF-40AE-AA42-A19C2D45F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9A64-F883-4314-A012-BEAF96F99E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8A369-130A-4A70-B968-1690BC95407E}" type="slidenum">
              <a:rPr lang="en-US"/>
              <a:pPr/>
              <a:t>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618D6-4481-44D5-B724-71F3042355A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592638" cy="34448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noFill/>
          <a:ln/>
        </p:spPr>
        <p:txBody>
          <a:bodyPr lIns="90821" tIns="45410" rIns="90821" bIns="4541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F0B2-EC17-4FF3-A8C6-5F4DFADD3B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C32BB-5468-4529-B7CF-80170BEEC975}" type="slidenum">
              <a:rPr lang="en-US"/>
              <a:pPr/>
              <a:t>30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6D66DF8F-9E10-4DDB-8C1E-68662AECA3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14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D0401301-61DA-4AD1-B56D-F835E5556F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53541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rgbClr val="660066"/>
                </a:solidFill>
              </a:rPr>
              <a:t>Cache Coherence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read miss (i.e., Cache state is I):</a:t>
            </a:r>
            <a:r>
              <a:rPr lang="en-US" sz="2400" i="1" dirty="0" smtClean="0">
                <a:latin typeface="Verdana" pitchFamily="34" charset="0"/>
              </a:rPr>
              <a:t>  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In case some other cache has the location in state M then write back the dirty data to Memory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and set the state to S </a:t>
            </a:r>
          </a:p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write miss (i.e., Cache state is I or S):</a:t>
            </a:r>
            <a:r>
              <a:rPr lang="en-US" sz="2400" i="1" dirty="0" smtClean="0">
                <a:latin typeface="Verdana" pitchFamily="34" charset="0"/>
              </a:rPr>
              <a:t> </a:t>
            </a:r>
          </a:p>
          <a:p>
            <a:pPr lvl="1">
              <a:defRPr/>
            </a:pPr>
            <a:r>
              <a:rPr lang="en-US" sz="2000" i="1" dirty="0" smtClean="0">
                <a:latin typeface="Verdana" pitchFamily="34" charset="0"/>
              </a:rPr>
              <a:t>Invalidate </a:t>
            </a:r>
            <a:r>
              <a:rPr lang="en-US" sz="2000" dirty="0" smtClean="0">
                <a:latin typeface="Verdana" pitchFamily="34" charset="0"/>
              </a:rPr>
              <a:t>the location in all other caches and in case some cache has the location in state M then write back the dirty data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if necessary and set the state to 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513" y="5322499"/>
            <a:ext cx="7289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isses cause Cache upgrade actions which in turn may cause further downgrades or upgrades on other caches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protocol: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456427"/>
            <a:ext cx="7772400" cy="4114800"/>
          </a:xfrm>
        </p:spPr>
        <p:txBody>
          <a:bodyPr/>
          <a:lstStyle/>
          <a:p>
            <a:pPr marL="173038" indent="-173038" eaLnBrk="1" hangingPunct="1"/>
            <a:r>
              <a:rPr lang="en-US" sz="2400" dirty="0" smtClean="0"/>
              <a:t>It is possible to have multiple requests for the same location from different processors. Hence there is a need to arbitrate requests</a:t>
            </a:r>
          </a:p>
          <a:p>
            <a:pPr marL="573088" lvl="1" indent="-173038" eaLnBrk="1" hangingPunct="1"/>
            <a:r>
              <a:rPr lang="en-US" sz="2000" dirty="0" smtClean="0"/>
              <a:t>In bus-based systems bus controller performs this function</a:t>
            </a:r>
          </a:p>
          <a:p>
            <a:pPr marL="573088" lvl="1" indent="-173038" eaLnBrk="1" hangingPunct="1"/>
            <a:r>
              <a:rPr lang="en-US" sz="2000" dirty="0" smtClean="0"/>
              <a:t>In directory-based systems upgrade requests are passed </a:t>
            </a:r>
            <a:r>
              <a:rPr lang="en-US" sz="2000" dirty="0"/>
              <a:t>to </a:t>
            </a:r>
            <a:r>
              <a:rPr lang="en-US" sz="2000" dirty="0" smtClean="0"/>
              <a:t>the parent who acts as an arbitrator</a:t>
            </a:r>
          </a:p>
          <a:p>
            <a:pPr marL="173038" indent="-173038" eaLnBrk="1" hangingPunct="1"/>
            <a:r>
              <a:rPr lang="en-US" sz="2400" dirty="0" smtClean="0"/>
              <a:t>On a cache miss there is a need to find out the state of other caches</a:t>
            </a:r>
          </a:p>
          <a:p>
            <a:pPr marL="573088" lvl="1" indent="-173038" eaLnBrk="1" hangingPunct="1"/>
            <a:r>
              <a:rPr lang="en-US" sz="2000" dirty="0" smtClean="0"/>
              <a:t>In a bus-based system a system-wide broadcast of the request determines the state of other caches  by “snooping”</a:t>
            </a:r>
          </a:p>
          <a:p>
            <a:pPr marL="573088" lvl="1" indent="-173038" eaLnBrk="1" hangingPunct="1"/>
            <a:r>
              <a:rPr lang="en-US" sz="2000" dirty="0" smtClean="0"/>
              <a:t>In directory-based systems a directory keeps track of the state of each child cache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State </a:t>
            </a:r>
            <a:r>
              <a:rPr lang="en-US" dirty="0" smtClean="0"/>
              <a:t>Encoding</a:t>
            </a:r>
            <a:br>
              <a:rPr lang="en-US" dirty="0" smtClean="0"/>
            </a:br>
            <a:r>
              <a:rPr lang="en-US" sz="2400" dirty="0" smtClean="0"/>
              <a:t>Two-level (L1, M)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450" y="3223426"/>
            <a:ext cx="8263899" cy="3390025"/>
          </a:xfrm>
        </p:spPr>
        <p:txBody>
          <a:bodyPr/>
          <a:lstStyle/>
          <a:p>
            <a:r>
              <a:rPr lang="en-US" sz="2400" dirty="0"/>
              <a:t>For each location in a </a:t>
            </a:r>
            <a:r>
              <a:rPr lang="en-US" sz="2400" dirty="0" smtClean="0"/>
              <a:t>cache, </a:t>
            </a:r>
            <a:r>
              <a:rPr lang="en-US" sz="2400" dirty="0"/>
              <a:t>the directory keeps two types of </a:t>
            </a:r>
            <a:r>
              <a:rPr lang="en-US" sz="2400" dirty="0" smtClean="0"/>
              <a:t>info</a:t>
            </a:r>
          </a:p>
          <a:p>
            <a:pPr lvl="1"/>
            <a:r>
              <a:rPr lang="en-US" sz="2000" dirty="0" err="1" smtClean="0"/>
              <a:t>c.state</a:t>
            </a:r>
            <a:r>
              <a:rPr lang="en-US" sz="2000" dirty="0" smtClean="0"/>
              <a:t>[a] </a:t>
            </a:r>
            <a:r>
              <a:rPr lang="en-US" sz="2000" dirty="0"/>
              <a:t>(</a:t>
            </a:r>
            <a:r>
              <a:rPr lang="en-US" sz="2000" i="1" dirty="0"/>
              <a:t>sibling info): </a:t>
            </a:r>
            <a:r>
              <a:rPr lang="en-US" sz="2000" dirty="0"/>
              <a:t>do c’s siblings have a copy of location </a:t>
            </a:r>
            <a:r>
              <a:rPr lang="en-US" sz="2000" i="1" dirty="0" smtClean="0"/>
              <a:t>a</a:t>
            </a:r>
            <a:r>
              <a:rPr lang="en-US" sz="2000" dirty="0" smtClean="0"/>
              <a:t>; M </a:t>
            </a:r>
            <a:r>
              <a:rPr lang="en-US" sz="2000" dirty="0"/>
              <a:t>(means no),  S (means </a:t>
            </a:r>
            <a:r>
              <a:rPr lang="en-US" sz="2000" dirty="0" smtClean="0"/>
              <a:t>maybe)</a:t>
            </a:r>
          </a:p>
          <a:p>
            <a:pPr lvl="1"/>
            <a:r>
              <a:rPr lang="en-US" sz="2000" dirty="0" err="1" smtClean="0"/>
              <a:t>c.child</a:t>
            </a:r>
            <a:r>
              <a:rPr lang="en-US" sz="2000" dirty="0" smtClean="0"/>
              <a:t>[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dirty="0"/>
              <a:t>][</a:t>
            </a:r>
            <a:r>
              <a:rPr lang="en-US" sz="2000" dirty="0" smtClean="0"/>
              <a:t>a] (</a:t>
            </a:r>
            <a:r>
              <a:rPr lang="en-US" sz="2000" i="1" dirty="0" smtClean="0"/>
              <a:t>children </a:t>
            </a:r>
            <a:r>
              <a:rPr lang="en-US" sz="2000" i="1" dirty="0"/>
              <a:t>info): </a:t>
            </a:r>
            <a:r>
              <a:rPr lang="en-US" sz="2000" dirty="0"/>
              <a:t>the state of c’s child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for location </a:t>
            </a:r>
            <a:r>
              <a:rPr lang="en-US" sz="2000" i="1" dirty="0" smtClean="0"/>
              <a:t>a</a:t>
            </a:r>
            <a:r>
              <a:rPr lang="en-US" sz="2000" dirty="0" smtClean="0"/>
              <a:t>; At </a:t>
            </a:r>
            <a:r>
              <a:rPr lang="en-US" sz="2000" dirty="0"/>
              <a:t>most one child can be in state </a:t>
            </a:r>
            <a:r>
              <a:rPr lang="en-US" sz="2000" dirty="0" smtClean="0"/>
              <a:t>M</a:t>
            </a:r>
          </a:p>
          <a:p>
            <a:r>
              <a:rPr lang="en-US" sz="2400" dirty="0" smtClean="0"/>
              <a:t>Since L1 has no children, only sibling information is kept and since main (home) memory has no siblings only children cache information is kept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47309" y="1614285"/>
            <a:ext cx="239669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Verdana" pitchFamily="34" charset="0"/>
              </a:rPr>
              <a:t>All addresses in the home memory are in state M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13074" y="1679554"/>
            <a:ext cx="3630612" cy="1448611"/>
            <a:chOff x="2582937" y="2244361"/>
            <a:chExt cx="3630612" cy="1448611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4003749" y="2903985"/>
              <a:ext cx="0" cy="198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30749" y="3402460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346649" y="3386585"/>
              <a:ext cx="515938" cy="306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576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5195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</a:t>
              </a:r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5576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5322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148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640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0148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894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720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196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9292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8768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582937" y="2903985"/>
              <a:ext cx="3630612" cy="2619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486349" y="3189735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86249" y="2837310"/>
              <a:ext cx="21383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3232225" y="2434084"/>
              <a:ext cx="2778126" cy="1257299"/>
              <a:chOff x="2018" y="1473"/>
              <a:chExt cx="1750" cy="792"/>
            </a:xfrm>
          </p:grpSpPr>
          <p:sp>
            <p:nvSpPr>
              <p:cNvPr id="53" name="Text Box 57"/>
              <p:cNvSpPr txBox="1">
                <a:spLocks noChangeArrowheads="1"/>
              </p:cNvSpPr>
              <p:nvPr/>
            </p:nvSpPr>
            <p:spPr bwMode="auto">
              <a:xfrm>
                <a:off x="3046" y="2052"/>
                <a:ext cx="72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&lt;S,I,I,I&gt;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018" y="1473"/>
                <a:ext cx="20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S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44974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4720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49546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49292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32286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196149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60012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123875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81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37" y="336697"/>
            <a:ext cx="8257954" cy="1143000"/>
          </a:xfrm>
        </p:spPr>
        <p:txBody>
          <a:bodyPr/>
          <a:lstStyle/>
          <a:p>
            <a:r>
              <a:rPr lang="en-US" dirty="0"/>
              <a:t>Directory state encoding </a:t>
            </a:r>
            <a:r>
              <a:rPr lang="en-US" sz="2400" i="1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64758"/>
            <a:ext cx="8231372" cy="4114800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New states needed to deal with waiting for responses:</a:t>
            </a:r>
          </a:p>
          <a:p>
            <a:pPr lvl="1"/>
            <a:r>
              <a:rPr lang="en-US" sz="2000" dirty="0" err="1">
                <a:latin typeface="Verdana" pitchFamily="34" charset="0"/>
              </a:rPr>
              <a:t>c.waitp</a:t>
            </a:r>
            <a:r>
              <a:rPr lang="en-US" sz="2000" dirty="0">
                <a:latin typeface="Verdana" pitchFamily="34" charset="0"/>
              </a:rPr>
              <a:t>[a] : Denotes if cache c is waiting for a response from its </a:t>
            </a:r>
            <a:r>
              <a:rPr lang="en-US" sz="2000" dirty="0" smtClean="0">
                <a:latin typeface="Verdana" pitchFamily="34" charset="0"/>
              </a:rPr>
              <a:t>parent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Nothing </a:t>
            </a:r>
            <a:r>
              <a:rPr lang="en-US" sz="1800" i="1" dirty="0">
                <a:latin typeface="Verdana" pitchFamily="34" charset="0"/>
              </a:rPr>
              <a:t>means</a:t>
            </a:r>
            <a:r>
              <a:rPr lang="en-US" sz="1800" dirty="0">
                <a:latin typeface="Verdana" pitchFamily="34" charset="0"/>
              </a:rPr>
              <a:t> not </a:t>
            </a:r>
            <a:r>
              <a:rPr lang="en-US" sz="1800" dirty="0" smtClean="0">
                <a:latin typeface="Verdana" pitchFamily="34" charset="0"/>
              </a:rPr>
              <a:t>waiting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Valid </a:t>
            </a:r>
            <a:r>
              <a:rPr lang="en-US" sz="1800" dirty="0">
                <a:latin typeface="Verdana" pitchFamily="34" charset="0"/>
              </a:rPr>
              <a:t>(M|S|I) </a:t>
            </a:r>
            <a:r>
              <a:rPr lang="en-US" sz="1800" i="1" dirty="0">
                <a:latin typeface="Verdana" pitchFamily="34" charset="0"/>
              </a:rPr>
              <a:t>means </a:t>
            </a:r>
            <a:r>
              <a:rPr lang="en-US" sz="1800" dirty="0">
                <a:latin typeface="Verdana" pitchFamily="34" charset="0"/>
              </a:rPr>
              <a:t>waiting for </a:t>
            </a:r>
            <a:r>
              <a:rPr lang="en-US" sz="1800" dirty="0" smtClean="0">
                <a:latin typeface="Verdana" pitchFamily="34" charset="0"/>
              </a:rPr>
              <a:t>a response </a:t>
            </a:r>
            <a:r>
              <a:rPr lang="en-US" sz="1800" dirty="0">
                <a:latin typeface="Verdana" pitchFamily="34" charset="0"/>
              </a:rPr>
              <a:t>to transition to M or S or </a:t>
            </a:r>
            <a:r>
              <a:rPr lang="en-US" sz="1800" dirty="0" smtClean="0">
                <a:latin typeface="Verdana" pitchFamily="34" charset="0"/>
              </a:rPr>
              <a:t>I state, respectively</a:t>
            </a:r>
            <a:endParaRPr lang="en-US" sz="1800" dirty="0">
              <a:latin typeface="Verdana" pitchFamily="34" charset="0"/>
            </a:endParaRPr>
          </a:p>
          <a:p>
            <a:pPr lvl="1"/>
            <a:r>
              <a:rPr lang="en-US" sz="2000" dirty="0" err="1">
                <a:latin typeface="Verdana" pitchFamily="34" charset="0"/>
              </a:rPr>
              <a:t>c.waitc</a:t>
            </a:r>
            <a:r>
              <a:rPr lang="en-US" sz="2000" dirty="0">
                <a:latin typeface="Verdana" pitchFamily="34" charset="0"/>
              </a:rPr>
              <a:t>[</a:t>
            </a:r>
            <a:r>
              <a:rPr lang="en-US" sz="2000" dirty="0" err="1">
                <a:latin typeface="Verdana" pitchFamily="34" charset="0"/>
              </a:rPr>
              <a:t>c</a:t>
            </a:r>
            <a:r>
              <a:rPr lang="en-US" sz="2000" baseline="-25000" dirty="0" err="1">
                <a:latin typeface="Verdana" pitchFamily="34" charset="0"/>
              </a:rPr>
              <a:t>k</a:t>
            </a:r>
            <a:r>
              <a:rPr lang="en-US" sz="2000" dirty="0">
                <a:latin typeface="Verdana" pitchFamily="34" charset="0"/>
              </a:rPr>
              <a:t>][a] : Denotes if cache c is waiting for a response from its child 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endParaRPr lang="en-US" sz="2000" baseline="-25000" dirty="0" smtClean="0">
              <a:latin typeface="Verdana" pitchFamily="34" charset="0"/>
            </a:endParaRPr>
          </a:p>
          <a:p>
            <a:pPr lvl="2"/>
            <a:r>
              <a:rPr lang="en-US" sz="1800" dirty="0" smtClean="0">
                <a:latin typeface="Verdana" pitchFamily="34" charset="0"/>
              </a:rPr>
              <a:t>Nothing </a:t>
            </a:r>
            <a:r>
              <a:rPr lang="en-US" sz="1800" dirty="0">
                <a:latin typeface="Verdana" pitchFamily="34" charset="0"/>
              </a:rPr>
              <a:t>| Valid (M|S|I</a:t>
            </a:r>
            <a:r>
              <a:rPr lang="en-US" sz="1800" dirty="0" smtClean="0">
                <a:latin typeface="Verdana" pitchFamily="34" charset="0"/>
              </a:rPr>
              <a:t>)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Cache state in L1: </a:t>
            </a:r>
          </a:p>
          <a:p>
            <a:pPr marL="914400" lvl="2" indent="0">
              <a:buNone/>
            </a:pPr>
            <a:r>
              <a:rPr lang="en-US" sz="2000" dirty="0" smtClean="0"/>
              <a:t>&lt;(</a:t>
            </a:r>
            <a:r>
              <a:rPr lang="en-US" sz="2000" dirty="0"/>
              <a:t>M|S|I), (Nothing | Valid(M|S|I</a:t>
            </a:r>
            <a:r>
              <a:rPr lang="en-US" sz="2000" dirty="0" smtClean="0"/>
              <a:t>))&gt; </a:t>
            </a:r>
          </a:p>
          <a:p>
            <a:r>
              <a:rPr lang="en-US" sz="2400" dirty="0" smtClean="0"/>
              <a:t>Directory state in home memory: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&lt;[(</a:t>
            </a:r>
            <a:r>
              <a:rPr lang="en-US" sz="2000" dirty="0"/>
              <a:t>M|S|I), (Nothing | Valid(M|S|I</a:t>
            </a:r>
            <a:r>
              <a:rPr lang="en-US" sz="2000" dirty="0" smtClean="0"/>
              <a:t>))]&gt; </a:t>
            </a:r>
            <a:endParaRPr lang="en-US" sz="20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18,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38871" y="5952022"/>
            <a:ext cx="2864873" cy="400110"/>
            <a:chOff x="6087650" y="6052158"/>
            <a:chExt cx="3056350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6803721" y="6052158"/>
              <a:ext cx="234027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Children’s state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6087650" y="6152006"/>
              <a:ext cx="728596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63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67382" y="569343"/>
            <a:ext cx="7785100" cy="895949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dirty="0" smtClean="0"/>
              <a:t>A Directory-based Protocol </a:t>
            </a:r>
            <a:br>
              <a:rPr lang="en-US" sz="3200" dirty="0" smtClean="0"/>
            </a:br>
            <a:r>
              <a:rPr lang="en-US" sz="2000" i="1" dirty="0" smtClean="0"/>
              <a:t>an abstract view</a:t>
            </a:r>
            <a:endParaRPr lang="en-US" sz="3200" dirty="0" smtClean="0"/>
          </a:p>
        </p:txBody>
      </p:sp>
      <p:grpSp>
        <p:nvGrpSpPr>
          <p:cNvPr id="2" name="Group 93"/>
          <p:cNvGrpSpPr/>
          <p:nvPr/>
        </p:nvGrpSpPr>
        <p:grpSpPr>
          <a:xfrm>
            <a:off x="566738" y="1496060"/>
            <a:ext cx="8145462" cy="2816225"/>
            <a:chOff x="566738" y="1460500"/>
            <a:chExt cx="8145462" cy="2816225"/>
          </a:xfrm>
        </p:grpSpPr>
        <p:sp>
          <p:nvSpPr>
            <p:cNvPr id="4103" name="AutoShape 5"/>
            <p:cNvSpPr>
              <a:spLocks noChangeArrowheads="1"/>
            </p:cNvSpPr>
            <p:nvPr/>
          </p:nvSpPr>
          <p:spPr bwMode="auto">
            <a:xfrm>
              <a:off x="3197225" y="2133600"/>
              <a:ext cx="2768600" cy="1041400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>
                  <a:latin typeface="Verdana" pitchFamily="34" charset="0"/>
                </a:rPr>
                <a:t>interconnect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66738" y="1460500"/>
              <a:ext cx="2867025" cy="1693863"/>
              <a:chOff x="357" y="920"/>
              <a:chExt cx="1806" cy="1067"/>
            </a:xfrm>
          </p:grpSpPr>
          <p:sp>
            <p:nvSpPr>
              <p:cNvPr id="4144" name="Rectangle 21"/>
              <p:cNvSpPr>
                <a:spLocks noChangeArrowheads="1"/>
              </p:cNvSpPr>
              <p:nvPr/>
            </p:nvSpPr>
            <p:spPr bwMode="auto">
              <a:xfrm>
                <a:off x="965" y="1584"/>
                <a:ext cx="399" cy="2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  <a:endParaRPr lang="en-US">
                  <a:solidFill>
                    <a:schemeClr val="bg1"/>
                  </a:solidFill>
                  <a:latin typeface="Verdana" pitchFamily="34" charset="0"/>
                </a:endParaRPr>
              </a:p>
            </p:txBody>
          </p:sp>
          <p:sp>
            <p:nvSpPr>
              <p:cNvPr id="4145" name="Rectangle 22"/>
              <p:cNvSpPr>
                <a:spLocks noChangeArrowheads="1"/>
              </p:cNvSpPr>
              <p:nvPr/>
            </p:nvSpPr>
            <p:spPr bwMode="auto">
              <a:xfrm>
                <a:off x="925" y="920"/>
                <a:ext cx="463" cy="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latin typeface="Verdana" pitchFamily="34" charset="0"/>
                  </a:rPr>
                  <a:t>P</a:t>
                </a: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46" name="Rectangle 23"/>
              <p:cNvSpPr>
                <a:spLocks noChangeArrowheads="1"/>
              </p:cNvSpPr>
              <p:nvPr/>
            </p:nvSpPr>
            <p:spPr bwMode="auto">
              <a:xfrm>
                <a:off x="1221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Rectangle 24"/>
              <p:cNvSpPr>
                <a:spLocks noChangeArrowheads="1"/>
              </p:cNvSpPr>
              <p:nvPr/>
            </p:nvSpPr>
            <p:spPr bwMode="auto">
              <a:xfrm>
                <a:off x="1221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" name="Rectangle 25"/>
              <p:cNvSpPr>
                <a:spLocks noChangeArrowheads="1"/>
              </p:cNvSpPr>
              <p:nvPr/>
            </p:nvSpPr>
            <p:spPr bwMode="auto">
              <a:xfrm>
                <a:off x="1221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Rectangle 26"/>
              <p:cNvSpPr>
                <a:spLocks noChangeArrowheads="1"/>
              </p:cNvSpPr>
              <p:nvPr/>
            </p:nvSpPr>
            <p:spPr bwMode="auto">
              <a:xfrm>
                <a:off x="933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Rectangle 27"/>
              <p:cNvSpPr>
                <a:spLocks noChangeArrowheads="1"/>
              </p:cNvSpPr>
              <p:nvPr/>
            </p:nvSpPr>
            <p:spPr bwMode="auto">
              <a:xfrm>
                <a:off x="933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Rectangle 28"/>
              <p:cNvSpPr>
                <a:spLocks noChangeArrowheads="1"/>
              </p:cNvSpPr>
              <p:nvPr/>
            </p:nvSpPr>
            <p:spPr bwMode="auto">
              <a:xfrm>
                <a:off x="933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Line 29"/>
              <p:cNvSpPr>
                <a:spLocks noChangeShapeType="1"/>
              </p:cNvSpPr>
              <p:nvPr/>
            </p:nvSpPr>
            <p:spPr bwMode="auto">
              <a:xfrm>
                <a:off x="1029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Line 30"/>
              <p:cNvSpPr>
                <a:spLocks noChangeShapeType="1"/>
              </p:cNvSpPr>
              <p:nvPr/>
            </p:nvSpPr>
            <p:spPr bwMode="auto">
              <a:xfrm>
                <a:off x="1029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4" name="Line 31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5" name="Line 32"/>
              <p:cNvSpPr>
                <a:spLocks noChangeShapeType="1"/>
              </p:cNvSpPr>
              <p:nvPr/>
            </p:nvSpPr>
            <p:spPr bwMode="auto">
              <a:xfrm>
                <a:off x="1293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 rot="5400000">
                <a:off x="1496" y="1757"/>
                <a:ext cx="175" cy="149"/>
                <a:chOff x="1296" y="2011"/>
                <a:chExt cx="175" cy="149"/>
              </a:xfrm>
            </p:grpSpPr>
            <p:sp>
              <p:nvSpPr>
                <p:cNvPr id="4172" name="Rectangle 34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rot="5400000">
                <a:off x="1496" y="1549"/>
                <a:ext cx="175" cy="149"/>
                <a:chOff x="1296" y="2011"/>
                <a:chExt cx="175" cy="149"/>
              </a:xfrm>
            </p:grpSpPr>
            <p:sp>
              <p:nvSpPr>
                <p:cNvPr id="4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8" name="Line 41"/>
              <p:cNvSpPr>
                <a:spLocks noChangeShapeType="1"/>
              </p:cNvSpPr>
              <p:nvPr/>
            </p:nvSpPr>
            <p:spPr bwMode="auto">
              <a:xfrm flipH="1">
                <a:off x="1365" y="182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Line 42"/>
              <p:cNvSpPr>
                <a:spLocks noChangeShapeType="1"/>
              </p:cNvSpPr>
              <p:nvPr/>
            </p:nvSpPr>
            <p:spPr bwMode="auto">
              <a:xfrm flipH="1">
                <a:off x="1365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Line 43"/>
              <p:cNvSpPr>
                <a:spLocks noChangeShapeType="1"/>
              </p:cNvSpPr>
              <p:nvPr/>
            </p:nvSpPr>
            <p:spPr bwMode="auto">
              <a:xfrm>
                <a:off x="1691" y="1717"/>
                <a:ext cx="4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Text Box 44"/>
              <p:cNvSpPr txBox="1">
                <a:spLocks noChangeArrowheads="1"/>
              </p:cNvSpPr>
              <p:nvPr/>
            </p:nvSpPr>
            <p:spPr bwMode="auto">
              <a:xfrm>
                <a:off x="1651" y="1465"/>
                <a:ext cx="423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62" name="Text Box 45"/>
              <p:cNvSpPr txBox="1">
                <a:spLocks noChangeArrowheads="1"/>
              </p:cNvSpPr>
              <p:nvPr/>
            </p:nvSpPr>
            <p:spPr bwMode="auto">
              <a:xfrm>
                <a:off x="1651" y="1754"/>
                <a:ext cx="423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63" name="Rectangle 46"/>
              <p:cNvSpPr>
                <a:spLocks noChangeArrowheads="1"/>
              </p:cNvSpPr>
              <p:nvPr/>
            </p:nvSpPr>
            <p:spPr bwMode="auto">
              <a:xfrm>
                <a:off x="357" y="1568"/>
                <a:ext cx="463" cy="3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latin typeface="Verdana" pitchFamily="34" charset="0"/>
                  </a:rPr>
                  <a:t>L1</a:t>
                </a: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813" y="1664"/>
                <a:ext cx="160" cy="136"/>
                <a:chOff x="813" y="1664"/>
                <a:chExt cx="160" cy="136"/>
              </a:xfrm>
            </p:grpSpPr>
            <p:sp>
              <p:nvSpPr>
                <p:cNvPr id="4167" name="Line 4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8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65" name="Text Box 50"/>
              <p:cNvSpPr txBox="1">
                <a:spLocks noChangeArrowheads="1"/>
              </p:cNvSpPr>
              <p:nvPr/>
            </p:nvSpPr>
            <p:spPr bwMode="auto">
              <a:xfrm>
                <a:off x="516" y="1305"/>
                <a:ext cx="43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66" name="Text Box 51"/>
              <p:cNvSpPr txBox="1">
                <a:spLocks noChangeArrowheads="1"/>
              </p:cNvSpPr>
              <p:nvPr/>
            </p:nvSpPr>
            <p:spPr bwMode="auto">
              <a:xfrm>
                <a:off x="1380" y="1305"/>
                <a:ext cx="43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  <p:grpSp>
          <p:nvGrpSpPr>
            <p:cNvPr id="7" name="Group 90"/>
            <p:cNvGrpSpPr/>
            <p:nvPr/>
          </p:nvGrpSpPr>
          <p:grpSpPr>
            <a:xfrm>
              <a:off x="3675063" y="2994025"/>
              <a:ext cx="2336800" cy="1282700"/>
              <a:chOff x="3675063" y="2994025"/>
              <a:chExt cx="2336800" cy="1282700"/>
            </a:xfrm>
          </p:grpSpPr>
          <p:sp>
            <p:nvSpPr>
              <p:cNvPr id="4101" name="Rectangle 3"/>
              <p:cNvSpPr>
                <a:spLocks noChangeArrowheads="1"/>
              </p:cNvSpPr>
              <p:nvPr/>
            </p:nvSpPr>
            <p:spPr bwMode="auto">
              <a:xfrm>
                <a:off x="4879975" y="3727450"/>
                <a:ext cx="1131888" cy="54927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5200650" y="3765550"/>
                <a:ext cx="428625" cy="3984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Verdana" pitchFamily="34" charset="0"/>
                  </a:rPr>
                  <a:t>m</a:t>
                </a: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4041775" y="3419475"/>
                <a:ext cx="660400" cy="392113"/>
                <a:chOff x="2546" y="2154"/>
                <a:chExt cx="416" cy="247"/>
              </a:xfrm>
            </p:grpSpPr>
            <p:sp>
              <p:nvSpPr>
                <p:cNvPr id="4177" name="Rectangle 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" name="Rectangle 8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9" name="Rectangle 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0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283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1" name="Rectangl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2" name="Rectangle 1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3" name="Rectangle 1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9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05" name="Line 15"/>
              <p:cNvSpPr>
                <a:spLocks noChangeShapeType="1"/>
              </p:cNvSpPr>
              <p:nvPr/>
            </p:nvSpPr>
            <p:spPr bwMode="auto">
              <a:xfrm rot="-5400000">
                <a:off x="4137025" y="3228975"/>
                <a:ext cx="469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Rectangle 16"/>
              <p:cNvSpPr>
                <a:spLocks noChangeArrowheads="1"/>
              </p:cNvSpPr>
              <p:nvPr/>
            </p:nvSpPr>
            <p:spPr bwMode="auto">
              <a:xfrm>
                <a:off x="4046538" y="3810000"/>
                <a:ext cx="620712" cy="3667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  <a:endParaRPr lang="en-US">
                  <a:solidFill>
                    <a:schemeClr val="bg1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4630738" y="3886200"/>
                <a:ext cx="254000" cy="215900"/>
                <a:chOff x="813" y="1664"/>
                <a:chExt cx="160" cy="136"/>
              </a:xfrm>
            </p:grpSpPr>
            <p:sp>
              <p:nvSpPr>
                <p:cNvPr id="417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6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09" name="Text Box 52"/>
              <p:cNvSpPr txBox="1">
                <a:spLocks noChangeArrowheads="1"/>
              </p:cNvSpPr>
              <p:nvPr/>
            </p:nvSpPr>
            <p:spPr bwMode="auto">
              <a:xfrm>
                <a:off x="3675063" y="3317875"/>
                <a:ext cx="392112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4110" name="Text Box 53"/>
              <p:cNvSpPr txBox="1">
                <a:spLocks noChangeArrowheads="1"/>
              </p:cNvSpPr>
              <p:nvPr/>
            </p:nvSpPr>
            <p:spPr bwMode="auto">
              <a:xfrm>
                <a:off x="4673600" y="3317875"/>
                <a:ext cx="557213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out</a:t>
                </a:r>
              </a:p>
            </p:txBody>
          </p:sp>
        </p:grpSp>
        <p:grpSp>
          <p:nvGrpSpPr>
            <p:cNvPr id="10" name="Group 89"/>
            <p:cNvGrpSpPr/>
            <p:nvPr/>
          </p:nvGrpSpPr>
          <p:grpSpPr>
            <a:xfrm>
              <a:off x="5845175" y="1460500"/>
              <a:ext cx="2867025" cy="1693863"/>
              <a:chOff x="5845175" y="1460500"/>
              <a:chExt cx="2867025" cy="1693863"/>
            </a:xfrm>
          </p:grpSpPr>
          <p:sp>
            <p:nvSpPr>
              <p:cNvPr id="4111" name="Rectangle 54"/>
              <p:cNvSpPr>
                <a:spLocks noChangeArrowheads="1"/>
              </p:cNvSpPr>
              <p:nvPr/>
            </p:nvSpPr>
            <p:spPr bwMode="auto">
              <a:xfrm flipH="1">
                <a:off x="7113588" y="2514600"/>
                <a:ext cx="633412" cy="4302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  <a:endParaRPr lang="en-US">
                  <a:solidFill>
                    <a:schemeClr val="bg1"/>
                  </a:solidFill>
                  <a:latin typeface="Verdana" pitchFamily="34" charset="0"/>
                </a:endParaRPr>
              </a:p>
            </p:txBody>
          </p:sp>
          <p:sp>
            <p:nvSpPr>
              <p:cNvPr id="4112" name="Rectangle 55"/>
              <p:cNvSpPr>
                <a:spLocks noChangeArrowheads="1"/>
              </p:cNvSpPr>
              <p:nvPr/>
            </p:nvSpPr>
            <p:spPr bwMode="auto">
              <a:xfrm flipH="1">
                <a:off x="7075488" y="1460500"/>
                <a:ext cx="735012" cy="50958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latin typeface="Verdana" pitchFamily="34" charset="0"/>
                  </a:rPr>
                  <a:t>P</a:t>
                </a: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13" name="Rectangle 56"/>
              <p:cNvSpPr>
                <a:spLocks noChangeArrowheads="1"/>
              </p:cNvSpPr>
              <p:nvPr/>
            </p:nvSpPr>
            <p:spPr bwMode="auto">
              <a:xfrm flipH="1">
                <a:off x="70627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Rectangle 57"/>
              <p:cNvSpPr>
                <a:spLocks noChangeArrowheads="1"/>
              </p:cNvSpPr>
              <p:nvPr/>
            </p:nvSpPr>
            <p:spPr bwMode="auto">
              <a:xfrm flipH="1">
                <a:off x="70627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Rectangle 58"/>
              <p:cNvSpPr>
                <a:spLocks noChangeArrowheads="1"/>
              </p:cNvSpPr>
              <p:nvPr/>
            </p:nvSpPr>
            <p:spPr bwMode="auto">
              <a:xfrm flipH="1">
                <a:off x="70627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Rectangle 59"/>
              <p:cNvSpPr>
                <a:spLocks noChangeArrowheads="1"/>
              </p:cNvSpPr>
              <p:nvPr/>
            </p:nvSpPr>
            <p:spPr bwMode="auto">
              <a:xfrm flipH="1">
                <a:off x="75199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Rectangle 60"/>
              <p:cNvSpPr>
                <a:spLocks noChangeArrowheads="1"/>
              </p:cNvSpPr>
              <p:nvPr/>
            </p:nvSpPr>
            <p:spPr bwMode="auto">
              <a:xfrm flipH="1">
                <a:off x="75199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Rectangle 61"/>
              <p:cNvSpPr>
                <a:spLocks noChangeArrowheads="1"/>
              </p:cNvSpPr>
              <p:nvPr/>
            </p:nvSpPr>
            <p:spPr bwMode="auto">
              <a:xfrm flipH="1">
                <a:off x="75199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H="1">
                <a:off x="7645400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63"/>
              <p:cNvSpPr>
                <a:spLocks noChangeShapeType="1"/>
              </p:cNvSpPr>
              <p:nvPr/>
            </p:nvSpPr>
            <p:spPr bwMode="auto">
              <a:xfrm flipH="1">
                <a:off x="76454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64"/>
              <p:cNvSpPr>
                <a:spLocks noChangeShapeType="1"/>
              </p:cNvSpPr>
              <p:nvPr/>
            </p:nvSpPr>
            <p:spPr bwMode="auto">
              <a:xfrm flipH="1">
                <a:off x="7221538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65"/>
              <p:cNvSpPr>
                <a:spLocks noChangeShapeType="1"/>
              </p:cNvSpPr>
              <p:nvPr/>
            </p:nvSpPr>
            <p:spPr bwMode="auto">
              <a:xfrm flipH="1">
                <a:off x="72263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 rot="16200000" flipH="1">
                <a:off x="6626225" y="2789238"/>
                <a:ext cx="277813" cy="236537"/>
                <a:chOff x="1296" y="2011"/>
                <a:chExt cx="175" cy="149"/>
              </a:xfrm>
            </p:grpSpPr>
            <p:sp>
              <p:nvSpPr>
                <p:cNvPr id="414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 rot="16200000" flipH="1">
                <a:off x="6626225" y="2459038"/>
                <a:ext cx="277813" cy="236537"/>
                <a:chOff x="1296" y="2011"/>
                <a:chExt cx="175" cy="149"/>
              </a:xfrm>
            </p:grpSpPr>
            <p:sp>
              <p:nvSpPr>
                <p:cNvPr id="4138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5" name="Line 74"/>
              <p:cNvSpPr>
                <a:spLocks noChangeShapeType="1"/>
              </p:cNvSpPr>
              <p:nvPr/>
            </p:nvSpPr>
            <p:spPr bwMode="auto">
              <a:xfrm>
                <a:off x="6896100" y="2895600"/>
                <a:ext cx="215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Line 75"/>
              <p:cNvSpPr>
                <a:spLocks noChangeShapeType="1"/>
              </p:cNvSpPr>
              <p:nvPr/>
            </p:nvSpPr>
            <p:spPr bwMode="auto">
              <a:xfrm>
                <a:off x="6883400" y="2590800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Line 76"/>
              <p:cNvSpPr>
                <a:spLocks noChangeShapeType="1"/>
              </p:cNvSpPr>
              <p:nvPr/>
            </p:nvSpPr>
            <p:spPr bwMode="auto">
              <a:xfrm flipH="1">
                <a:off x="5845175" y="2725738"/>
                <a:ext cx="7493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Text Box 77"/>
              <p:cNvSpPr txBox="1">
                <a:spLocks noChangeArrowheads="1"/>
              </p:cNvSpPr>
              <p:nvPr/>
            </p:nvSpPr>
            <p:spPr bwMode="auto">
              <a:xfrm flipH="1">
                <a:off x="5988050" y="2325688"/>
                <a:ext cx="671513" cy="36988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29" name="Text Box 78"/>
              <p:cNvSpPr txBox="1">
                <a:spLocks noChangeArrowheads="1"/>
              </p:cNvSpPr>
              <p:nvPr/>
            </p:nvSpPr>
            <p:spPr bwMode="auto">
              <a:xfrm flipH="1">
                <a:off x="5988050" y="2784475"/>
                <a:ext cx="671513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30" name="Rectangle 79"/>
              <p:cNvSpPr>
                <a:spLocks noChangeArrowheads="1"/>
              </p:cNvSpPr>
              <p:nvPr/>
            </p:nvSpPr>
            <p:spPr bwMode="auto">
              <a:xfrm flipH="1">
                <a:off x="7977188" y="2489200"/>
                <a:ext cx="735012" cy="5064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>
                    <a:latin typeface="Verdana" pitchFamily="34" charset="0"/>
                  </a:rPr>
                  <a:t>L1</a:t>
                </a: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flipH="1">
                <a:off x="7734300" y="2641600"/>
                <a:ext cx="254000" cy="215900"/>
                <a:chOff x="813" y="1664"/>
                <a:chExt cx="160" cy="136"/>
              </a:xfrm>
            </p:grpSpPr>
            <p:sp>
              <p:nvSpPr>
                <p:cNvPr id="4136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2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764463" y="2071688"/>
                <a:ext cx="695325" cy="36988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33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6392863" y="2071688"/>
                <a:ext cx="695325" cy="36988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4134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922803" y="4332651"/>
            <a:ext cx="7631112" cy="24304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cache has 2 pairs of queues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(c2m, m2c) to communicate with the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(p2m, m2p) to communicate with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 format:  &lt;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, a, s, data&gt;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FIFO message passing between each (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) pair except a </a:t>
            </a:r>
            <a:r>
              <a:rPr lang="en-US" sz="2000" dirty="0" err="1" smtClean="0"/>
              <a:t>Resp</a:t>
            </a:r>
            <a:r>
              <a:rPr lang="en-US" sz="2000" dirty="0" smtClean="0"/>
              <a:t> cannot block a </a:t>
            </a:r>
            <a:r>
              <a:rPr lang="en-US" sz="2000" dirty="0" err="1" smtClean="0"/>
              <a:t>Req</a:t>
            </a:r>
            <a:endParaRPr lang="en-US" sz="2000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52933" y="5587706"/>
            <a:ext cx="4012232" cy="493390"/>
            <a:chOff x="3252933" y="5587706"/>
            <a:chExt cx="4012232" cy="493390"/>
          </a:xfrm>
        </p:grpSpPr>
        <p:sp>
          <p:nvSpPr>
            <p:cNvPr id="14" name="Rectangle 13"/>
            <p:cNvSpPr/>
            <p:nvPr/>
          </p:nvSpPr>
          <p:spPr>
            <a:xfrm>
              <a:off x="3252933" y="5711764"/>
              <a:ext cx="1403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 smtClean="0"/>
                <a:t>Req</a:t>
              </a:r>
              <a:r>
                <a:rPr lang="en-US" dirty="0"/>
                <a:t>/</a:t>
              </a:r>
              <a:r>
                <a:rPr lang="en-US" dirty="0" err="1" smtClean="0"/>
                <a:t>Resp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5967" y="5711764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39298" y="5711764"/>
              <a:ext cx="82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state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H="1">
              <a:off x="3848205" y="5616067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18599" y="5587706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845175" y="5616067"/>
              <a:ext cx="4063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4282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484" y="633981"/>
            <a:ext cx="7648575" cy="884238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Processor Hit Rules</a:t>
            </a:r>
            <a:endParaRPr lang="en-US" sz="2400" dirty="0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891640" y="1820914"/>
            <a:ext cx="4304064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342900" indent="-342900" eaLnBrk="0" hangingPunct="0">
              <a:buBlip>
                <a:blip r:embed="rId3"/>
              </a:buBlip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Load-hit </a:t>
            </a:r>
            <a:r>
              <a:rPr lang="en-US" dirty="0">
                <a:latin typeface="Verdana" pitchFamily="34" charset="0"/>
              </a:rPr>
              <a:t>rule</a:t>
            </a:r>
            <a:endParaRPr lang="en-US" sz="1800" dirty="0">
              <a:latin typeface="Verdana" pitchFamily="34" charset="0"/>
            </a:endParaRPr>
          </a:p>
          <a:p>
            <a:pPr lvl="1" eaLnBrk="0" hangingPunct="0"/>
            <a:r>
              <a:rPr lang="en-US" dirty="0"/>
              <a:t>	</a:t>
            </a:r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(Load </a:t>
            </a:r>
            <a:r>
              <a:rPr lang="en-US" sz="2000" dirty="0">
                <a:latin typeface="Verdana" pitchFamily="34" charset="0"/>
              </a:rPr>
              <a:t>a</a:t>
            </a:r>
            <a:r>
              <a:rPr lang="en-US" dirty="0"/>
              <a:t>) &amp;</a:t>
            </a:r>
            <a:endParaRPr lang="en-US" sz="2000" dirty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(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[a]&gt;I)</a:t>
            </a:r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>
                <a:latin typeface="Verdana" pitchFamily="34" charset="0"/>
              </a:rPr>
              <a:t>  </a:t>
            </a:r>
            <a:r>
              <a:rPr lang="en-US" sz="2000" dirty="0" smtClean="0">
                <a:latin typeface="Verdana" pitchFamily="34" charset="0"/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m2p.enq(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[a]);</a:t>
            </a:r>
          </a:p>
          <a:p>
            <a:pPr eaLnBrk="0" hangingPunct="0">
              <a:buFont typeface="Symbol" pitchFamily="18" charset="2"/>
              <a:buNone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 eaLnBrk="0" hangingPunct="0">
              <a:buBlip>
                <a:blip r:embed="rId3"/>
              </a:buBlip>
            </a:pPr>
            <a:r>
              <a:rPr lang="en-US" dirty="0" smtClean="0">
                <a:latin typeface="Verdana" pitchFamily="34" charset="0"/>
              </a:rPr>
              <a:t> Store-hit rule</a:t>
            </a:r>
          </a:p>
          <a:p>
            <a:pPr lvl="2" eaLnBrk="0" hangingPunct="0"/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(Store a v</a:t>
            </a:r>
            <a:r>
              <a:rPr lang="en-US" dirty="0"/>
              <a:t>) &amp; </a:t>
            </a:r>
            <a:endParaRPr lang="en-US" sz="2000" dirty="0" smtClean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[a]=M</a:t>
            </a: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    </a:t>
            </a:r>
            <a:r>
              <a:rPr lang="en-US" dirty="0"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 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m2p.enq(</a:t>
            </a:r>
            <a:r>
              <a:rPr lang="en-US" sz="2000" dirty="0" err="1" smtClean="0">
                <a:latin typeface="Verdana" pitchFamily="34" charset="0"/>
              </a:rPr>
              <a:t>Ack</a:t>
            </a:r>
            <a:r>
              <a:rPr lang="en-US" sz="2000" dirty="0" smtClean="0">
                <a:latin typeface="Verdana" pitchFamily="34" charset="0"/>
              </a:rPr>
              <a:t>);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[a]:=v; 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5527045" y="2374901"/>
            <a:ext cx="2867025" cy="1693863"/>
            <a:chOff x="357" y="920"/>
            <a:chExt cx="1806" cy="1067"/>
          </a:xfrm>
        </p:grpSpPr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965" y="1584"/>
              <a:ext cx="399" cy="2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925" y="920"/>
              <a:ext cx="463" cy="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P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221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1221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221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933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933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33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1029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029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1296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1293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33"/>
            <p:cNvGrpSpPr>
              <a:grpSpLocks/>
            </p:cNvGrpSpPr>
            <p:nvPr/>
          </p:nvGrpSpPr>
          <p:grpSpPr bwMode="auto">
            <a:xfrm rot="5400000">
              <a:off x="1496" y="1757"/>
              <a:ext cx="175" cy="149"/>
              <a:chOff x="1296" y="2011"/>
              <a:chExt cx="175" cy="149"/>
            </a:xfrm>
          </p:grpSpPr>
          <p:sp>
            <p:nvSpPr>
              <p:cNvPr id="59" name="Rectangle 34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35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37"/>
            <p:cNvGrpSpPr>
              <a:grpSpLocks/>
            </p:cNvGrpSpPr>
            <p:nvPr/>
          </p:nvGrpSpPr>
          <p:grpSpPr bwMode="auto">
            <a:xfrm rot="5400000">
              <a:off x="1496" y="1549"/>
              <a:ext cx="175" cy="149"/>
              <a:chOff x="1296" y="2011"/>
              <a:chExt cx="175" cy="149"/>
            </a:xfrm>
          </p:grpSpPr>
          <p:sp>
            <p:nvSpPr>
              <p:cNvPr id="56" name="Rectangle 38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39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40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H="1">
              <a:off x="1365" y="182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H="1">
              <a:off x="1365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691" y="1717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1651" y="1465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1651" y="1754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57" y="1568"/>
              <a:ext cx="463" cy="31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L1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51" name="Group 47"/>
            <p:cNvGrpSpPr>
              <a:grpSpLocks/>
            </p:cNvGrpSpPr>
            <p:nvPr/>
          </p:nvGrpSpPr>
          <p:grpSpPr bwMode="auto">
            <a:xfrm>
              <a:off x="813" y="1664"/>
              <a:ext cx="160" cy="136"/>
              <a:chOff x="813" y="1664"/>
              <a:chExt cx="160" cy="136"/>
            </a:xfrm>
          </p:grpSpPr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516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p2m</a:t>
              </a:r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380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m2p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903652" y="4942281"/>
            <a:ext cx="3482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The miss rules are taken care of by the general cache rules to be presented</a:t>
            </a: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26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63" y="112143"/>
            <a:ext cx="8165274" cy="1423329"/>
          </a:xfrm>
        </p:spPr>
        <p:txBody>
          <a:bodyPr/>
          <a:lstStyle/>
          <a:p>
            <a:r>
              <a:rPr lang="en-US" dirty="0" smtClean="0"/>
              <a:t>Processing a Load or a Store </a:t>
            </a:r>
            <a:r>
              <a:rPr lang="en-US" dirty="0" smtClean="0"/>
              <a:t>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474" y="1530100"/>
            <a:ext cx="7867813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Child to Parent: Upgrade-to-y request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Parent to Child: </a:t>
            </a:r>
            <a:r>
              <a:rPr lang="en-US" sz="2000" dirty="0" smtClean="0"/>
              <a:t>process Upgrade-to-y request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Parent to other child caches: Downgrade-to-x request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Child to Parent: Downgrade-to-x response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Parent wait</a:t>
            </a:r>
            <a:r>
              <a:rPr lang="en-US" sz="2000" dirty="0" smtClean="0"/>
              <a:t>s for all </a:t>
            </a:r>
            <a:r>
              <a:rPr lang="en-US" sz="2000" dirty="0"/>
              <a:t>Downgrade-to-x </a:t>
            </a:r>
            <a:r>
              <a:rPr lang="en-US" sz="2000" dirty="0" smtClean="0"/>
              <a:t>responses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Parent to Child: Upgrade-to-y </a:t>
            </a:r>
            <a:r>
              <a:rPr lang="en-US" sz="2000" dirty="0" smtClean="0"/>
              <a:t>response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Child </a:t>
            </a:r>
            <a:r>
              <a:rPr lang="en-US" sz="2000" dirty="0" smtClean="0"/>
              <a:t>receives upgrade-to-y response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1791026" y="1881956"/>
            <a:ext cx="1588" cy="457347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798957" y="2597021"/>
            <a:ext cx="0" cy="465159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Freeform 12"/>
          <p:cNvSpPr/>
          <p:nvPr/>
        </p:nvSpPr>
        <p:spPr bwMode="auto">
          <a:xfrm>
            <a:off x="662388" y="2604977"/>
            <a:ext cx="929014" cy="2706445"/>
          </a:xfrm>
          <a:custGeom>
            <a:avLst/>
            <a:gdLst>
              <a:gd name="connsiteX0" fmla="*/ 791228 w 878910"/>
              <a:gd name="connsiteY0" fmla="*/ 0 h 1691014"/>
              <a:gd name="connsiteX1" fmla="*/ 14614 w 878910"/>
              <a:gd name="connsiteY1" fmla="*/ 551146 h 1691014"/>
              <a:gd name="connsiteX2" fmla="*/ 878910 w 878910"/>
              <a:gd name="connsiteY2" fmla="*/ 1691014 h 1691014"/>
              <a:gd name="connsiteX0" fmla="*/ 841332 w 929014"/>
              <a:gd name="connsiteY0" fmla="*/ 0 h 1691014"/>
              <a:gd name="connsiteX1" fmla="*/ 14614 w 929014"/>
              <a:gd name="connsiteY1" fmla="*/ 826718 h 1691014"/>
              <a:gd name="connsiteX2" fmla="*/ 929014 w 929014"/>
              <a:gd name="connsiteY2" fmla="*/ 1691014 h 169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014" h="1691014">
                <a:moveTo>
                  <a:pt x="841332" y="0"/>
                </a:moveTo>
                <a:cubicBezTo>
                  <a:pt x="445718" y="134655"/>
                  <a:pt x="0" y="544882"/>
                  <a:pt x="14614" y="826718"/>
                </a:cubicBezTo>
                <a:cubicBezTo>
                  <a:pt x="29228" y="1108554"/>
                  <a:pt x="504173" y="1261998"/>
                  <a:pt x="929014" y="1691014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178391" y="3331270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883684" y="4079094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461386" y="4743170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13880" y="5496769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67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Load </a:t>
            </a:r>
            <a:r>
              <a:rPr lang="en-US" dirty="0" smtClean="0"/>
              <a:t>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33" y="1534064"/>
            <a:ext cx="8470907" cy="5015592"/>
          </a:xfrm>
        </p:spPr>
        <p:txBody>
          <a:bodyPr/>
          <a:lstStyle/>
          <a:p>
            <a:r>
              <a:rPr lang="en-US" sz="2400" dirty="0" smtClean="0"/>
              <a:t>L1 </a:t>
            </a:r>
            <a:r>
              <a:rPr lang="en-US" sz="2400" dirty="0"/>
              <a:t>to Parent: </a:t>
            </a:r>
            <a:r>
              <a:rPr lang="en-US" sz="2400" dirty="0" smtClean="0"/>
              <a:t>Upgrade-to-S </a:t>
            </a:r>
            <a:r>
              <a:rPr lang="en-US" sz="2400" dirty="0"/>
              <a:t>request</a:t>
            </a:r>
          </a:p>
          <a:p>
            <a:pPr marL="457200" lvl="1" indent="0">
              <a:buNone/>
            </a:pPr>
            <a:r>
              <a:rPr lang="en-US" sz="2000" dirty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[a]=I) </a:t>
            </a:r>
            <a:r>
              <a:rPr lang="en-US" sz="2000" dirty="0"/>
              <a:t>&amp; (</a:t>
            </a:r>
            <a:r>
              <a:rPr lang="en-US" sz="2000" dirty="0" err="1"/>
              <a:t>c.waitp</a:t>
            </a:r>
            <a:r>
              <a:rPr lang="en-US" sz="2000" dirty="0"/>
              <a:t>[a]=Nothing) </a:t>
            </a:r>
          </a:p>
          <a:p>
            <a:pPr marL="45720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</a:t>
            </a:r>
            <a:r>
              <a:rPr lang="en-US" sz="2000" dirty="0"/>
              <a:t>]:=Valid </a:t>
            </a:r>
            <a:r>
              <a:rPr lang="en-US" sz="2000" dirty="0" smtClean="0"/>
              <a:t>S;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c2m.enq(&lt;</a:t>
            </a:r>
            <a:r>
              <a:rPr lang="en-US" sz="2000" dirty="0" err="1"/>
              <a:t>Req</a:t>
            </a:r>
            <a:r>
              <a:rPr lang="en-US" sz="2000" dirty="0"/>
              <a:t>, </a:t>
            </a:r>
            <a:r>
              <a:rPr lang="en-US" sz="2000" dirty="0" err="1" smtClean="0"/>
              <a:t>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/>
              <a:t>- </a:t>
            </a:r>
            <a:r>
              <a:rPr lang="en-US" sz="2000" dirty="0" smtClean="0"/>
              <a:t>&gt;);</a:t>
            </a:r>
            <a:endParaRPr lang="en-US" sz="2400" dirty="0"/>
          </a:p>
          <a:p>
            <a:r>
              <a:rPr lang="en-US" sz="2400" dirty="0"/>
              <a:t>Parent to </a:t>
            </a:r>
            <a:r>
              <a:rPr lang="en-US" sz="2400" dirty="0" smtClean="0"/>
              <a:t>L1: Upgrade-to-S </a:t>
            </a:r>
            <a:r>
              <a:rPr lang="en-US" sz="2400" dirty="0"/>
              <a:t>response</a:t>
            </a:r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j,</a:t>
            </a:r>
            <a:r>
              <a:rPr lang="en-US" sz="2000" dirty="0" smtClean="0"/>
              <a:t> </a:t>
            </a:r>
            <a:r>
              <a:rPr lang="en-US" sz="2000" dirty="0" err="1" smtClean="0"/>
              <a:t>m.waitc</a:t>
            </a:r>
            <a:r>
              <a:rPr lang="en-US" sz="2000" dirty="0" smtClean="0"/>
              <a:t>[j][</a:t>
            </a:r>
            <a:r>
              <a:rPr lang="en-US" sz="2000" dirty="0"/>
              <a:t>a]=Nothing) &amp; </a:t>
            </a:r>
            <a:r>
              <a:rPr lang="en-US" sz="2000" dirty="0" smtClean="0"/>
              <a:t>c2m.msg=&lt;</a:t>
            </a:r>
            <a:r>
              <a:rPr lang="en-US" sz="2000" dirty="0" err="1" smtClean="0"/>
              <a:t>Req,c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m,a,S</a:t>
            </a:r>
            <a:r>
              <a:rPr lang="en-US" sz="2000" dirty="0" smtClean="0"/>
              <a:t>,-&gt; &amp; (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dirty="0" err="1" smtClean="0"/>
              <a:t>i</a:t>
            </a:r>
            <a:r>
              <a:rPr lang="en-US" sz="2000" dirty="0" err="1"/>
              <a:t>≠c</a:t>
            </a:r>
            <a:r>
              <a:rPr lang="en-US" sz="2000" dirty="0"/>
              <a:t>, </a:t>
            </a:r>
            <a:r>
              <a:rPr lang="en-US" sz="2000" dirty="0" err="1"/>
              <a:t>IsCompatible</a:t>
            </a:r>
            <a:r>
              <a:rPr lang="en-US" sz="2000" dirty="0"/>
              <a:t>(</a:t>
            </a:r>
            <a:r>
              <a:rPr lang="en-US" sz="2000" dirty="0" err="1"/>
              <a:t>m.child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][a</a:t>
            </a:r>
            <a:r>
              <a:rPr lang="en-US" sz="2000" dirty="0" smtClean="0"/>
              <a:t>],S))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en-US" sz="2000" dirty="0"/>
              <a:t>m2c.enq(&lt;</a:t>
            </a:r>
            <a:r>
              <a:rPr lang="en-US" sz="2000" dirty="0" err="1"/>
              <a:t>Resp</a:t>
            </a:r>
            <a:r>
              <a:rPr lang="en-US" sz="2000" dirty="0"/>
              <a:t>, </a:t>
            </a:r>
            <a:r>
              <a:rPr lang="en-US" sz="2000" dirty="0" err="1" smtClean="0"/>
              <a:t>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 err="1" smtClean="0"/>
              <a:t>m.data</a:t>
            </a:r>
            <a:r>
              <a:rPr lang="en-US" sz="2000" dirty="0" smtClean="0"/>
              <a:t>[a]&gt;);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m.child</a:t>
            </a:r>
            <a:r>
              <a:rPr lang="en-US" sz="2000" dirty="0"/>
              <a:t>[c][a</a:t>
            </a:r>
            <a:r>
              <a:rPr lang="en-US" sz="2000" dirty="0" smtClean="0"/>
              <a:t>]:=S</a:t>
            </a:r>
            <a:r>
              <a:rPr lang="en-US" sz="2000" dirty="0"/>
              <a:t>; </a:t>
            </a:r>
            <a:r>
              <a:rPr lang="en-US" sz="2000" dirty="0" smtClean="0"/>
              <a:t>c2m.deq</a:t>
            </a:r>
            <a:endParaRPr lang="en-US" sz="2400" dirty="0"/>
          </a:p>
          <a:p>
            <a:r>
              <a:rPr lang="en-US" sz="2400" dirty="0" smtClean="0"/>
              <a:t>L1 </a:t>
            </a:r>
            <a:r>
              <a:rPr lang="en-US" sz="2400" dirty="0"/>
              <a:t>receiving </a:t>
            </a:r>
            <a:r>
              <a:rPr lang="en-US" sz="2400" dirty="0" smtClean="0"/>
              <a:t>upgrade-to-S </a:t>
            </a:r>
            <a:r>
              <a:rPr lang="en-US" sz="2400" dirty="0"/>
              <a:t>response</a:t>
            </a:r>
          </a:p>
          <a:p>
            <a:pPr marL="457200" lvl="1" indent="0">
              <a:buNone/>
            </a:pPr>
            <a:r>
              <a:rPr lang="en-US" sz="2000" dirty="0"/>
              <a:t>m2c.msg=&lt;</a:t>
            </a:r>
            <a:r>
              <a:rPr lang="en-US" sz="2000" dirty="0" err="1"/>
              <a:t>Resp</a:t>
            </a:r>
            <a:r>
              <a:rPr lang="en-US" sz="2000" dirty="0"/>
              <a:t>, </a:t>
            </a:r>
            <a:r>
              <a:rPr lang="en-US" sz="2000" dirty="0" err="1"/>
              <a:t>m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c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/>
              <a:t>data&gt;</a:t>
            </a:r>
          </a:p>
          <a:p>
            <a:pPr marL="45720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smtClean="0"/>
              <a:t>m2c.deq; </a:t>
            </a:r>
            <a:r>
              <a:rPr lang="en-US" sz="2000" dirty="0" err="1" smtClean="0"/>
              <a:t>c.data</a:t>
            </a:r>
            <a:r>
              <a:rPr lang="en-US" sz="2000" dirty="0" smtClean="0"/>
              <a:t>[a</a:t>
            </a:r>
            <a:r>
              <a:rPr lang="en-US" sz="2000" dirty="0"/>
              <a:t>]:=data; </a:t>
            </a:r>
            <a:r>
              <a:rPr lang="en-US" sz="2000" dirty="0" err="1"/>
              <a:t>c.state</a:t>
            </a:r>
            <a:r>
              <a:rPr lang="en-US" sz="2000" dirty="0"/>
              <a:t>[a]:=S</a:t>
            </a:r>
            <a:r>
              <a:rPr lang="en-US" sz="2000" dirty="0" smtClean="0"/>
              <a:t>;</a:t>
            </a:r>
          </a:p>
          <a:p>
            <a:pPr marL="457200" lvl="1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</a:t>
            </a:r>
            <a:r>
              <a:rPr lang="en-US" sz="2000" dirty="0"/>
              <a:t>]:=Nothing;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44" y="241540"/>
            <a:ext cx="8014961" cy="1250800"/>
          </a:xfrm>
        </p:spPr>
        <p:txBody>
          <a:bodyPr/>
          <a:lstStyle/>
          <a:p>
            <a:r>
              <a:rPr lang="en-US" sz="4000" dirty="0" smtClean="0"/>
              <a:t>Processing Load miss </a:t>
            </a:r>
            <a:r>
              <a:rPr lang="en-US" sz="2400" i="1" dirty="0" smtClean="0"/>
              <a:t>cont.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59132" y="1608336"/>
            <a:ext cx="713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0" dirty="0" smtClean="0">
                <a:latin typeface="Verdana"/>
                <a:sym typeface="Symbol"/>
              </a:rPr>
              <a:t>What if 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</a:rPr>
              <a:t>(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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i≠c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, 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IsCompatible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(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m.child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[i][a],y)) </a:t>
            </a:r>
            <a:r>
              <a:rPr lang="en-US" sz="2000" kern="0" dirty="0" smtClean="0">
                <a:latin typeface="Verdana"/>
                <a:sym typeface="Symbol"/>
              </a:rPr>
              <a:t>is false?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3720" y="2009325"/>
            <a:ext cx="4053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Downgrade other child caches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73093" y="2420068"/>
            <a:ext cx="8470907" cy="39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Parent to L1: Upgrade-to-S response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j,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m.waitc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[j][a]=Nothing) &amp; c2m.msg=&lt;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Req,c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m,a,S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,-&gt; &amp; (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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i≠c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IsCompatible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m.child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][a],S))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m2c.enq(&lt;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Resp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a, S,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m.data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[a]&gt;);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m.child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[c][a]:=S; c2m.deq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/>
              <a:t>Parent to Child: Downgrade to S request</a:t>
            </a:r>
          </a:p>
          <a:p>
            <a:pPr marL="0" indent="0">
              <a:buNone/>
            </a:pPr>
            <a:r>
              <a:rPr lang="en-US" sz="2000" dirty="0" smtClean="0"/>
              <a:t>    c2m.msg</a:t>
            </a:r>
            <a:r>
              <a:rPr lang="en-US" sz="2000" dirty="0"/>
              <a:t>=&lt;</a:t>
            </a:r>
            <a:r>
              <a:rPr lang="en-US" sz="2000" dirty="0" err="1"/>
              <a:t>Req,c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m,a,S</a:t>
            </a:r>
            <a:r>
              <a:rPr lang="en-US" sz="2000" dirty="0" smtClean="0"/>
              <a:t>,-&gt; </a:t>
            </a:r>
            <a:r>
              <a:rPr lang="en-US" sz="2000" dirty="0"/>
              <a:t>&amp;</a:t>
            </a:r>
          </a:p>
          <a:p>
            <a:pPr marL="0" lvl="1" indent="0">
              <a:buClr>
                <a:schemeClr val="hlink"/>
              </a:buClr>
              <a:buSzPct val="110000"/>
              <a:buNone/>
            </a:pPr>
            <a:r>
              <a:rPr lang="en-US" sz="2000" dirty="0" smtClean="0">
                <a:sym typeface="Symbol"/>
              </a:rPr>
              <a:t>    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>
                <a:sym typeface="Symbol"/>
              </a:rPr>
              <a:t>][a</a:t>
            </a:r>
            <a:r>
              <a:rPr lang="en-US" sz="2000" dirty="0" smtClean="0">
                <a:sym typeface="Symbol"/>
              </a:rPr>
              <a:t>]&gt;S)</a:t>
            </a:r>
            <a:r>
              <a:rPr lang="en-US" sz="2000" dirty="0"/>
              <a:t> </a:t>
            </a:r>
            <a:r>
              <a:rPr lang="en-US" sz="2000" dirty="0" smtClean="0"/>
              <a:t>&amp; (</a:t>
            </a:r>
            <a:r>
              <a:rPr lang="en-US" sz="2000" dirty="0" err="1">
                <a:sym typeface="Symbol"/>
              </a:rPr>
              <a:t>m.waitc</a:t>
            </a:r>
            <a:r>
              <a:rPr lang="en-US" sz="2000" dirty="0">
                <a:sym typeface="Symbol"/>
              </a:rPr>
              <a:t>[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>
                <a:sym typeface="Symbol"/>
              </a:rPr>
              <a:t>][a]=Nothing)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  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>
                <a:sym typeface="Symbol"/>
              </a:rPr>
              <a:t>][a]:=Valid S; </a:t>
            </a:r>
            <a:r>
              <a:rPr lang="en-US" sz="2000" dirty="0" smtClean="0">
                <a:sym typeface="Symbol"/>
              </a:rPr>
              <a:t>m2c.enq</a:t>
            </a:r>
            <a:r>
              <a:rPr lang="en-US" sz="2000" dirty="0">
                <a:sym typeface="Symbol"/>
              </a:rPr>
              <a:t>(&lt;</a:t>
            </a:r>
            <a:r>
              <a:rPr lang="en-US" sz="2000" dirty="0" err="1">
                <a:sym typeface="Symbol"/>
              </a:rPr>
              <a:t>Req</a:t>
            </a:r>
            <a:r>
              <a:rPr lang="en-US" sz="2000" dirty="0">
                <a:sym typeface="Symbol"/>
              </a:rPr>
              <a:t>, </a:t>
            </a:r>
            <a:r>
              <a:rPr lang="en-US" sz="2000" dirty="0" err="1">
                <a:sym typeface="Symbol"/>
              </a:rPr>
              <a:t>m</a:t>
            </a:r>
            <a:r>
              <a:rPr lang="en-US" sz="2000" dirty="0" err="1" smtClean="0">
                <a:sym typeface="Symbol"/>
              </a:rPr>
              <a:t>i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>
                <a:sym typeface="Symbol"/>
              </a:rPr>
              <a:t>a, S, - </a:t>
            </a:r>
            <a:r>
              <a:rPr lang="en-US" sz="2000" dirty="0" smtClean="0">
                <a:sym typeface="Symbol"/>
              </a:rPr>
              <a:t>&gt;);</a:t>
            </a:r>
            <a:endParaRPr lang="en-US" sz="20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720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set of cache actions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6509" y="2718148"/>
            <a:ext cx="38204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req</a:t>
            </a:r>
            <a:r>
              <a:rPr lang="en-US" dirty="0"/>
              <a:t> </a:t>
            </a:r>
            <a:r>
              <a:rPr lang="en-US" dirty="0" smtClean="0"/>
              <a:t> = </a:t>
            </a:r>
            <a:r>
              <a:rPr lang="en-US" dirty="0"/>
              <a:t>{</a:t>
            </a:r>
            <a:r>
              <a:rPr lang="en-US" dirty="0" smtClean="0"/>
              <a:t>1,4,7}</a:t>
            </a:r>
            <a:endParaRPr lang="en-US" dirty="0"/>
          </a:p>
          <a:p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{2,3,5,6,8}</a:t>
            </a:r>
            <a:endParaRPr lang="en-US" dirty="0"/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 protocol specifies cache actions corresponding to each of these 8 different messages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24111" y="1501180"/>
            <a:ext cx="2605414" cy="2108410"/>
            <a:chOff x="5285983" y="2931091"/>
            <a:chExt cx="2605414" cy="2108410"/>
          </a:xfrm>
        </p:grpSpPr>
        <p:sp>
          <p:nvSpPr>
            <p:cNvPr id="7" name="Rectangle 6"/>
            <p:cNvSpPr/>
            <p:nvPr/>
          </p:nvSpPr>
          <p:spPr bwMode="auto">
            <a:xfrm>
              <a:off x="5285983" y="2931091"/>
              <a:ext cx="2605414" cy="147807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5997834" y="4738083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6651275" y="4727647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5381685" y="4538822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1,5,8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63925" y="4525140"/>
              <a:ext cx="604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3,7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701421" y="4762012"/>
            <a:ext cx="2605414" cy="147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Memory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6361953" y="4486439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7015394" y="4476003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954415" y="4200589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4</a:t>
            </a:r>
            <a:r>
              <a:rPr lang="en-US" sz="2000" dirty="0" smtClean="0">
                <a:latin typeface="+mn-lt"/>
              </a:rPr>
              <a:t>,2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85823" y="4201262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4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1. Child to Parent: Upgrade-to-y Request</a:t>
            </a:r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[a]&lt;y) &amp; (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[a]=Nothing)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err="1">
                <a:sym typeface="Symbol"/>
              </a:rPr>
              <a:t>c.waitp</a:t>
            </a:r>
            <a:r>
              <a:rPr lang="en-US" sz="2000" dirty="0">
                <a:sym typeface="Symbol"/>
              </a:rPr>
              <a:t>[a</a:t>
            </a:r>
            <a:r>
              <a:rPr lang="en-US" sz="2000" dirty="0" smtClean="0">
                <a:sym typeface="Symbol"/>
              </a:rPr>
              <a:t>]:=Valid y;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 c2m.enq(&lt;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cm</a:t>
            </a:r>
            <a:r>
              <a:rPr lang="en-US" sz="2000" dirty="0" smtClean="0">
                <a:sym typeface="Symbol"/>
              </a:rPr>
              <a:t>, a, y, - &gt;);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2. Parent to Child: Upgrade-to-y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j, </a:t>
            </a:r>
            <a:r>
              <a:rPr lang="en-US" sz="2000" dirty="0" err="1" smtClean="0"/>
              <a:t>m.waitc</a:t>
            </a:r>
            <a:r>
              <a:rPr lang="en-US" sz="2000" dirty="0" smtClean="0"/>
              <a:t>[j][</a:t>
            </a:r>
            <a:r>
              <a:rPr lang="en-US" sz="2000" dirty="0"/>
              <a:t>a</a:t>
            </a:r>
            <a:r>
              <a:rPr lang="en-US" sz="2000" dirty="0" smtClean="0"/>
              <a:t>]=Nothing) &amp; c2m.msg=&lt;</a:t>
            </a:r>
            <a:r>
              <a:rPr lang="en-US" sz="2000" dirty="0" err="1" smtClean="0"/>
              <a:t>Req,c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m,a,y</a:t>
            </a:r>
            <a:r>
              <a:rPr lang="en-US" sz="2000" dirty="0" smtClean="0"/>
              <a:t>,-&gt; &amp;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m.child</a:t>
            </a:r>
            <a:r>
              <a:rPr lang="en-US" sz="2000" dirty="0" smtClean="0"/>
              <a:t>[c][a]&lt;y)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/>
              <a:t>&amp; (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 err="1" smtClean="0">
                <a:sym typeface="Symbol"/>
              </a:rPr>
              <a:t>i≠c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IsCompatible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[i][a],y))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m2c.enq(&lt;</a:t>
            </a:r>
            <a:r>
              <a:rPr lang="en-US" sz="2000" dirty="0" err="1" smtClean="0">
                <a:sym typeface="Symbol"/>
              </a:rPr>
              <a:t>Resp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a, y,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               (if </a:t>
            </a:r>
            <a:r>
              <a:rPr lang="en-US" sz="2000" dirty="0">
                <a:sym typeface="Symbol"/>
              </a:rPr>
              <a:t>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[c][a]=I) then </a:t>
            </a:r>
            <a:r>
              <a:rPr lang="en-US" sz="2000" dirty="0" err="1" smtClean="0">
                <a:sym typeface="Symbol"/>
              </a:rPr>
              <a:t>m.data</a:t>
            </a:r>
            <a:r>
              <a:rPr lang="en-US" sz="2000" dirty="0" smtClean="0">
                <a:sym typeface="Symbol"/>
              </a:rPr>
              <a:t>[a] else -)&gt;);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</a:t>
            </a:r>
            <a:r>
              <a:rPr lang="en-US" sz="2000" dirty="0">
                <a:sym typeface="Symbol"/>
              </a:rPr>
              <a:t>][a]:=y</a:t>
            </a:r>
            <a:r>
              <a:rPr lang="en-US" sz="2000" dirty="0" smtClean="0">
                <a:sym typeface="Symbol"/>
              </a:rPr>
              <a:t>; c2m.deq;</a:t>
            </a:r>
            <a:endParaRPr lang="en-US" sz="2000" dirty="0">
              <a:solidFill>
                <a:srgbClr val="56127A"/>
              </a:solidFill>
              <a:sym typeface="Symbo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6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Child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1"/>
            <a:ext cx="8442541" cy="499063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400" dirty="0" smtClean="0"/>
              <a:t>Child receiving upgrade-to-y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m2c.msg=&lt;</a:t>
            </a:r>
            <a:r>
              <a:rPr lang="en-US" sz="2000" dirty="0" err="1" smtClean="0"/>
              <a:t>Resp</a:t>
            </a:r>
            <a:r>
              <a:rPr lang="en-US" sz="2000" dirty="0" smtClean="0"/>
              <a:t>, </a:t>
            </a:r>
            <a:r>
              <a:rPr lang="en-US" sz="2000" dirty="0" err="1" smtClean="0"/>
              <a:t>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</a:t>
            </a:r>
            <a:r>
              <a:rPr lang="en-US" sz="2000" dirty="0" smtClean="0"/>
              <a:t>, a, y, data&gt;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 m2c.deq</a:t>
            </a:r>
            <a:r>
              <a:rPr lang="en-US" sz="2000" dirty="0" smtClean="0">
                <a:sym typeface="Symbol"/>
              </a:rPr>
              <a:t>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if(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[a]=I) </a:t>
            </a:r>
            <a:r>
              <a:rPr lang="en-US" sz="2000" dirty="0" err="1" smtClean="0">
                <a:sym typeface="Symbol"/>
              </a:rPr>
              <a:t>c.data</a:t>
            </a:r>
            <a:r>
              <a:rPr lang="en-US" sz="2000" dirty="0" smtClean="0">
                <a:sym typeface="Symbol"/>
              </a:rPr>
              <a:t>[a]:=data;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[a]:=y;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if(</a:t>
            </a:r>
            <a:r>
              <a:rPr lang="en-US" sz="2000" dirty="0" err="1" smtClean="0">
                <a:sym typeface="Symbol"/>
              </a:rPr>
              <a:t>c.waitp</a:t>
            </a:r>
            <a:r>
              <a:rPr lang="en-US" sz="2000" dirty="0" smtClean="0">
                <a:sym typeface="Symbol"/>
              </a:rPr>
              <a:t>[a]=(Valid x) &amp; </a:t>
            </a:r>
            <a:r>
              <a:rPr lang="en-US" sz="2000" dirty="0" err="1" smtClean="0">
                <a:sym typeface="Symbol"/>
              </a:rPr>
              <a:t>x≤y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err="1" smtClean="0">
                <a:sym typeface="Symbol"/>
              </a:rPr>
              <a:t>c.waitp</a:t>
            </a:r>
            <a:r>
              <a:rPr lang="en-US" sz="2000" dirty="0" smtClean="0">
                <a:sym typeface="Symbol"/>
              </a:rPr>
              <a:t>[a]:=Nothing;  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Parent to Child: Downgrade-to-y Request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m.child</a:t>
            </a:r>
            <a:r>
              <a:rPr lang="en-US" sz="2000" dirty="0" smtClean="0"/>
              <a:t>[i][a]&gt;y) &amp; (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[i][a]=Nothing)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 </a:t>
            </a:r>
            <a:r>
              <a:rPr lang="en-US" sz="2000" dirty="0" err="1">
                <a:sym typeface="Symbol"/>
              </a:rPr>
              <a:t>m.waitc</a:t>
            </a:r>
            <a:r>
              <a:rPr lang="en-US" sz="2000" dirty="0">
                <a:sym typeface="Symbol"/>
              </a:rPr>
              <a:t>[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][a]:=Valid </a:t>
            </a:r>
            <a:r>
              <a:rPr lang="en-US" sz="2000" dirty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;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m2c.enq(&lt;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, y, - &gt;);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4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5. Child to Parent: Downgrade-to-y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(m2c.msg=&lt;</a:t>
            </a:r>
            <a:r>
              <a:rPr lang="en-US" sz="2000" dirty="0" err="1" smtClean="0"/>
              <a:t>Req,m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c,a,y</a:t>
            </a:r>
            <a:r>
              <a:rPr lang="en-US" sz="2000" dirty="0" smtClean="0"/>
              <a:t>,-&gt;) &amp;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[a]&gt;y)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>
                <a:sym typeface="Symbol"/>
              </a:rPr>
              <a:t>c2m.enq(&lt;</a:t>
            </a:r>
            <a:r>
              <a:rPr lang="en-US" sz="2000" dirty="0" err="1">
                <a:sym typeface="Symbol"/>
              </a:rPr>
              <a:t>Resp</a:t>
            </a:r>
            <a:r>
              <a:rPr lang="en-US" sz="2000" dirty="0">
                <a:sym typeface="Symbol"/>
              </a:rPr>
              <a:t>, c-&gt;m, a, y,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                (if (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[a]=M) then </a:t>
            </a:r>
            <a:r>
              <a:rPr lang="en-US" sz="2000" dirty="0" err="1">
                <a:sym typeface="Symbol"/>
              </a:rPr>
              <a:t>c.data</a:t>
            </a:r>
            <a:r>
              <a:rPr lang="en-US" sz="2000" dirty="0">
                <a:sym typeface="Symbol"/>
              </a:rPr>
              <a:t>[a] else - </a:t>
            </a:r>
            <a:r>
              <a:rPr lang="en-US" sz="2000" dirty="0" smtClean="0">
                <a:sym typeface="Symbol"/>
              </a:rPr>
              <a:t>)&gt;);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[a]:=y</a:t>
            </a:r>
            <a:r>
              <a:rPr lang="en-US" sz="2000" dirty="0">
                <a:sym typeface="Symbol"/>
              </a:rPr>
              <a:t>; </a:t>
            </a:r>
            <a:r>
              <a:rPr lang="en-US" sz="2000" dirty="0" smtClean="0">
                <a:sym typeface="Symbol"/>
              </a:rPr>
              <a:t>m2c.deq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Parent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1"/>
            <a:ext cx="8442541" cy="499063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6. Parent receiving downgrade-to-y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c2m.msg=&lt;</a:t>
            </a:r>
            <a:r>
              <a:rPr lang="en-US" sz="2000" dirty="0" err="1" smtClean="0"/>
              <a:t>Resp</a:t>
            </a:r>
            <a:r>
              <a:rPr lang="en-US" sz="2000" dirty="0" smtClean="0"/>
              <a:t>, </a:t>
            </a:r>
            <a:r>
              <a:rPr lang="en-US" sz="2000" dirty="0" err="1" smtClean="0"/>
              <a:t>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</a:t>
            </a:r>
            <a:r>
              <a:rPr lang="en-US" sz="2000" dirty="0" smtClean="0"/>
              <a:t>, a, y, data&gt;</a:t>
            </a: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 c2m.deq</a:t>
            </a:r>
            <a:r>
              <a:rPr lang="en-US" sz="2000" dirty="0" smtClean="0">
                <a:sym typeface="Symbol"/>
              </a:rPr>
              <a:t>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if(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[c][a]=M) </a:t>
            </a:r>
            <a:r>
              <a:rPr lang="en-US" sz="2000" dirty="0" err="1" smtClean="0">
                <a:sym typeface="Symbol"/>
              </a:rPr>
              <a:t>m.data</a:t>
            </a:r>
            <a:r>
              <a:rPr lang="en-US" sz="2000" dirty="0" smtClean="0">
                <a:sym typeface="Symbol"/>
              </a:rPr>
              <a:t>[a]:=data;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[a]:=y;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if(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[c][a]=(Valid x) &amp; </a:t>
            </a:r>
            <a:r>
              <a:rPr lang="en-US" sz="2000" dirty="0" err="1" smtClean="0">
                <a:sym typeface="Symbol"/>
              </a:rPr>
              <a:t>x≥y</a:t>
            </a:r>
            <a:r>
              <a:rPr lang="en-US" sz="2000" dirty="0" smtClean="0">
                <a:sym typeface="Symbol"/>
              </a:rPr>
              <a:t>) 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                         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[c][a]:=Nothing;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016815" cy="1143000"/>
          </a:xfrm>
        </p:spPr>
        <p:txBody>
          <a:bodyPr/>
          <a:lstStyle/>
          <a:p>
            <a:r>
              <a:rPr lang="en-US" sz="4000" dirty="0" smtClean="0"/>
              <a:t>Child receives served Request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170" y="1564616"/>
            <a:ext cx="755234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7. Child receiving downgrade-to-y request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(m2c.msg=&lt;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a, y, - &gt;) &amp; (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[a]≤y)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m2c.deq;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Child Voluntarily downgrades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8. Child </a:t>
            </a:r>
            <a:r>
              <a:rPr lang="en-US" sz="2400" dirty="0"/>
              <a:t>to Parent: Downgrade-to-y </a:t>
            </a:r>
            <a:r>
              <a:rPr lang="en-US" sz="2400" dirty="0" smtClean="0"/>
              <a:t>response (</a:t>
            </a:r>
            <a:r>
              <a:rPr lang="en-US" sz="2400" dirty="0" err="1" smtClean="0"/>
              <a:t>vol</a:t>
            </a:r>
            <a:r>
              <a:rPr lang="en-US" sz="2400" dirty="0" smtClean="0"/>
              <a:t>)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c.waitp</a:t>
            </a:r>
            <a:r>
              <a:rPr lang="en-US" sz="2000" dirty="0"/>
              <a:t>[a]=</a:t>
            </a:r>
            <a:r>
              <a:rPr lang="en-US" sz="2000" dirty="0" smtClean="0"/>
              <a:t>Nothing) &amp; (</a:t>
            </a:r>
            <a:r>
              <a:rPr lang="en-US" sz="2000" dirty="0" err="1"/>
              <a:t>c.state</a:t>
            </a:r>
            <a:r>
              <a:rPr lang="en-US" sz="2000" dirty="0"/>
              <a:t>[a]&gt;y) 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 c2m.enq(&lt;</a:t>
            </a:r>
            <a:r>
              <a:rPr lang="en-US" sz="2000" dirty="0" err="1">
                <a:sym typeface="Symbol"/>
              </a:rPr>
              <a:t>Resp</a:t>
            </a:r>
            <a:r>
              <a:rPr lang="en-US" sz="2000" dirty="0">
                <a:sym typeface="Symbol"/>
              </a:rPr>
              <a:t>, c-&gt;m, a, y,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                (if (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[a]=M) then </a:t>
            </a:r>
            <a:r>
              <a:rPr lang="en-US" sz="2000" dirty="0" err="1">
                <a:sym typeface="Symbol"/>
              </a:rPr>
              <a:t>c.data</a:t>
            </a:r>
            <a:r>
              <a:rPr lang="en-US" sz="2000" dirty="0">
                <a:sym typeface="Symbol"/>
              </a:rPr>
              <a:t>[a] else - )&gt;);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[a]:=y</a:t>
            </a:r>
            <a:r>
              <a:rPr lang="en-US" sz="2000" dirty="0" smtClean="0">
                <a:sym typeface="Symbol"/>
              </a:rPr>
              <a:t>;</a:t>
            </a:r>
            <a:endParaRPr lang="en-US" sz="2400" dirty="0" smtClean="0">
              <a:sym typeface="Symbo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08184"/>
            <a:ext cx="7772400" cy="5065143"/>
          </a:xfrm>
        </p:spPr>
        <p:txBody>
          <a:bodyPr/>
          <a:lstStyle/>
          <a:p>
            <a:r>
              <a:rPr lang="en-US" sz="2000" dirty="0" smtClean="0"/>
              <a:t>Rules 1 to 8 are complete - cover all possibilities and cannot deadlock or violate cache invariants</a:t>
            </a:r>
          </a:p>
          <a:p>
            <a:r>
              <a:rPr lang="en-US" sz="2000" dirty="0" smtClean="0"/>
              <a:t>Our protocol maintains two important invariants:</a:t>
            </a:r>
          </a:p>
          <a:p>
            <a:pPr lvl="1"/>
            <a:r>
              <a:rPr lang="en-US" sz="1800" dirty="0" smtClean="0"/>
              <a:t>Directory state is always a conservative estimate of a child’s state</a:t>
            </a:r>
          </a:p>
          <a:p>
            <a:pPr lvl="1"/>
            <a:r>
              <a:rPr lang="en-US" sz="1800" dirty="0" smtClean="0"/>
              <a:t>Every request eventually gets a corresponding response (assuming responses cannot be blocked by requests and a request cannot overtake a response for the same address)</a:t>
            </a:r>
          </a:p>
          <a:p>
            <a:r>
              <a:rPr lang="en-US" sz="2000" dirty="0" smtClean="0"/>
              <a:t>Starvation, that is a Load or store request is ignored indefinitely has to be prevented; Fair arbitration at the memory between requests from various caches will ensure starvation freedom.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property of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92" y="1547363"/>
            <a:ext cx="8291758" cy="4678363"/>
          </a:xfrm>
        </p:spPr>
        <p:txBody>
          <a:bodyPr/>
          <a:lstStyle/>
          <a:p>
            <a:r>
              <a:rPr lang="en-US" sz="2400" dirty="0" smtClean="0"/>
              <a:t>If FIFO property is not enforced, then the protocol can either deadlock or update with wrong data</a:t>
            </a:r>
          </a:p>
          <a:p>
            <a:r>
              <a:rPr lang="en-US" sz="2400" dirty="0" smtClean="0"/>
              <a:t>A deadlock scenario: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1 requests upgrade (from I) to M (msg1)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responds to Child 1 with upgrade from I to M (msg2)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2 requests upgrade (from I) to M (msg2)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requests Child 1 for downgrade (from M) to I (msg3)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msg3 overtakes msg2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1 sees request to downgrade to I and drops it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never gets a response from Child 1 for downgrade to I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Memory Consistency in SMPs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94200"/>
            <a:ext cx="7772400" cy="1169838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200</a:t>
            </a:r>
            <a:r>
              <a:rPr lang="en-US" sz="2400" dirty="0">
                <a:latin typeface="Verdana" pitchFamily="34" charset="0"/>
              </a:rPr>
              <a:t>.  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write-back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memory and cache-2 have stale values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write-through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cache-2 has a stale </a:t>
            </a:r>
            <a:r>
              <a:rPr lang="en-US" sz="2000" dirty="0" smtClean="0">
                <a:latin typeface="Verdana" pitchFamily="34" charset="0"/>
              </a:rPr>
              <a:t>value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1118006" y="1519358"/>
            <a:ext cx="7585075" cy="2851150"/>
            <a:chOff x="672" y="784"/>
            <a:chExt cx="4778" cy="1796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cache-1</a:t>
              </a: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907" y="1533"/>
              <a:ext cx="121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  <a:latin typeface="Verdana" pitchFamily="34" charset="0"/>
                </a:rPr>
                <a:t>A	</a:t>
              </a:r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100</a:t>
              </a:r>
              <a:endParaRPr lang="en-US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56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CPU-Memory bus</a:t>
              </a: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CPU-2</a:t>
              </a:r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cache-2</a:t>
              </a:r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7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04364" y="2276888"/>
            <a:ext cx="1399391" cy="577900"/>
            <a:chOff x="2004364" y="2216506"/>
            <a:chExt cx="1399391" cy="5779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1869" y="3738708"/>
            <a:ext cx="1399391" cy="577900"/>
            <a:chOff x="2004364" y="2216506"/>
            <a:chExt cx="1399391" cy="5779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5259" y="5762446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Do these stale values matter?</a:t>
            </a:r>
          </a:p>
          <a:p>
            <a:r>
              <a:rPr lang="en-US" i="1" dirty="0">
                <a:solidFill>
                  <a:schemeClr val="tx2"/>
                </a:solidFill>
              </a:rPr>
              <a:t>What is the view of shared memory for programming</a:t>
            </a:r>
            <a:r>
              <a:rPr lang="en-US" i="1" dirty="0" smtClean="0">
                <a:solidFill>
                  <a:schemeClr val="tx2"/>
                </a:solidFill>
              </a:rPr>
              <a:t>?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 </a:t>
            </a:r>
            <a:r>
              <a:rPr lang="en-US" smtClean="0"/>
              <a:t>and </a:t>
            </a:r>
            <a:r>
              <a:rPr lang="en-US" smtClean="0">
                <a:solidFill>
                  <a:srgbClr val="0000FF"/>
                </a:solidFill>
              </a:rPr>
              <a:t>L</a:t>
            </a:r>
            <a:r>
              <a:rPr lang="en-US" smtClean="0"/>
              <a:t> Priority Messages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319" y="1540205"/>
            <a:ext cx="7613650" cy="482917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At the memory, unprocessed request messages cannot block reply messages. Hence all messages are classified as H or L priority.</a:t>
            </a:r>
          </a:p>
          <a:p>
            <a:pPr lvl="1" eaLnBrk="1" hangingPunct="1"/>
            <a:r>
              <a:rPr lang="en-US" sz="2000" dirty="0" smtClean="0"/>
              <a:t>all messages carrying replies are classified as high priority</a:t>
            </a:r>
            <a:endParaRPr lang="en-US" sz="2000" i="1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Accomplished by having separate paths for </a:t>
            </a:r>
            <a:r>
              <a:rPr lang="en-US" sz="2000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L</a:t>
            </a:r>
            <a:r>
              <a:rPr lang="en-US" sz="2000" dirty="0" smtClean="0"/>
              <a:t> priority</a:t>
            </a:r>
          </a:p>
          <a:p>
            <a:pPr lvl="1" eaLnBrk="1" hangingPunct="1"/>
            <a:r>
              <a:rPr lang="en-US" sz="2000" dirty="0" smtClean="0"/>
              <a:t>In Theory: separate networks</a:t>
            </a:r>
          </a:p>
          <a:p>
            <a:pPr lvl="1" eaLnBrk="1" hangingPunct="1"/>
            <a:r>
              <a:rPr lang="en-US" sz="2000" dirty="0" smtClean="0"/>
              <a:t>In Practice:</a:t>
            </a:r>
          </a:p>
          <a:p>
            <a:pPr marL="1085850" lvl="2" eaLnBrk="1" hangingPunct="1"/>
            <a:r>
              <a:rPr lang="en-US" sz="2000" dirty="0" smtClean="0"/>
              <a:t>Separate Queues</a:t>
            </a:r>
          </a:p>
          <a:p>
            <a:pPr marL="1085850" lvl="2" eaLnBrk="1" hangingPunct="1"/>
            <a:r>
              <a:rPr lang="en-US" sz="2000" dirty="0" smtClean="0"/>
              <a:t>Shared physical wires for both networks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6386513" y="4654550"/>
            <a:ext cx="2070100" cy="820738"/>
            <a:chOff x="1815" y="844"/>
            <a:chExt cx="1304" cy="517"/>
          </a:xfrm>
        </p:grpSpPr>
        <p:grpSp>
          <p:nvGrpSpPr>
            <p:cNvPr id="26632" name="Group 5"/>
            <p:cNvGrpSpPr>
              <a:grpSpLocks/>
            </p:cNvGrpSpPr>
            <p:nvPr/>
          </p:nvGrpSpPr>
          <p:grpSpPr bwMode="auto">
            <a:xfrm>
              <a:off x="1815" y="1006"/>
              <a:ext cx="344" cy="176"/>
              <a:chOff x="1815" y="958"/>
              <a:chExt cx="344" cy="176"/>
            </a:xfrm>
          </p:grpSpPr>
          <p:sp>
            <p:nvSpPr>
              <p:cNvPr id="26649" name="Rectangle 6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0" name="Rectangle 7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1" name="Rectangle 8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2" name="Line 9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3" name="Line 10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3" name="Group 11"/>
            <p:cNvGrpSpPr>
              <a:grpSpLocks/>
            </p:cNvGrpSpPr>
            <p:nvPr/>
          </p:nvGrpSpPr>
          <p:grpSpPr bwMode="auto">
            <a:xfrm>
              <a:off x="2775" y="1158"/>
              <a:ext cx="344" cy="176"/>
              <a:chOff x="1815" y="958"/>
              <a:chExt cx="344" cy="176"/>
            </a:xfrm>
          </p:grpSpPr>
          <p:sp>
            <p:nvSpPr>
              <p:cNvPr id="26644" name="Rectangle 12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Rectangle 13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Rectangle 14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5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" name="Line 16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4" name="Group 17"/>
            <p:cNvGrpSpPr>
              <a:grpSpLocks/>
            </p:cNvGrpSpPr>
            <p:nvPr/>
          </p:nvGrpSpPr>
          <p:grpSpPr bwMode="auto">
            <a:xfrm>
              <a:off x="2775" y="870"/>
              <a:ext cx="344" cy="176"/>
              <a:chOff x="1815" y="958"/>
              <a:chExt cx="344" cy="176"/>
            </a:xfrm>
          </p:grpSpPr>
          <p:sp>
            <p:nvSpPr>
              <p:cNvPr id="26639" name="Rectangle 18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Rectangle 19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Rectangle 20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Line 21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Line 22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5" name="Freeform 23"/>
            <p:cNvSpPr>
              <a:spLocks/>
            </p:cNvSpPr>
            <p:nvPr/>
          </p:nvSpPr>
          <p:spPr bwMode="auto">
            <a:xfrm>
              <a:off x="2112" y="955"/>
              <a:ext cx="656" cy="141"/>
            </a:xfrm>
            <a:custGeom>
              <a:avLst/>
              <a:gdLst>
                <a:gd name="T0" fmla="*/ 0 w 584"/>
                <a:gd name="T1" fmla="*/ 101 h 101"/>
                <a:gd name="T2" fmla="*/ 264 w 584"/>
                <a:gd name="T3" fmla="*/ 85 h 101"/>
                <a:gd name="T4" fmla="*/ 432 w 584"/>
                <a:gd name="T5" fmla="*/ 13 h 101"/>
                <a:gd name="T6" fmla="*/ 584 w 584"/>
                <a:gd name="T7" fmla="*/ 5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4"/>
                <a:gd name="T13" fmla="*/ 0 h 101"/>
                <a:gd name="T14" fmla="*/ 584 w 584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4" h="101">
                  <a:moveTo>
                    <a:pt x="0" y="101"/>
                  </a:moveTo>
                  <a:cubicBezTo>
                    <a:pt x="96" y="100"/>
                    <a:pt x="192" y="100"/>
                    <a:pt x="264" y="85"/>
                  </a:cubicBezTo>
                  <a:cubicBezTo>
                    <a:pt x="336" y="70"/>
                    <a:pt x="379" y="26"/>
                    <a:pt x="432" y="13"/>
                  </a:cubicBezTo>
                  <a:cubicBezTo>
                    <a:pt x="485" y="0"/>
                    <a:pt x="534" y="2"/>
                    <a:pt x="584" y="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Freeform 24"/>
            <p:cNvSpPr>
              <a:spLocks/>
            </p:cNvSpPr>
            <p:nvPr/>
          </p:nvSpPr>
          <p:spPr bwMode="auto">
            <a:xfrm flipV="1">
              <a:off x="2120" y="1091"/>
              <a:ext cx="656" cy="165"/>
            </a:xfrm>
            <a:custGeom>
              <a:avLst/>
              <a:gdLst>
                <a:gd name="T0" fmla="*/ 0 w 584"/>
                <a:gd name="T1" fmla="*/ 101 h 101"/>
                <a:gd name="T2" fmla="*/ 264 w 584"/>
                <a:gd name="T3" fmla="*/ 85 h 101"/>
                <a:gd name="T4" fmla="*/ 432 w 584"/>
                <a:gd name="T5" fmla="*/ 13 h 101"/>
                <a:gd name="T6" fmla="*/ 584 w 584"/>
                <a:gd name="T7" fmla="*/ 5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4"/>
                <a:gd name="T13" fmla="*/ 0 h 101"/>
                <a:gd name="T14" fmla="*/ 584 w 584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4" h="101">
                  <a:moveTo>
                    <a:pt x="0" y="101"/>
                  </a:moveTo>
                  <a:cubicBezTo>
                    <a:pt x="96" y="100"/>
                    <a:pt x="192" y="100"/>
                    <a:pt x="264" y="85"/>
                  </a:cubicBezTo>
                  <a:cubicBezTo>
                    <a:pt x="336" y="70"/>
                    <a:pt x="379" y="26"/>
                    <a:pt x="432" y="13"/>
                  </a:cubicBezTo>
                  <a:cubicBezTo>
                    <a:pt x="485" y="0"/>
                    <a:pt x="534" y="2"/>
                    <a:pt x="584" y="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Text Box 25"/>
            <p:cNvSpPr txBox="1">
              <a:spLocks noChangeArrowheads="1"/>
            </p:cNvSpPr>
            <p:nvPr/>
          </p:nvSpPr>
          <p:spPr bwMode="auto">
            <a:xfrm>
              <a:off x="2286" y="844"/>
              <a:ext cx="23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H</a:t>
              </a:r>
            </a:p>
          </p:txBody>
        </p:sp>
        <p:sp>
          <p:nvSpPr>
            <p:cNvPr id="26638" name="Text Box 26"/>
            <p:cNvSpPr txBox="1">
              <a:spLocks noChangeArrowheads="1"/>
            </p:cNvSpPr>
            <p:nvPr/>
          </p:nvSpPr>
          <p:spPr bwMode="auto">
            <a:xfrm>
              <a:off x="2286" y="1108"/>
              <a:ext cx="20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L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Maintaining Store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98" y="1525438"/>
            <a:ext cx="7772400" cy="4114800"/>
          </a:xfrm>
        </p:spPr>
        <p:txBody>
          <a:bodyPr/>
          <a:lstStyle/>
          <a:p>
            <a:r>
              <a:rPr lang="en-US" sz="2400" i="1" dirty="0">
                <a:latin typeface="Verdana" pitchFamily="34" charset="0"/>
              </a:rPr>
              <a:t>Store atomicity </a:t>
            </a:r>
            <a:r>
              <a:rPr lang="en-US" sz="2400" dirty="0">
                <a:latin typeface="Verdana" pitchFamily="34" charset="0"/>
              </a:rPr>
              <a:t>requires all processors to see writes occur in the same </a:t>
            </a:r>
            <a:r>
              <a:rPr lang="en-US" sz="2400" dirty="0" smtClean="0">
                <a:latin typeface="Verdana" pitchFamily="34" charset="0"/>
              </a:rPr>
              <a:t>order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multiple </a:t>
            </a:r>
            <a:r>
              <a:rPr lang="en-US" sz="2000" dirty="0">
                <a:latin typeface="Verdana" pitchFamily="34" charset="0"/>
              </a:rPr>
              <a:t>copies of a location in various caches can cause this to be </a:t>
            </a:r>
            <a:r>
              <a:rPr lang="en-US" sz="2000" dirty="0" smtClean="0">
                <a:latin typeface="Verdana" pitchFamily="34" charset="0"/>
              </a:rPr>
              <a:t>violated</a:t>
            </a:r>
            <a:endParaRPr lang="en-US" sz="2000" dirty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400" dirty="0">
                <a:latin typeface="Verdana" pitchFamily="34" charset="0"/>
              </a:rPr>
              <a:t>To meet the ordering requirement it is sufficient for hardware to </a:t>
            </a:r>
            <a:r>
              <a:rPr lang="en-US" sz="2400" dirty="0" smtClean="0">
                <a:latin typeface="Verdana" pitchFamily="34" charset="0"/>
              </a:rPr>
              <a:t>ensure: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Only </a:t>
            </a:r>
            <a:r>
              <a:rPr lang="en-US" sz="2000" dirty="0">
                <a:latin typeface="Verdana" pitchFamily="34" charset="0"/>
              </a:rPr>
              <a:t>one processor at a time has write permission for a </a:t>
            </a:r>
            <a:r>
              <a:rPr lang="en-US" sz="2000" dirty="0" smtClean="0">
                <a:latin typeface="Verdana" pitchFamily="34" charset="0"/>
              </a:rPr>
              <a:t>location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No </a:t>
            </a:r>
            <a:r>
              <a:rPr lang="en-US" sz="2000" dirty="0">
                <a:latin typeface="Verdana" pitchFamily="34" charset="0"/>
              </a:rPr>
              <a:t>processor can load a stale copy of the data after a write to the </a:t>
            </a:r>
            <a:r>
              <a:rPr lang="en-US" sz="2000" dirty="0" smtClean="0">
                <a:latin typeface="Verdana" pitchFamily="34" charset="0"/>
              </a:rPr>
              <a:t>location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2875" y="5752171"/>
            <a:ext cx="4015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en-US" dirty="0">
                <a:latin typeface="Symbol" pitchFamily="18" charset="2"/>
              </a:rPr>
              <a:t></a:t>
            </a:r>
            <a:r>
              <a:rPr lang="en-US" dirty="0"/>
              <a:t>  </a:t>
            </a:r>
            <a:r>
              <a:rPr lang="en-US" i="1" dirty="0"/>
              <a:t>cache coherence </a:t>
            </a:r>
            <a:r>
              <a:rPr lang="en-US" i="1" dirty="0" smtClean="0"/>
              <a:t>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0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207034"/>
            <a:ext cx="7648575" cy="128997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System with Multiple Caches</a:t>
            </a:r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3975100" y="280828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102100" y="3306763"/>
            <a:ext cx="744538" cy="273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279900" y="3290888"/>
            <a:ext cx="5159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7592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989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759200" y="2047875"/>
            <a:ext cx="209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36957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37592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37338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42164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43561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41529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42164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41910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6736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48133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6085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6736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46466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1308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2705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50657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51308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51038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4584700" y="2060575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4292600" y="2284413"/>
            <a:ext cx="744538" cy="274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4368800" y="2268538"/>
            <a:ext cx="6000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4" name="Line 30"/>
          <p:cNvSpPr>
            <a:spLocks noChangeShapeType="1"/>
          </p:cNvSpPr>
          <p:nvPr/>
        </p:nvSpPr>
        <p:spPr bwMode="auto">
          <a:xfrm>
            <a:off x="4584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31496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2"/>
          <p:cNvSpPr>
            <a:spLocks noChangeShapeType="1"/>
          </p:cNvSpPr>
          <p:nvPr/>
        </p:nvSpPr>
        <p:spPr bwMode="auto">
          <a:xfrm>
            <a:off x="32893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30734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3149600" y="2135188"/>
            <a:ext cx="360363" cy="200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3073400" y="2081213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3149600" y="1911350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25400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39"/>
          <p:cNvSpPr>
            <a:spLocks noChangeShapeType="1"/>
          </p:cNvSpPr>
          <p:nvPr/>
        </p:nvSpPr>
        <p:spPr bwMode="auto">
          <a:xfrm>
            <a:off x="2679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24638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2540000" y="2135188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2"/>
          <p:cNvSpPr>
            <a:spLocks noChangeArrowheads="1"/>
          </p:cNvSpPr>
          <p:nvPr/>
        </p:nvSpPr>
        <p:spPr bwMode="auto">
          <a:xfrm>
            <a:off x="2501900" y="2093913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37" name="Rectangle 43"/>
          <p:cNvSpPr>
            <a:spLocks noChangeArrowheads="1"/>
          </p:cNvSpPr>
          <p:nvPr/>
        </p:nvSpPr>
        <p:spPr bwMode="auto">
          <a:xfrm>
            <a:off x="2554288" y="2808288"/>
            <a:ext cx="3630612" cy="261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4"/>
          <p:cNvSpPr>
            <a:spLocks noChangeShapeType="1"/>
          </p:cNvSpPr>
          <p:nvPr/>
        </p:nvSpPr>
        <p:spPr bwMode="auto">
          <a:xfrm>
            <a:off x="4457700" y="30940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492500" y="2741613"/>
            <a:ext cx="1947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824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192213" y="3727450"/>
            <a:ext cx="7453312" cy="288766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Modern systems often have hierarchical caches</a:t>
            </a:r>
          </a:p>
          <a:p>
            <a:pPr eaLnBrk="1" hangingPunct="1"/>
            <a:r>
              <a:rPr lang="en-US" sz="2000" dirty="0" smtClean="0"/>
              <a:t>Each cache has exactly one parent but can have zero or more children</a:t>
            </a:r>
          </a:p>
          <a:p>
            <a:pPr eaLnBrk="1" hangingPunct="1"/>
            <a:r>
              <a:rPr lang="en-US" sz="2000" dirty="0" smtClean="0"/>
              <a:t>Logically only a parent and its children can communicate directly</a:t>
            </a:r>
          </a:p>
          <a:p>
            <a:pPr eaLnBrk="1" hangingPunct="1"/>
            <a:r>
              <a:rPr lang="en-US" sz="2000" i="1" dirty="0" smtClean="0">
                <a:solidFill>
                  <a:srgbClr val="56127A"/>
                </a:solidFill>
              </a:rPr>
              <a:t>Inclusion property</a:t>
            </a:r>
            <a:r>
              <a:rPr lang="en-US" sz="2000" i="1" dirty="0" smtClean="0"/>
              <a:t> </a:t>
            </a:r>
            <a:r>
              <a:rPr lang="en-US" sz="2000" dirty="0" smtClean="0"/>
              <a:t>is maintained between a parent and its children, i.e.,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 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i+1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1433" y="5858540"/>
            <a:ext cx="224131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Because usually</a:t>
            </a:r>
          </a:p>
          <a:p>
            <a:r>
              <a:rPr lang="en-US" sz="2000" dirty="0" smtClean="0">
                <a:latin typeface="+mn-lt"/>
              </a:rPr>
              <a:t>L</a:t>
            </a:r>
            <a:r>
              <a:rPr lang="en-US" sz="2000" baseline="-25000" dirty="0" smtClean="0">
                <a:latin typeface="+mn-lt"/>
              </a:rPr>
              <a:t>i+1</a:t>
            </a:r>
            <a:r>
              <a:rPr lang="en-US" sz="2000" dirty="0" smtClean="0">
                <a:latin typeface="+mn-lt"/>
              </a:rPr>
              <a:t> &gt;&gt; L</a:t>
            </a:r>
            <a:r>
              <a:rPr lang="en-US" sz="2000" baseline="-25000" dirty="0" smtClean="0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Cache Coherence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8" y="1551317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Write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1600" dirty="0">
                <a:latin typeface="Verdana" pitchFamily="34" charset="0"/>
              </a:rPr>
              <a:t>the address is</a:t>
            </a:r>
            <a:r>
              <a:rPr lang="en-US" sz="1600" i="1" dirty="0">
                <a:latin typeface="Verdana" pitchFamily="34" charset="0"/>
              </a:rPr>
              <a:t> invalidated </a:t>
            </a:r>
            <a:r>
              <a:rPr lang="en-US" sz="1600" dirty="0">
                <a:latin typeface="Verdana" pitchFamily="34" charset="0"/>
              </a:rPr>
              <a:t>in all other caches </a:t>
            </a:r>
            <a:r>
              <a:rPr lang="en-US" sz="1600" i="1" dirty="0">
                <a:latin typeface="Verdana" pitchFamily="34" charset="0"/>
              </a:rPr>
              <a:t>before</a:t>
            </a:r>
            <a:r>
              <a:rPr lang="en-US" sz="1600" dirty="0">
                <a:latin typeface="Verdana" pitchFamily="34" charset="0"/>
              </a:rPr>
              <a:t> the write is performed, </a:t>
            </a:r>
            <a:r>
              <a:rPr lang="en-US" sz="1600" i="1" dirty="0" smtClean="0">
                <a:latin typeface="Verdana" pitchFamily="34" charset="0"/>
              </a:rPr>
              <a:t>or</a:t>
            </a:r>
            <a:endParaRPr lang="en-US" sz="1600" i="1" dirty="0">
              <a:latin typeface="Verdana" pitchFamily="34" charset="0"/>
            </a:endParaRPr>
          </a:p>
          <a:p>
            <a:pPr lvl="1"/>
            <a:r>
              <a:rPr lang="en-US" sz="1600" dirty="0">
                <a:latin typeface="Verdana" pitchFamily="34" charset="0"/>
              </a:rPr>
              <a:t>the address is</a:t>
            </a:r>
            <a:r>
              <a:rPr lang="en-US" sz="1600" i="1" dirty="0">
                <a:latin typeface="Verdana" pitchFamily="34" charset="0"/>
              </a:rPr>
              <a:t> updated </a:t>
            </a:r>
            <a:r>
              <a:rPr lang="en-US" sz="1600" dirty="0">
                <a:latin typeface="Verdana" pitchFamily="34" charset="0"/>
              </a:rPr>
              <a:t>in all other caches </a:t>
            </a:r>
            <a:r>
              <a:rPr lang="en-US" sz="1600" i="1" dirty="0">
                <a:latin typeface="Verdana" pitchFamily="34" charset="0"/>
              </a:rPr>
              <a:t>after</a:t>
            </a:r>
            <a:r>
              <a:rPr lang="en-US" sz="1600" dirty="0">
                <a:latin typeface="Verdana" pitchFamily="34" charset="0"/>
              </a:rPr>
              <a:t> the write is performed</a:t>
            </a:r>
          </a:p>
          <a:p>
            <a:endParaRPr lang="en-US" sz="16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Read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1600" dirty="0">
                <a:latin typeface="Verdana" pitchFamily="34" charset="0"/>
              </a:rPr>
              <a:t>if a dirty copy is found in some cache, that is the value that must be used, e.g., by doing a write-back and reading the memory or forwarding that dirty value directly to the reader</a:t>
            </a:r>
            <a:r>
              <a:rPr lang="en-US" sz="1600" dirty="0" smtClean="0">
                <a:latin typeface="Verdana" pitchFamily="34" charset="0"/>
              </a:rPr>
              <a:t>.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0015" y="5115464"/>
            <a:ext cx="523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We </a:t>
            </a:r>
            <a:r>
              <a:rPr lang="en-US" i="1" dirty="0"/>
              <a:t>will focus on </a:t>
            </a:r>
            <a:r>
              <a:rPr lang="en-US" i="1" dirty="0">
                <a:solidFill>
                  <a:srgbClr val="56127A"/>
                </a:solidFill>
              </a:rPr>
              <a:t>Invalidation</a:t>
            </a:r>
            <a:r>
              <a:rPr lang="en-US" i="1" dirty="0"/>
              <a:t> </a:t>
            </a:r>
            <a:r>
              <a:rPr lang="en-US" i="1" dirty="0" smtClean="0"/>
              <a:t>protocols as </a:t>
            </a:r>
            <a:r>
              <a:rPr lang="en-US" i="1" dirty="0"/>
              <a:t>opposed to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>
                <a:solidFill>
                  <a:srgbClr val="56127A"/>
                </a:solidFill>
              </a:rPr>
              <a:t>Update</a:t>
            </a:r>
            <a:r>
              <a:rPr lang="en-US" i="1" dirty="0"/>
              <a:t> </a:t>
            </a:r>
            <a:r>
              <a:rPr lang="en-US" i="1" dirty="0" smtClean="0"/>
              <a:t>protocols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155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21" y="373811"/>
            <a:ext cx="8249728" cy="1143000"/>
          </a:xfrm>
        </p:spPr>
        <p:txBody>
          <a:bodyPr/>
          <a:lstStyle/>
          <a:p>
            <a:r>
              <a:rPr lang="en-US" sz="4000" dirty="0" smtClean="0"/>
              <a:t>State needed to maintain Cache 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37503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Use MSI encoding in caches where</a:t>
            </a:r>
          </a:p>
          <a:p>
            <a:pPr lvl="1">
              <a:buNone/>
              <a:defRPr/>
            </a:pPr>
            <a:r>
              <a:rPr lang="en-US" sz="2000" dirty="0"/>
              <a:t>I </a:t>
            </a:r>
            <a:r>
              <a:rPr lang="en-US" sz="2000" i="1" dirty="0"/>
              <a:t>means</a:t>
            </a:r>
            <a:r>
              <a:rPr lang="en-US" sz="2000" dirty="0"/>
              <a:t> this cache does not contain the location</a:t>
            </a:r>
          </a:p>
          <a:p>
            <a:pPr lvl="1">
              <a:buNone/>
              <a:defRPr/>
            </a:pPr>
            <a:r>
              <a:rPr lang="en-US" sz="2000" dirty="0"/>
              <a:t>S </a:t>
            </a:r>
            <a:r>
              <a:rPr lang="en-US" sz="2000" i="1" dirty="0"/>
              <a:t>means</a:t>
            </a:r>
            <a:r>
              <a:rPr lang="en-US" sz="2000" dirty="0"/>
              <a:t> this cache has the location but so may other caches; hence it can only be read</a:t>
            </a:r>
          </a:p>
          <a:p>
            <a:pPr lvl="1">
              <a:buNone/>
              <a:defRPr/>
            </a:pPr>
            <a:r>
              <a:rPr lang="en-US" sz="2000" dirty="0"/>
              <a:t>M </a:t>
            </a:r>
            <a:r>
              <a:rPr lang="en-US" sz="2000" i="1" dirty="0"/>
              <a:t>means</a:t>
            </a:r>
            <a:r>
              <a:rPr lang="en-US" sz="2000" dirty="0"/>
              <a:t> only this cache has the location; hence it can be read and </a:t>
            </a:r>
            <a:r>
              <a:rPr lang="en-US" sz="2000" dirty="0" smtClean="0"/>
              <a:t>written</a:t>
            </a:r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states M, S, I can be thought of as an </a:t>
            </a:r>
            <a:r>
              <a:rPr lang="en-US" sz="2400" dirty="0" smtClean="0"/>
              <a:t>order M &gt; </a:t>
            </a:r>
            <a:r>
              <a:rPr lang="en-US" sz="2400" dirty="0"/>
              <a:t>S &gt; I</a:t>
            </a:r>
          </a:p>
          <a:p>
            <a:pPr lvl="1"/>
            <a:r>
              <a:rPr lang="en-US" sz="2000" dirty="0"/>
              <a:t>A transition from a lower state to a higher state is called an </a:t>
            </a:r>
            <a:r>
              <a:rPr lang="en-US" sz="2000" i="1" dirty="0"/>
              <a:t>Upgrade</a:t>
            </a:r>
          </a:p>
          <a:p>
            <a:pPr lvl="1"/>
            <a:r>
              <a:rPr lang="en-US" sz="2000" dirty="0"/>
              <a:t>A transition from a higher state to a lower state is called a </a:t>
            </a:r>
            <a:r>
              <a:rPr lang="en-US" sz="2000" i="1" dirty="0"/>
              <a:t>Downgrade</a:t>
            </a:r>
          </a:p>
          <a:p>
            <a:pPr>
              <a:defRPr/>
            </a:pP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invariant and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40" y="1482305"/>
            <a:ext cx="7772400" cy="4114800"/>
          </a:xfrm>
        </p:spPr>
        <p:txBody>
          <a:bodyPr/>
          <a:lstStyle/>
          <a:p>
            <a:r>
              <a:rPr lang="en-US" sz="2400" dirty="0" smtClean="0"/>
              <a:t>Sibling invariant: </a:t>
            </a:r>
            <a:endParaRPr lang="en-US" sz="2400" dirty="0"/>
          </a:p>
          <a:p>
            <a:pPr lvl="1"/>
            <a:r>
              <a:rPr lang="en-US" sz="2000" dirty="0" smtClean="0"/>
              <a:t>Cache  is in state M </a:t>
            </a:r>
            <a:r>
              <a:rPr lang="en-US" sz="2000" dirty="0">
                <a:sym typeface="Symbol"/>
              </a:rPr>
              <a:t> its siblings are in state </a:t>
            </a:r>
            <a:r>
              <a:rPr lang="en-US" sz="2000" dirty="0" smtClean="0">
                <a:sym typeface="Symbol"/>
              </a:rPr>
              <a:t>I</a:t>
            </a:r>
          </a:p>
          <a:p>
            <a:pPr lvl="1"/>
            <a:r>
              <a:rPr lang="en-US" sz="2000" dirty="0" smtClean="0">
                <a:sym typeface="Symbol"/>
              </a:rPr>
              <a:t>That is, the sibling states are “compatible”</a:t>
            </a:r>
          </a:p>
          <a:p>
            <a:pPr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r>
              <a:rPr lang="en-US" sz="2400" dirty="0" smtClean="0"/>
              <a:t>The states x, y of two siblings are compatible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IsCompatible</a:t>
            </a:r>
            <a:r>
              <a:rPr lang="en-US" sz="2400" dirty="0" smtClean="0"/>
              <a:t>(x, y) is True where</a:t>
            </a:r>
          </a:p>
          <a:p>
            <a:pPr marL="0" indent="0">
              <a:buNone/>
            </a:pPr>
            <a:endParaRPr lang="en-US" sz="1800" dirty="0" smtClean="0"/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M)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S)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(S, M) = False</a:t>
            </a:r>
          </a:p>
          <a:p>
            <a:pPr lvl="2">
              <a:buNone/>
            </a:pPr>
            <a:r>
              <a:rPr lang="en-US" sz="2000" dirty="0" smtClean="0"/>
              <a:t>All other cases        = True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State Transitions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279460" y="3022600"/>
            <a:ext cx="3417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Verdana" pitchFamily="34" charset="0"/>
              </a:rPr>
              <a:t>S</a:t>
            </a:r>
            <a:endParaRPr lang="en-US" sz="1800" dirty="0">
              <a:latin typeface="Verdana" pitchFamily="34" charset="0"/>
            </a:endParaRPr>
          </a:p>
        </p:txBody>
      </p:sp>
      <p:sp>
        <p:nvSpPr>
          <p:cNvPr id="12294" name="Oval 4"/>
          <p:cNvSpPr>
            <a:spLocks noChangeArrowheads="1"/>
          </p:cNvSpPr>
          <p:nvPr/>
        </p:nvSpPr>
        <p:spPr bwMode="auto">
          <a:xfrm>
            <a:off x="3165475" y="2921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5222875" y="2921000"/>
            <a:ext cx="609600" cy="609600"/>
            <a:chOff x="3120" y="1872"/>
            <a:chExt cx="384" cy="384"/>
          </a:xfrm>
        </p:grpSpPr>
        <p:sp>
          <p:nvSpPr>
            <p:cNvPr id="12315" name="Text Box 6"/>
            <p:cNvSpPr txBox="1">
              <a:spLocks noChangeArrowheads="1"/>
            </p:cNvSpPr>
            <p:nvPr/>
          </p:nvSpPr>
          <p:spPr bwMode="auto">
            <a:xfrm>
              <a:off x="3201" y="1931"/>
              <a:ext cx="23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M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6" name="Oval 7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4156072" y="1473200"/>
            <a:ext cx="609600" cy="609600"/>
            <a:chOff x="2448" y="960"/>
            <a:chExt cx="384" cy="384"/>
          </a:xfrm>
        </p:grpSpPr>
        <p:sp>
          <p:nvSpPr>
            <p:cNvPr id="12313" name="Text Box 9"/>
            <p:cNvSpPr txBox="1">
              <a:spLocks noChangeArrowheads="1"/>
            </p:cNvSpPr>
            <p:nvPr/>
          </p:nvSpPr>
          <p:spPr bwMode="auto">
            <a:xfrm>
              <a:off x="2543" y="1036"/>
              <a:ext cx="17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I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4" name="Oval 10"/>
            <p:cNvSpPr>
              <a:spLocks noChangeArrowheads="1"/>
            </p:cNvSpPr>
            <p:nvPr/>
          </p:nvSpPr>
          <p:spPr bwMode="auto">
            <a:xfrm>
              <a:off x="2448" y="96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7" name="Line 11"/>
          <p:cNvSpPr>
            <a:spLocks noChangeShapeType="1"/>
          </p:cNvSpPr>
          <p:nvPr/>
        </p:nvSpPr>
        <p:spPr bwMode="auto">
          <a:xfrm flipH="1">
            <a:off x="36226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46894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Freeform 13"/>
          <p:cNvSpPr>
            <a:spLocks/>
          </p:cNvSpPr>
          <p:nvPr/>
        </p:nvSpPr>
        <p:spPr bwMode="auto">
          <a:xfrm>
            <a:off x="3290888" y="1779588"/>
            <a:ext cx="830262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4"/>
          <p:cNvSpPr>
            <a:spLocks/>
          </p:cNvSpPr>
          <p:nvPr/>
        </p:nvSpPr>
        <p:spPr bwMode="auto">
          <a:xfrm rot="10800000" flipV="1">
            <a:off x="4822825" y="1743075"/>
            <a:ext cx="830263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3808413" y="3225800"/>
            <a:ext cx="1354137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Freeform 16"/>
          <p:cNvSpPr>
            <a:spLocks/>
          </p:cNvSpPr>
          <p:nvPr/>
        </p:nvSpPr>
        <p:spPr bwMode="auto">
          <a:xfrm>
            <a:off x="3595688" y="3546475"/>
            <a:ext cx="1757362" cy="277813"/>
          </a:xfrm>
          <a:custGeom>
            <a:avLst/>
            <a:gdLst>
              <a:gd name="T0" fmla="*/ 1107 w 1107"/>
              <a:gd name="T1" fmla="*/ 10 h 175"/>
              <a:gd name="T2" fmla="*/ 946 w 1107"/>
              <a:gd name="T3" fmla="*/ 175 h 175"/>
              <a:gd name="T4" fmla="*/ 119 w 1107"/>
              <a:gd name="T5" fmla="*/ 175 h 175"/>
              <a:gd name="T6" fmla="*/ 0 w 1107"/>
              <a:gd name="T7" fmla="*/ 0 h 175"/>
              <a:gd name="T8" fmla="*/ 0 60000 65536"/>
              <a:gd name="T9" fmla="*/ 0 60000 65536"/>
              <a:gd name="T10" fmla="*/ 0 60000 65536"/>
              <a:gd name="T11" fmla="*/ 0 60000 65536"/>
              <a:gd name="T12" fmla="*/ 0 w 1107"/>
              <a:gd name="T13" fmla="*/ 0 h 175"/>
              <a:gd name="T14" fmla="*/ 1107 w 1107"/>
              <a:gd name="T15" fmla="*/ 175 h 1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7" h="175">
                <a:moveTo>
                  <a:pt x="1107" y="10"/>
                </a:moveTo>
                <a:lnTo>
                  <a:pt x="946" y="175"/>
                </a:lnTo>
                <a:lnTo>
                  <a:pt x="119" y="175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287838" y="2297113"/>
            <a:ext cx="7651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3713163" y="2551113"/>
            <a:ext cx="665162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load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3819525" y="3763963"/>
            <a:ext cx="1395413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write-back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298700" y="1893888"/>
            <a:ext cx="129698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invalidate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5368925" y="1928813"/>
            <a:ext cx="736600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flush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4060825" y="3168650"/>
            <a:ext cx="7651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7299325" y="2701925"/>
            <a:ext cx="10922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7051675" y="2695575"/>
            <a:ext cx="17176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optimizations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874713" y="4359815"/>
            <a:ext cx="7724775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Verdana" pitchFamily="34" charset="0"/>
              </a:rPr>
              <a:t>This state diagram is helpful as long as one remembers that each transition involves cooperation of other caches and the main </a:t>
            </a:r>
            <a:r>
              <a:rPr lang="en-US" sz="2000" dirty="0" smtClean="0">
                <a:latin typeface="Verdana" pitchFamily="34" charset="0"/>
              </a:rPr>
              <a:t>memory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39317</TotalTime>
  <Words>2486</Words>
  <Application>Microsoft Office PowerPoint</Application>
  <PresentationFormat>On-screen Show (4:3)</PresentationFormat>
  <Paragraphs>425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Blueprint</vt:lpstr>
      <vt:lpstr>PowerPoint Presentation</vt:lpstr>
      <vt:lpstr>Contributors to the course material</vt:lpstr>
      <vt:lpstr>Memory Consistency in SMPs</vt:lpstr>
      <vt:lpstr>Maintaining Store Atomicity</vt:lpstr>
      <vt:lpstr>A System with Multiple Caches</vt:lpstr>
      <vt:lpstr>Cache Coherence Protocols</vt:lpstr>
      <vt:lpstr>State needed to maintain Cache Coherence</vt:lpstr>
      <vt:lpstr>Sibling invariant and compatibility</vt:lpstr>
      <vt:lpstr>Cache State Transitions</vt:lpstr>
      <vt:lpstr>Cache Actions</vt:lpstr>
      <vt:lpstr>MSI protocol: some issues</vt:lpstr>
      <vt:lpstr>Directory State Encoding Two-level (L1, M) system</vt:lpstr>
      <vt:lpstr>Directory state encoding cont</vt:lpstr>
      <vt:lpstr>A Directory-based Protocol  an abstract view</vt:lpstr>
      <vt:lpstr> Processor Hit Rules</vt:lpstr>
      <vt:lpstr>Processing a Load or a Store miss</vt:lpstr>
      <vt:lpstr>Processing a Load miss</vt:lpstr>
      <vt:lpstr>Processing Load miss cont.</vt:lpstr>
      <vt:lpstr>Complete set of cache actions</vt:lpstr>
      <vt:lpstr>Child Requests</vt:lpstr>
      <vt:lpstr>Parent Responds</vt:lpstr>
      <vt:lpstr>Child receives Response</vt:lpstr>
      <vt:lpstr>Parent Requests</vt:lpstr>
      <vt:lpstr>Child Responds</vt:lpstr>
      <vt:lpstr>Parent receives Response</vt:lpstr>
      <vt:lpstr>Child receives served Request</vt:lpstr>
      <vt:lpstr>Child Voluntarily downgrades </vt:lpstr>
      <vt:lpstr>Some properties</vt:lpstr>
      <vt:lpstr>FIFO property of queues</vt:lpstr>
      <vt:lpstr>H and L Priority Messages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1296</cp:revision>
  <cp:lastPrinted>1601-01-01T00:00:00Z</cp:lastPrinted>
  <dcterms:created xsi:type="dcterms:W3CDTF">2003-01-21T19:25:41Z</dcterms:created>
  <dcterms:modified xsi:type="dcterms:W3CDTF">2013-11-18T21:55:06Z</dcterms:modified>
</cp:coreProperties>
</file>