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40"/>
  </p:notesMasterIdLst>
  <p:handoutMasterIdLst>
    <p:handoutMasterId r:id="rId41"/>
  </p:handoutMasterIdLst>
  <p:sldIdLst>
    <p:sldId id="1421" r:id="rId2"/>
    <p:sldId id="1422" r:id="rId3"/>
    <p:sldId id="1411" r:id="rId4"/>
    <p:sldId id="1424" r:id="rId5"/>
    <p:sldId id="1415" r:id="rId6"/>
    <p:sldId id="1423" r:id="rId7"/>
    <p:sldId id="1390" r:id="rId8"/>
    <p:sldId id="1419" r:id="rId9"/>
    <p:sldId id="1395" r:id="rId10"/>
    <p:sldId id="1417" r:id="rId11"/>
    <p:sldId id="1391" r:id="rId12"/>
    <p:sldId id="1429" r:id="rId13"/>
    <p:sldId id="1430" r:id="rId14"/>
    <p:sldId id="1409" r:id="rId15"/>
    <p:sldId id="1384" r:id="rId16"/>
    <p:sldId id="1364" r:id="rId17"/>
    <p:sldId id="1385" r:id="rId18"/>
    <p:sldId id="1425" r:id="rId19"/>
    <p:sldId id="1388" r:id="rId20"/>
    <p:sldId id="1452" r:id="rId21"/>
    <p:sldId id="1446" r:id="rId22"/>
    <p:sldId id="1433" r:id="rId23"/>
    <p:sldId id="1441" r:id="rId24"/>
    <p:sldId id="1436" r:id="rId25"/>
    <p:sldId id="1442" r:id="rId26"/>
    <p:sldId id="1435" r:id="rId27"/>
    <p:sldId id="1443" r:id="rId28"/>
    <p:sldId id="1434" r:id="rId29"/>
    <p:sldId id="1444" r:id="rId30"/>
    <p:sldId id="1449" r:id="rId31"/>
    <p:sldId id="1448" r:id="rId32"/>
    <p:sldId id="1447" r:id="rId33"/>
    <p:sldId id="1450" r:id="rId34"/>
    <p:sldId id="1454" r:id="rId35"/>
    <p:sldId id="1410" r:id="rId36"/>
    <p:sldId id="1373" r:id="rId37"/>
    <p:sldId id="1451" r:id="rId38"/>
    <p:sldId id="1455" r:id="rId3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FBD2D"/>
    <a:srgbClr val="F6FD71"/>
    <a:srgbClr val="FF3333"/>
    <a:srgbClr val="FD7E71"/>
    <a:srgbClr val="CC3300"/>
    <a:srgbClr val="000000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6519" autoAdjust="0"/>
  </p:normalViewPr>
  <p:slideViewPr>
    <p:cSldViewPr snapToGrid="0">
      <p:cViewPr>
        <p:scale>
          <a:sx n="90" d="100"/>
          <a:sy n="90" d="100"/>
        </p:scale>
        <p:origin x="-750" y="-72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3318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algn="r"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algn="r"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fld id="{1260C9C6-A0DB-4607-A497-77CF885E1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19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0563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79913"/>
            <a:ext cx="508635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algn="r"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algn="r"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charset="0"/>
              </a:defRPr>
            </a:lvl1pPr>
          </a:lstStyle>
          <a:p>
            <a:pPr>
              <a:defRPr/>
            </a:pPr>
            <a:fld id="{48EF068C-896A-4B1F-83B4-1F2D5CC2D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06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A9ECD1-CED9-471E-95FB-4B0E3A8B05F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CC7DF6-E7DF-40AE-AA42-A19C2D45F8B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019A64-F883-4314-A012-BEAF96F99EE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C8A369-130A-4A70-B968-1690BC95407E}" type="slidenum">
              <a:rPr lang="en-US"/>
              <a:pPr/>
              <a:t>9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618D6-4481-44D5-B724-71F3042355A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8500"/>
            <a:ext cx="4592638" cy="3444875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58" y="4379901"/>
            <a:ext cx="5086284" cy="4148175"/>
          </a:xfrm>
          <a:noFill/>
          <a:ln/>
        </p:spPr>
        <p:txBody>
          <a:bodyPr lIns="90821" tIns="45410" rIns="90821" bIns="4541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C4F0B2-EC17-4FF3-A8C6-5F4DFADD3B5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6C32BB-5468-4529-B7CF-80170BEEC975}" type="slidenum">
              <a:rPr lang="en-US"/>
              <a:pPr/>
              <a:t>35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smtClean="0">
                <a:latin typeface="Tahoma" charset="0"/>
              </a:defRPr>
            </a:lvl1pPr>
          </a:lstStyle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dirty="0" smtClean="0">
                <a:latin typeface="Tahoma" charset="0"/>
              </a:defRPr>
            </a:lvl1pPr>
          </a:lstStyle>
          <a:p>
            <a:pPr>
              <a:defRPr/>
            </a:pPr>
            <a:r>
              <a:rPr lang="en-US" dirty="0" smtClean="0"/>
              <a:t>L22-</a:t>
            </a:r>
            <a:fld id="{6D66DF8F-9E10-4DDB-8C1E-68662AECA33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>
          <a:xfrm>
            <a:off x="3098800" y="6400800"/>
            <a:ext cx="3149600" cy="45720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http://www.csg.csail.mit.edu/6.s195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http://www.csg.csail.mit.edu/6.s195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dirty="0" smtClean="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L22-</a:t>
            </a:r>
            <a:fld id="{D0401301-61DA-4AD1-B56D-F835E5556F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314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dirty="0" smtClean="0">
                <a:latin typeface="Tahoma" charset="0"/>
              </a:defRPr>
            </a:lvl1pPr>
          </a:lstStyle>
          <a:p>
            <a:pPr>
              <a:defRPr/>
            </a:pPr>
            <a:r>
              <a:rPr lang="en-US" dirty="0" smtClean="0"/>
              <a:t>http://www.csg.csail.mit.edu/6.s195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4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752475" y="1535415"/>
            <a:ext cx="7899400" cy="4651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 smtClean="0">
                <a:solidFill>
                  <a:srgbClr val="660066"/>
                </a:solidFill>
              </a:rPr>
              <a:t>Constructive Computer Architecture</a:t>
            </a: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endParaRPr lang="en-US" sz="9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endParaRPr lang="en-US" sz="9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endParaRPr lang="en-US" sz="900" dirty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endParaRPr lang="en-US" sz="9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4000" dirty="0">
                <a:solidFill>
                  <a:srgbClr val="660066"/>
                </a:solidFill>
              </a:rPr>
              <a:t>Cache Coherence</a:t>
            </a:r>
            <a:endParaRPr lang="en-US" sz="40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Includes slides from L21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6D66DF8F-9E10-4DDB-8C1E-68662AECA33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2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407" y="1525438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latin typeface="Verdana" pitchFamily="34" charset="0"/>
              </a:rPr>
              <a:t>On a read miss (i.e., Cache state is I):</a:t>
            </a:r>
            <a:r>
              <a:rPr lang="en-US" sz="2400" i="1" dirty="0" smtClean="0">
                <a:latin typeface="Verdana" pitchFamily="34" charset="0"/>
              </a:rPr>
              <a:t>  </a:t>
            </a:r>
          </a:p>
          <a:p>
            <a:pPr lvl="1">
              <a:defRPr/>
            </a:pPr>
            <a:r>
              <a:rPr lang="en-US" sz="2000" dirty="0" smtClean="0">
                <a:latin typeface="Verdana" pitchFamily="34" charset="0"/>
              </a:rPr>
              <a:t>In case some other cache has the address in state M then write back the dirty data to Memory</a:t>
            </a:r>
          </a:p>
          <a:p>
            <a:pPr lvl="1">
              <a:defRPr/>
            </a:pPr>
            <a:r>
              <a:rPr lang="en-US" sz="2000" dirty="0" smtClean="0">
                <a:latin typeface="Verdana" pitchFamily="34" charset="0"/>
              </a:rPr>
              <a:t>Read the value from Memory and set the state to S </a:t>
            </a:r>
          </a:p>
          <a:p>
            <a:pPr>
              <a:defRPr/>
            </a:pPr>
            <a:r>
              <a:rPr lang="en-US" sz="2400" dirty="0" smtClean="0">
                <a:latin typeface="Verdana" pitchFamily="34" charset="0"/>
              </a:rPr>
              <a:t>On a write miss (i.e., Cache state is I or S):</a:t>
            </a:r>
            <a:r>
              <a:rPr lang="en-US" sz="2400" i="1" dirty="0" smtClean="0">
                <a:latin typeface="Verdana" pitchFamily="34" charset="0"/>
              </a:rPr>
              <a:t> </a:t>
            </a:r>
          </a:p>
          <a:p>
            <a:pPr lvl="1">
              <a:defRPr/>
            </a:pPr>
            <a:r>
              <a:rPr lang="en-US" sz="2000" i="1" dirty="0" smtClean="0">
                <a:latin typeface="Verdana" pitchFamily="34" charset="0"/>
              </a:rPr>
              <a:t>Invalidate </a:t>
            </a:r>
            <a:r>
              <a:rPr lang="en-US" sz="2000" dirty="0" smtClean="0">
                <a:latin typeface="Verdana" pitchFamily="34" charset="0"/>
              </a:rPr>
              <a:t>the address in all other caches and in case some cache has the address in state M then write back the dirty data</a:t>
            </a:r>
          </a:p>
          <a:p>
            <a:pPr lvl="1">
              <a:defRPr/>
            </a:pPr>
            <a:r>
              <a:rPr lang="en-US" sz="2000" dirty="0" smtClean="0">
                <a:latin typeface="Verdana" pitchFamily="34" charset="0"/>
              </a:rPr>
              <a:t>Read the value from Memory if necessary and set the state to M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4513" y="5322499"/>
            <a:ext cx="7289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isses cause Cache upgrade actions which in turn may cause further downgrades or upgrades on other caches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6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MSI protocol: some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781" y="1498958"/>
            <a:ext cx="7772400" cy="5135759"/>
          </a:xfrm>
        </p:spPr>
        <p:txBody>
          <a:bodyPr/>
          <a:lstStyle/>
          <a:p>
            <a:pPr marL="173038" indent="-173038" eaLnBrk="1" hangingPunct="1"/>
            <a:r>
              <a:rPr lang="en-US" sz="2400" dirty="0" smtClean="0"/>
              <a:t>It never makes sense to have two outstanding requests for the same address from the same processor/cache</a:t>
            </a:r>
          </a:p>
          <a:p>
            <a:pPr marL="173038" indent="-173038" eaLnBrk="1" hangingPunct="1"/>
            <a:r>
              <a:rPr lang="en-US" sz="2400" dirty="0" smtClean="0"/>
              <a:t>It is possible to have multiple requests for the same address from different processors. Hence there is a need to arbitrate requests</a:t>
            </a:r>
          </a:p>
          <a:p>
            <a:pPr marL="173038" indent="-173038" eaLnBrk="1" hangingPunct="1"/>
            <a:r>
              <a:rPr lang="en-US" sz="2400" dirty="0" smtClean="0"/>
              <a:t>On a cache miss there is a need to find out the state of other caches</a:t>
            </a:r>
          </a:p>
          <a:p>
            <a:pPr marL="173038" indent="-173038" eaLnBrk="1" hangingPunct="1"/>
            <a:r>
              <a:rPr lang="en-US" sz="2400" dirty="0" smtClean="0"/>
              <a:t>A cache needs to be able to evict an address in order to make room for a different address</a:t>
            </a:r>
          </a:p>
          <a:p>
            <a:pPr marL="573088" lvl="1" indent="-173038" eaLnBrk="1" hangingPunct="1"/>
            <a:r>
              <a:rPr lang="en-US" sz="2000" dirty="0" smtClean="0"/>
              <a:t>Voluntary downgrade</a:t>
            </a:r>
          </a:p>
          <a:p>
            <a:pPr marL="173038" indent="-173038" eaLnBrk="1" hangingPunct="1"/>
            <a:r>
              <a:rPr lang="en-US" sz="2400" dirty="0" smtClean="0"/>
              <a:t>Memory system (higher-level cache) should be able to force a lower-level cache to downgrade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79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 State </a:t>
            </a:r>
            <a:r>
              <a:rPr lang="en-US" dirty="0" smtClean="0"/>
              <a:t>Encoding</a:t>
            </a:r>
            <a:br>
              <a:rPr lang="en-US" dirty="0" smtClean="0"/>
            </a:br>
            <a:r>
              <a:rPr lang="en-US" sz="2400" dirty="0" smtClean="0"/>
              <a:t>Two-level (L1, M)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848" y="3712525"/>
            <a:ext cx="8263899" cy="2411830"/>
          </a:xfrm>
        </p:spPr>
        <p:txBody>
          <a:bodyPr/>
          <a:lstStyle/>
          <a:p>
            <a:r>
              <a:rPr lang="en-US" sz="2400" dirty="0"/>
              <a:t>For each </a:t>
            </a:r>
            <a:r>
              <a:rPr lang="en-US" sz="2400" dirty="0" smtClean="0"/>
              <a:t>address </a:t>
            </a:r>
            <a:r>
              <a:rPr lang="en-US" sz="2400" dirty="0"/>
              <a:t>in a </a:t>
            </a:r>
            <a:r>
              <a:rPr lang="en-US" sz="2400" dirty="0" smtClean="0"/>
              <a:t>cache, </a:t>
            </a:r>
            <a:r>
              <a:rPr lang="en-US" sz="2400" dirty="0"/>
              <a:t>the directory keeps two types of </a:t>
            </a:r>
            <a:r>
              <a:rPr lang="en-US" sz="2400" dirty="0" smtClean="0"/>
              <a:t>info</a:t>
            </a:r>
          </a:p>
          <a:p>
            <a:pPr lvl="1"/>
            <a:r>
              <a:rPr lang="en-US" sz="2000" dirty="0" err="1" smtClean="0"/>
              <a:t>c.state</a:t>
            </a:r>
            <a:r>
              <a:rPr lang="en-US" sz="2000" dirty="0" smtClean="0"/>
              <a:t>[a] </a:t>
            </a:r>
            <a:r>
              <a:rPr lang="en-US" sz="2000" dirty="0"/>
              <a:t>(</a:t>
            </a:r>
            <a:r>
              <a:rPr lang="en-US" sz="2000" i="1" dirty="0"/>
              <a:t>sibling info): </a:t>
            </a:r>
            <a:r>
              <a:rPr lang="en-US" sz="2000" dirty="0"/>
              <a:t>do c’s siblings have a copy of </a:t>
            </a:r>
            <a:r>
              <a:rPr lang="en-US" sz="2000" dirty="0" smtClean="0"/>
              <a:t>address </a:t>
            </a:r>
            <a:r>
              <a:rPr lang="en-US" sz="2000" i="1" dirty="0" smtClean="0"/>
              <a:t>a</a:t>
            </a:r>
            <a:r>
              <a:rPr lang="en-US" sz="2000" dirty="0" smtClean="0"/>
              <a:t>; M </a:t>
            </a:r>
            <a:r>
              <a:rPr lang="en-US" sz="2000" dirty="0"/>
              <a:t>(means no),  S (means </a:t>
            </a:r>
            <a:r>
              <a:rPr lang="en-US" sz="2000" dirty="0" smtClean="0"/>
              <a:t>maybe)</a:t>
            </a:r>
          </a:p>
          <a:p>
            <a:pPr lvl="1"/>
            <a:r>
              <a:rPr lang="en-US" sz="2000" dirty="0" err="1" smtClean="0"/>
              <a:t>m.child</a:t>
            </a:r>
            <a:r>
              <a:rPr lang="en-US" sz="2000" dirty="0" smtClean="0"/>
              <a:t>[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k</a:t>
            </a:r>
            <a:r>
              <a:rPr lang="en-US" sz="2000" dirty="0"/>
              <a:t>][</a:t>
            </a:r>
            <a:r>
              <a:rPr lang="en-US" sz="2000" dirty="0" smtClean="0"/>
              <a:t>a] (</a:t>
            </a:r>
            <a:r>
              <a:rPr lang="en-US" sz="2000" i="1" dirty="0" smtClean="0"/>
              <a:t>children </a:t>
            </a:r>
            <a:r>
              <a:rPr lang="en-US" sz="2000" i="1" dirty="0"/>
              <a:t>info): </a:t>
            </a:r>
            <a:r>
              <a:rPr lang="en-US" sz="2000" dirty="0"/>
              <a:t>the state of </a:t>
            </a:r>
            <a:r>
              <a:rPr lang="en-US" sz="2000" dirty="0" smtClean="0"/>
              <a:t>child </a:t>
            </a:r>
            <a:r>
              <a:rPr lang="en-US" sz="2000" dirty="0" err="1"/>
              <a:t>c</a:t>
            </a:r>
            <a:r>
              <a:rPr lang="en-US" sz="2000" baseline="-25000" dirty="0" err="1"/>
              <a:t>k</a:t>
            </a:r>
            <a:r>
              <a:rPr lang="en-US" sz="2000" baseline="-25000" dirty="0"/>
              <a:t> </a:t>
            </a:r>
            <a:r>
              <a:rPr lang="en-US" sz="2000" dirty="0"/>
              <a:t>for </a:t>
            </a:r>
            <a:r>
              <a:rPr lang="en-US" sz="2000" dirty="0" smtClean="0"/>
              <a:t>address </a:t>
            </a:r>
            <a:r>
              <a:rPr lang="en-US" sz="2000" i="1" dirty="0" smtClean="0"/>
              <a:t>a</a:t>
            </a:r>
            <a:r>
              <a:rPr lang="en-US" sz="2000" dirty="0" smtClean="0"/>
              <a:t>; At </a:t>
            </a:r>
            <a:r>
              <a:rPr lang="en-US" sz="2000" dirty="0"/>
              <a:t>most one child can be in state </a:t>
            </a:r>
            <a:r>
              <a:rPr lang="en-US" sz="2000" dirty="0" smtClean="0"/>
              <a:t>M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2413074" y="1764618"/>
            <a:ext cx="3630612" cy="1448611"/>
            <a:chOff x="2582937" y="2244361"/>
            <a:chExt cx="3630612" cy="1448611"/>
          </a:xfrm>
        </p:grpSpPr>
        <p:sp>
          <p:nvSpPr>
            <p:cNvPr id="9" name="Line 3"/>
            <p:cNvSpPr>
              <a:spLocks noChangeShapeType="1"/>
            </p:cNvSpPr>
            <p:nvPr/>
          </p:nvSpPr>
          <p:spPr bwMode="auto">
            <a:xfrm>
              <a:off x="4003749" y="2903985"/>
              <a:ext cx="0" cy="1984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4130749" y="3402460"/>
              <a:ext cx="744538" cy="27305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4346649" y="3386585"/>
              <a:ext cx="515938" cy="3063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FF0000"/>
                  </a:solidFill>
                  <a:latin typeface="Verdana" pitchFamily="34" charset="0"/>
                </a:rPr>
                <a:t>a</a:t>
              </a:r>
              <a:endParaRPr lang="en-US" sz="1400">
                <a:solidFill>
                  <a:srgbClr val="56127A"/>
                </a:solidFill>
                <a:latin typeface="Verdana" pitchFamily="34" charset="0"/>
              </a:endParaRPr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3557661" y="2504711"/>
              <a:ext cx="360363" cy="19843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3519561" y="2450736"/>
              <a:ext cx="528638" cy="306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>
                  <a:latin typeface="Verdana" pitchFamily="34" charset="0"/>
                </a:rPr>
                <a:t> </a:t>
              </a:r>
              <a:r>
                <a:rPr lang="en-US" sz="1400">
                  <a:solidFill>
                    <a:srgbClr val="FF0000"/>
                  </a:solidFill>
                  <a:latin typeface="Verdana" pitchFamily="34" charset="0"/>
                </a:rPr>
                <a:t>a</a:t>
              </a:r>
              <a:endParaRPr lang="en-US" sz="1400">
                <a:latin typeface="Verdana" pitchFamily="34" charset="0"/>
              </a:endParaRPr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3557661" y="2280874"/>
              <a:ext cx="360363" cy="1984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3532261" y="2244361"/>
              <a:ext cx="400050" cy="3016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 dirty="0">
                  <a:solidFill>
                    <a:schemeClr val="bg1"/>
                  </a:solidFill>
                  <a:latin typeface="Verdana" pitchFamily="34" charset="0"/>
                </a:rPr>
                <a:t> P</a:t>
              </a: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4014861" y="2504711"/>
              <a:ext cx="360363" cy="19843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3964061" y="2450736"/>
              <a:ext cx="528638" cy="306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>
                  <a:latin typeface="Verdana" pitchFamily="34" charset="0"/>
                </a:rPr>
                <a:t> L1</a:t>
              </a:r>
            </a:p>
          </p:txBody>
        </p: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4014861" y="2280874"/>
              <a:ext cx="360363" cy="1984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3989461" y="2244361"/>
              <a:ext cx="400050" cy="3016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 dirty="0">
                  <a:solidFill>
                    <a:schemeClr val="bg1"/>
                  </a:solidFill>
                  <a:latin typeface="Verdana" pitchFamily="34" charset="0"/>
                </a:rPr>
                <a:t> P</a:t>
              </a:r>
            </a:p>
          </p:txBody>
        </p: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4472061" y="2504711"/>
              <a:ext cx="360363" cy="19843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4419674" y="2450736"/>
              <a:ext cx="528637" cy="306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>
                  <a:latin typeface="Verdana" pitchFamily="34" charset="0"/>
                </a:rPr>
                <a:t> L1</a:t>
              </a: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4929261" y="2504711"/>
              <a:ext cx="360363" cy="19843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4876874" y="2450736"/>
              <a:ext cx="528637" cy="306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>
                  <a:latin typeface="Verdana" pitchFamily="34" charset="0"/>
                </a:rPr>
                <a:t> L1</a:t>
              </a:r>
            </a:p>
          </p:txBody>
        </p:sp>
        <p:sp>
          <p:nvSpPr>
            <p:cNvPr id="45" name="Rectangle 43"/>
            <p:cNvSpPr>
              <a:spLocks noChangeArrowheads="1"/>
            </p:cNvSpPr>
            <p:nvPr/>
          </p:nvSpPr>
          <p:spPr bwMode="auto">
            <a:xfrm>
              <a:off x="2582937" y="2903985"/>
              <a:ext cx="3630612" cy="2619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auto">
            <a:xfrm>
              <a:off x="4486349" y="3189735"/>
              <a:ext cx="0" cy="2000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3686249" y="2837310"/>
              <a:ext cx="2138363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2000" dirty="0">
                  <a:solidFill>
                    <a:schemeClr val="bg1"/>
                  </a:solidFill>
                  <a:latin typeface="Verdana" pitchFamily="34" charset="0"/>
                </a:rPr>
                <a:t>Interconnect</a:t>
              </a:r>
            </a:p>
          </p:txBody>
        </p:sp>
        <p:grpSp>
          <p:nvGrpSpPr>
            <p:cNvPr id="48" name="Group 56"/>
            <p:cNvGrpSpPr>
              <a:grpSpLocks/>
            </p:cNvGrpSpPr>
            <p:nvPr/>
          </p:nvGrpSpPr>
          <p:grpSpPr bwMode="auto">
            <a:xfrm>
              <a:off x="3232225" y="2434084"/>
              <a:ext cx="2778126" cy="1257299"/>
              <a:chOff x="2018" y="1473"/>
              <a:chExt cx="1750" cy="792"/>
            </a:xfrm>
          </p:grpSpPr>
          <p:sp>
            <p:nvSpPr>
              <p:cNvPr id="53" name="Text Box 57"/>
              <p:cNvSpPr txBox="1">
                <a:spLocks noChangeArrowheads="1"/>
              </p:cNvSpPr>
              <p:nvPr/>
            </p:nvSpPr>
            <p:spPr bwMode="auto">
              <a:xfrm>
                <a:off x="3046" y="2052"/>
                <a:ext cx="722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>
                    <a:solidFill>
                      <a:srgbClr val="FF0000"/>
                    </a:solidFill>
                    <a:latin typeface="Verdana" pitchFamily="34" charset="0"/>
                  </a:rPr>
                  <a:t>&lt;S,I,I,I&gt;</a:t>
                </a:r>
                <a:endParaRPr lang="en-US" sz="1600" dirty="0">
                  <a:solidFill>
                    <a:srgbClr val="FF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56" name="Text Box 60"/>
              <p:cNvSpPr txBox="1">
                <a:spLocks noChangeArrowheads="1"/>
              </p:cNvSpPr>
              <p:nvPr/>
            </p:nvSpPr>
            <p:spPr bwMode="auto">
              <a:xfrm>
                <a:off x="2018" y="1473"/>
                <a:ext cx="205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>
                    <a:solidFill>
                      <a:srgbClr val="FF0000"/>
                    </a:solidFill>
                    <a:latin typeface="Verdana" pitchFamily="34" charset="0"/>
                  </a:rPr>
                  <a:t>S</a:t>
                </a:r>
                <a:endParaRPr lang="en-US" sz="1600" dirty="0">
                  <a:solidFill>
                    <a:srgbClr val="FF0000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49" name="Rectangle 10"/>
            <p:cNvSpPr>
              <a:spLocks noChangeArrowheads="1"/>
            </p:cNvSpPr>
            <p:nvPr/>
          </p:nvSpPr>
          <p:spPr bwMode="auto">
            <a:xfrm>
              <a:off x="4497461" y="2280935"/>
              <a:ext cx="360363" cy="1984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11"/>
            <p:cNvSpPr>
              <a:spLocks noChangeArrowheads="1"/>
            </p:cNvSpPr>
            <p:nvPr/>
          </p:nvSpPr>
          <p:spPr bwMode="auto">
            <a:xfrm>
              <a:off x="4472061" y="2253048"/>
              <a:ext cx="400050" cy="3016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>
                  <a:solidFill>
                    <a:schemeClr val="bg1"/>
                  </a:solidFill>
                  <a:latin typeface="Verdana" pitchFamily="34" charset="0"/>
                </a:rPr>
                <a:t> P</a:t>
              </a:r>
            </a:p>
          </p:txBody>
        </p:sp>
        <p:sp>
          <p:nvSpPr>
            <p:cNvPr id="51" name="Rectangle 15"/>
            <p:cNvSpPr>
              <a:spLocks noChangeArrowheads="1"/>
            </p:cNvSpPr>
            <p:nvPr/>
          </p:nvSpPr>
          <p:spPr bwMode="auto">
            <a:xfrm>
              <a:off x="4954661" y="2280935"/>
              <a:ext cx="360363" cy="1984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16"/>
            <p:cNvSpPr>
              <a:spLocks noChangeArrowheads="1"/>
            </p:cNvSpPr>
            <p:nvPr/>
          </p:nvSpPr>
          <p:spPr bwMode="auto">
            <a:xfrm>
              <a:off x="4929261" y="2253048"/>
              <a:ext cx="400050" cy="3016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400" dirty="0">
                  <a:solidFill>
                    <a:schemeClr val="bg1"/>
                  </a:solidFill>
                  <a:latin typeface="Verdana" pitchFamily="34" charset="0"/>
                </a:rPr>
                <a:t> P</a:t>
              </a:r>
            </a:p>
          </p:txBody>
        </p:sp>
        <p:sp>
          <p:nvSpPr>
            <p:cNvPr id="57" name="Line 44"/>
            <p:cNvSpPr>
              <a:spLocks noChangeShapeType="1"/>
            </p:cNvSpPr>
            <p:nvPr/>
          </p:nvSpPr>
          <p:spPr bwMode="auto">
            <a:xfrm>
              <a:off x="3732286" y="2703149"/>
              <a:ext cx="0" cy="2000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44"/>
            <p:cNvSpPr>
              <a:spLocks noChangeShapeType="1"/>
            </p:cNvSpPr>
            <p:nvPr/>
          </p:nvSpPr>
          <p:spPr bwMode="auto">
            <a:xfrm>
              <a:off x="4196149" y="2703149"/>
              <a:ext cx="0" cy="2000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44"/>
            <p:cNvSpPr>
              <a:spLocks noChangeShapeType="1"/>
            </p:cNvSpPr>
            <p:nvPr/>
          </p:nvSpPr>
          <p:spPr bwMode="auto">
            <a:xfrm>
              <a:off x="4660012" y="2703149"/>
              <a:ext cx="0" cy="2000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44"/>
            <p:cNvSpPr>
              <a:spLocks noChangeShapeType="1"/>
            </p:cNvSpPr>
            <p:nvPr/>
          </p:nvSpPr>
          <p:spPr bwMode="auto">
            <a:xfrm>
              <a:off x="5123875" y="2703149"/>
              <a:ext cx="0" cy="2000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81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437" y="336697"/>
            <a:ext cx="8257954" cy="1143000"/>
          </a:xfrm>
        </p:spPr>
        <p:txBody>
          <a:bodyPr/>
          <a:lstStyle/>
          <a:p>
            <a:r>
              <a:rPr lang="en-US" dirty="0"/>
              <a:t>Directory state encoding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wait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549" y="1564758"/>
            <a:ext cx="8231372" cy="4114800"/>
          </a:xfrm>
        </p:spPr>
        <p:txBody>
          <a:bodyPr/>
          <a:lstStyle/>
          <a:p>
            <a:r>
              <a:rPr lang="en-US" sz="2400" dirty="0">
                <a:latin typeface="Verdana" pitchFamily="34" charset="0"/>
              </a:rPr>
              <a:t>New states needed to deal with waiting for responses:</a:t>
            </a:r>
          </a:p>
          <a:p>
            <a:pPr lvl="1"/>
            <a:r>
              <a:rPr lang="en-US" sz="2000" dirty="0" err="1">
                <a:latin typeface="Verdana" pitchFamily="34" charset="0"/>
              </a:rPr>
              <a:t>c.waitp</a:t>
            </a:r>
            <a:r>
              <a:rPr lang="en-US" sz="2000" dirty="0">
                <a:latin typeface="Verdana" pitchFamily="34" charset="0"/>
              </a:rPr>
              <a:t>[a] : Denotes if cache c is waiting for a response from its </a:t>
            </a:r>
            <a:r>
              <a:rPr lang="en-US" sz="2000" dirty="0" smtClean="0">
                <a:latin typeface="Verdana" pitchFamily="34" charset="0"/>
              </a:rPr>
              <a:t>parent</a:t>
            </a:r>
          </a:p>
          <a:p>
            <a:pPr lvl="2"/>
            <a:r>
              <a:rPr lang="en-US" sz="1800" dirty="0" smtClean="0">
                <a:latin typeface="Verdana" pitchFamily="34" charset="0"/>
              </a:rPr>
              <a:t>Nothing </a:t>
            </a:r>
            <a:r>
              <a:rPr lang="en-US" sz="1800" i="1" dirty="0">
                <a:latin typeface="Verdana" pitchFamily="34" charset="0"/>
              </a:rPr>
              <a:t>means</a:t>
            </a:r>
            <a:r>
              <a:rPr lang="en-US" sz="1800" dirty="0">
                <a:latin typeface="Verdana" pitchFamily="34" charset="0"/>
              </a:rPr>
              <a:t> not </a:t>
            </a:r>
            <a:r>
              <a:rPr lang="en-US" sz="1800" dirty="0" smtClean="0">
                <a:latin typeface="Verdana" pitchFamily="34" charset="0"/>
              </a:rPr>
              <a:t>waiting</a:t>
            </a:r>
          </a:p>
          <a:p>
            <a:pPr lvl="2"/>
            <a:r>
              <a:rPr lang="en-US" sz="1800" dirty="0" smtClean="0">
                <a:latin typeface="Verdana" pitchFamily="34" charset="0"/>
              </a:rPr>
              <a:t>Valid </a:t>
            </a:r>
            <a:r>
              <a:rPr lang="en-US" sz="1800" dirty="0">
                <a:latin typeface="Verdana" pitchFamily="34" charset="0"/>
              </a:rPr>
              <a:t>(M|S|I) </a:t>
            </a:r>
            <a:r>
              <a:rPr lang="en-US" sz="1800" i="1" dirty="0">
                <a:latin typeface="Verdana" pitchFamily="34" charset="0"/>
              </a:rPr>
              <a:t>means </a:t>
            </a:r>
            <a:r>
              <a:rPr lang="en-US" sz="1800" dirty="0">
                <a:latin typeface="Verdana" pitchFamily="34" charset="0"/>
              </a:rPr>
              <a:t>waiting for </a:t>
            </a:r>
            <a:r>
              <a:rPr lang="en-US" sz="1800" dirty="0" smtClean="0">
                <a:latin typeface="Verdana" pitchFamily="34" charset="0"/>
              </a:rPr>
              <a:t>a response </a:t>
            </a:r>
            <a:r>
              <a:rPr lang="en-US" sz="1800" dirty="0">
                <a:latin typeface="Verdana" pitchFamily="34" charset="0"/>
              </a:rPr>
              <a:t>to transition to M or S or </a:t>
            </a:r>
            <a:r>
              <a:rPr lang="en-US" sz="1800" dirty="0" smtClean="0">
                <a:latin typeface="Verdana" pitchFamily="34" charset="0"/>
              </a:rPr>
              <a:t>I state, respectively</a:t>
            </a:r>
            <a:endParaRPr lang="en-US" sz="1800" dirty="0">
              <a:latin typeface="Verdana" pitchFamily="34" charset="0"/>
            </a:endParaRPr>
          </a:p>
          <a:p>
            <a:pPr lvl="1"/>
            <a:r>
              <a:rPr lang="en-US" sz="2000" dirty="0" err="1">
                <a:latin typeface="Verdana" pitchFamily="34" charset="0"/>
              </a:rPr>
              <a:t>m</a:t>
            </a:r>
            <a:r>
              <a:rPr lang="en-US" sz="2000" dirty="0" err="1" smtClean="0">
                <a:latin typeface="Verdana" pitchFamily="34" charset="0"/>
              </a:rPr>
              <a:t>.waitc</a:t>
            </a:r>
            <a:r>
              <a:rPr lang="en-US" sz="2000" dirty="0" smtClean="0">
                <a:latin typeface="Verdana" pitchFamily="34" charset="0"/>
              </a:rPr>
              <a:t>[</a:t>
            </a:r>
            <a:r>
              <a:rPr lang="en-US" sz="2000" dirty="0" err="1" smtClean="0">
                <a:latin typeface="Verdana" pitchFamily="34" charset="0"/>
              </a:rPr>
              <a:t>c</a:t>
            </a:r>
            <a:r>
              <a:rPr lang="en-US" sz="2000" baseline="-25000" dirty="0" err="1" smtClean="0">
                <a:latin typeface="Verdana" pitchFamily="34" charset="0"/>
              </a:rPr>
              <a:t>k</a:t>
            </a:r>
            <a:r>
              <a:rPr lang="en-US" sz="2000" dirty="0">
                <a:latin typeface="Verdana" pitchFamily="34" charset="0"/>
              </a:rPr>
              <a:t>][a] : Denotes if </a:t>
            </a:r>
            <a:r>
              <a:rPr lang="en-US" sz="2000" dirty="0" smtClean="0">
                <a:latin typeface="Verdana" pitchFamily="34" charset="0"/>
              </a:rPr>
              <a:t>memory m is </a:t>
            </a:r>
            <a:r>
              <a:rPr lang="en-US" sz="2000" dirty="0">
                <a:latin typeface="Verdana" pitchFamily="34" charset="0"/>
              </a:rPr>
              <a:t>waiting for a response from its child </a:t>
            </a:r>
            <a:r>
              <a:rPr lang="en-US" sz="2000" dirty="0" err="1" smtClean="0">
                <a:latin typeface="Verdana" pitchFamily="34" charset="0"/>
              </a:rPr>
              <a:t>c</a:t>
            </a:r>
            <a:r>
              <a:rPr lang="en-US" sz="2000" baseline="-25000" dirty="0" err="1" smtClean="0">
                <a:latin typeface="Verdana" pitchFamily="34" charset="0"/>
              </a:rPr>
              <a:t>k</a:t>
            </a:r>
            <a:endParaRPr lang="en-US" sz="2000" baseline="-25000" dirty="0" smtClean="0">
              <a:latin typeface="Verdana" pitchFamily="34" charset="0"/>
            </a:endParaRPr>
          </a:p>
          <a:p>
            <a:pPr lvl="2"/>
            <a:r>
              <a:rPr lang="en-US" sz="1800" dirty="0" smtClean="0">
                <a:latin typeface="Verdana" pitchFamily="34" charset="0"/>
              </a:rPr>
              <a:t>Nothing </a:t>
            </a:r>
            <a:r>
              <a:rPr lang="en-US" sz="1800" dirty="0">
                <a:latin typeface="Verdana" pitchFamily="34" charset="0"/>
              </a:rPr>
              <a:t>| Valid (M|S|I</a:t>
            </a:r>
            <a:r>
              <a:rPr lang="en-US" sz="1800" dirty="0" smtClean="0">
                <a:latin typeface="Verdana" pitchFamily="34" charset="0"/>
              </a:rPr>
              <a:t>)</a:t>
            </a:r>
            <a:endParaRPr lang="en-US" sz="2000" dirty="0">
              <a:latin typeface="Verdana" pitchFamily="34" charset="0"/>
            </a:endParaRPr>
          </a:p>
          <a:p>
            <a:r>
              <a:rPr lang="en-US" sz="2400" dirty="0" smtClean="0">
                <a:latin typeface="Verdana" pitchFamily="34" charset="0"/>
              </a:rPr>
              <a:t>Cache state in L1: </a:t>
            </a:r>
          </a:p>
          <a:p>
            <a:pPr marL="914400" lvl="2" indent="0">
              <a:buNone/>
            </a:pPr>
            <a:r>
              <a:rPr lang="en-US" sz="2000" dirty="0" smtClean="0"/>
              <a:t>&lt;(</a:t>
            </a:r>
            <a:r>
              <a:rPr lang="en-US" sz="2000" dirty="0"/>
              <a:t>M|S|I), (Nothing | Valid(M|S|I</a:t>
            </a:r>
            <a:r>
              <a:rPr lang="en-US" sz="2000" dirty="0" smtClean="0"/>
              <a:t>))&gt; </a:t>
            </a:r>
          </a:p>
          <a:p>
            <a:r>
              <a:rPr lang="en-US" sz="2400" dirty="0" smtClean="0"/>
              <a:t>Directory state in home memory: </a:t>
            </a:r>
          </a:p>
          <a:p>
            <a:pPr marL="457200" lvl="1" indent="0">
              <a:buNone/>
            </a:pPr>
            <a:r>
              <a:rPr lang="en-US" sz="1600" dirty="0" smtClean="0"/>
              <a:t>	</a:t>
            </a:r>
            <a:r>
              <a:rPr lang="en-US" sz="2000" dirty="0" smtClean="0"/>
              <a:t>&lt;[(</a:t>
            </a:r>
            <a:r>
              <a:rPr lang="en-US" sz="2000" dirty="0"/>
              <a:t>M|S|I), (Nothing | Valid(M|S|I</a:t>
            </a:r>
            <a:r>
              <a:rPr lang="en-US" sz="2000" dirty="0" smtClean="0"/>
              <a:t>))]&gt; </a:t>
            </a:r>
            <a:endParaRPr lang="en-US" sz="2000" dirty="0">
              <a:latin typeface="Verdana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Verdana" pitchFamily="34" charset="0"/>
              </a:rPr>
              <a:t> </a:t>
            </a:r>
            <a:endParaRPr lang="en-US" dirty="0">
              <a:latin typeface="Verdana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938871" y="5952022"/>
            <a:ext cx="2864873" cy="400110"/>
            <a:chOff x="6087650" y="6052158"/>
            <a:chExt cx="3056350" cy="400110"/>
          </a:xfrm>
        </p:grpSpPr>
        <p:sp>
          <p:nvSpPr>
            <p:cNvPr id="10" name="TextBox 9"/>
            <p:cNvSpPr txBox="1"/>
            <p:nvPr/>
          </p:nvSpPr>
          <p:spPr>
            <a:xfrm>
              <a:off x="6803721" y="6052158"/>
              <a:ext cx="2340279" cy="400110"/>
            </a:xfrm>
            <a:prstGeom prst="rect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Children’s state</a:t>
              </a:r>
              <a:endParaRPr lang="en-US" sz="2000" dirty="0">
                <a:latin typeface="+mn-lt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 flipH="1">
              <a:off x="6087650" y="6152006"/>
              <a:ext cx="728596" cy="173638"/>
            </a:xfrm>
            <a:prstGeom prst="straightConnector1">
              <a:avLst/>
            </a:prstGeom>
            <a:solidFill>
              <a:srgbClr val="00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37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50248" y="335422"/>
            <a:ext cx="7785100" cy="895949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4000" dirty="0" smtClean="0"/>
              <a:t>A Directory-based Protocol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2000" i="1" dirty="0" smtClean="0"/>
              <a:t>an abstract view</a:t>
            </a:r>
            <a:endParaRPr lang="en-US" sz="3200" dirty="0" smtClean="0"/>
          </a:p>
        </p:txBody>
      </p:sp>
      <p:grpSp>
        <p:nvGrpSpPr>
          <p:cNvPr id="25" name="Group 24"/>
          <p:cNvGrpSpPr/>
          <p:nvPr/>
        </p:nvGrpSpPr>
        <p:grpSpPr>
          <a:xfrm>
            <a:off x="566738" y="1283401"/>
            <a:ext cx="7421562" cy="2195514"/>
            <a:chOff x="566738" y="1283401"/>
            <a:chExt cx="7421562" cy="2195514"/>
          </a:xfrm>
        </p:grpSpPr>
        <p:sp>
          <p:nvSpPr>
            <p:cNvPr id="4103" name="AutoShape 5"/>
            <p:cNvSpPr>
              <a:spLocks noChangeArrowheads="1"/>
            </p:cNvSpPr>
            <p:nvPr/>
          </p:nvSpPr>
          <p:spPr bwMode="auto">
            <a:xfrm>
              <a:off x="2963449" y="1808146"/>
              <a:ext cx="2522550" cy="811870"/>
            </a:xfrm>
            <a:prstGeom prst="star16">
              <a:avLst>
                <a:gd name="adj" fmla="val 37500"/>
              </a:avLst>
            </a:prstGeom>
            <a:solidFill>
              <a:srgbClr val="CFBDC8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>
                <a:lnSpc>
                  <a:spcPct val="80000"/>
                </a:lnSpc>
              </a:pPr>
              <a:r>
                <a:rPr lang="en-US" sz="1600">
                  <a:latin typeface="Verdana" pitchFamily="34" charset="0"/>
                </a:rPr>
                <a:t>interconnect</a:t>
              </a:r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566738" y="1283401"/>
              <a:ext cx="2612228" cy="1272260"/>
              <a:chOff x="357" y="920"/>
              <a:chExt cx="1806" cy="1028"/>
            </a:xfrm>
          </p:grpSpPr>
          <p:sp>
            <p:nvSpPr>
              <p:cNvPr id="4144" name="Rectangle 21"/>
              <p:cNvSpPr>
                <a:spLocks noChangeArrowheads="1"/>
              </p:cNvSpPr>
              <p:nvPr/>
            </p:nvSpPr>
            <p:spPr bwMode="auto">
              <a:xfrm>
                <a:off x="965" y="1584"/>
                <a:ext cx="399" cy="27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dirty="0">
                    <a:solidFill>
                      <a:schemeClr val="bg1"/>
                    </a:solidFill>
                    <a:latin typeface="Verdana" pitchFamily="34" charset="0"/>
                  </a:rPr>
                  <a:t>PP</a:t>
                </a:r>
              </a:p>
            </p:txBody>
          </p:sp>
          <p:sp>
            <p:nvSpPr>
              <p:cNvPr id="4145" name="Rectangle 22"/>
              <p:cNvSpPr>
                <a:spLocks noChangeArrowheads="1"/>
              </p:cNvSpPr>
              <p:nvPr/>
            </p:nvSpPr>
            <p:spPr bwMode="auto">
              <a:xfrm>
                <a:off x="925" y="920"/>
                <a:ext cx="463" cy="321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Verdana" pitchFamily="34" charset="0"/>
                  </a:rPr>
                  <a:t>P</a:t>
                </a:r>
              </a:p>
            </p:txBody>
          </p:sp>
          <p:sp>
            <p:nvSpPr>
              <p:cNvPr id="4146" name="Rectangle 23"/>
              <p:cNvSpPr>
                <a:spLocks noChangeArrowheads="1"/>
              </p:cNvSpPr>
              <p:nvPr/>
            </p:nvSpPr>
            <p:spPr bwMode="auto">
              <a:xfrm>
                <a:off x="1221" y="1440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47" name="Rectangle 24"/>
              <p:cNvSpPr>
                <a:spLocks noChangeArrowheads="1"/>
              </p:cNvSpPr>
              <p:nvPr/>
            </p:nvSpPr>
            <p:spPr bwMode="auto">
              <a:xfrm>
                <a:off x="1221" y="1392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48" name="Rectangle 25"/>
              <p:cNvSpPr>
                <a:spLocks noChangeArrowheads="1"/>
              </p:cNvSpPr>
              <p:nvPr/>
            </p:nvSpPr>
            <p:spPr bwMode="auto">
              <a:xfrm>
                <a:off x="1221" y="1344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49" name="Rectangle 26"/>
              <p:cNvSpPr>
                <a:spLocks noChangeArrowheads="1"/>
              </p:cNvSpPr>
              <p:nvPr/>
            </p:nvSpPr>
            <p:spPr bwMode="auto">
              <a:xfrm>
                <a:off x="933" y="1440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50" name="Rectangle 27"/>
              <p:cNvSpPr>
                <a:spLocks noChangeArrowheads="1"/>
              </p:cNvSpPr>
              <p:nvPr/>
            </p:nvSpPr>
            <p:spPr bwMode="auto">
              <a:xfrm>
                <a:off x="933" y="1392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51" name="Rectangle 28"/>
              <p:cNvSpPr>
                <a:spLocks noChangeArrowheads="1"/>
              </p:cNvSpPr>
              <p:nvPr/>
            </p:nvSpPr>
            <p:spPr bwMode="auto">
              <a:xfrm>
                <a:off x="933" y="1344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52" name="Line 29"/>
              <p:cNvSpPr>
                <a:spLocks noChangeShapeType="1"/>
              </p:cNvSpPr>
              <p:nvPr/>
            </p:nvSpPr>
            <p:spPr bwMode="auto">
              <a:xfrm>
                <a:off x="1029" y="124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53" name="Line 30"/>
              <p:cNvSpPr>
                <a:spLocks noChangeShapeType="1"/>
              </p:cNvSpPr>
              <p:nvPr/>
            </p:nvSpPr>
            <p:spPr bwMode="auto">
              <a:xfrm>
                <a:off x="1029" y="148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54" name="Line 31"/>
              <p:cNvSpPr>
                <a:spLocks noChangeShapeType="1"/>
              </p:cNvSpPr>
              <p:nvPr/>
            </p:nvSpPr>
            <p:spPr bwMode="auto">
              <a:xfrm>
                <a:off x="1296" y="124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55" name="Line 32"/>
              <p:cNvSpPr>
                <a:spLocks noChangeShapeType="1"/>
              </p:cNvSpPr>
              <p:nvPr/>
            </p:nvSpPr>
            <p:spPr bwMode="auto">
              <a:xfrm>
                <a:off x="1293" y="148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grpSp>
            <p:nvGrpSpPr>
              <p:cNvPr id="4" name="Group 33"/>
              <p:cNvGrpSpPr>
                <a:grpSpLocks/>
              </p:cNvGrpSpPr>
              <p:nvPr/>
            </p:nvGrpSpPr>
            <p:grpSpPr bwMode="auto">
              <a:xfrm rot="5400000">
                <a:off x="1496" y="1757"/>
                <a:ext cx="175" cy="149"/>
                <a:chOff x="1296" y="2011"/>
                <a:chExt cx="175" cy="149"/>
              </a:xfrm>
            </p:grpSpPr>
            <p:sp>
              <p:nvSpPr>
                <p:cNvPr id="4172" name="Rectangle 34"/>
                <p:cNvSpPr>
                  <a:spLocks noChangeArrowheads="1"/>
                </p:cNvSpPr>
                <p:nvPr/>
              </p:nvSpPr>
              <p:spPr bwMode="auto">
                <a:xfrm>
                  <a:off x="1296" y="2107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73" name="Rectangle 35"/>
                <p:cNvSpPr>
                  <a:spLocks noChangeArrowheads="1"/>
                </p:cNvSpPr>
                <p:nvPr/>
              </p:nvSpPr>
              <p:spPr bwMode="auto">
                <a:xfrm>
                  <a:off x="1296" y="2059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74" name="Rectangle 36"/>
                <p:cNvSpPr>
                  <a:spLocks noChangeArrowheads="1"/>
                </p:cNvSpPr>
                <p:nvPr/>
              </p:nvSpPr>
              <p:spPr bwMode="auto">
                <a:xfrm>
                  <a:off x="1296" y="2011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5" name="Group 37"/>
              <p:cNvGrpSpPr>
                <a:grpSpLocks/>
              </p:cNvGrpSpPr>
              <p:nvPr/>
            </p:nvGrpSpPr>
            <p:grpSpPr bwMode="auto">
              <a:xfrm rot="5400000">
                <a:off x="1496" y="1549"/>
                <a:ext cx="175" cy="149"/>
                <a:chOff x="1296" y="2011"/>
                <a:chExt cx="175" cy="149"/>
              </a:xfrm>
            </p:grpSpPr>
            <p:sp>
              <p:nvSpPr>
                <p:cNvPr id="4169" name="Rectangle 38"/>
                <p:cNvSpPr>
                  <a:spLocks noChangeArrowheads="1"/>
                </p:cNvSpPr>
                <p:nvPr/>
              </p:nvSpPr>
              <p:spPr bwMode="auto">
                <a:xfrm>
                  <a:off x="1296" y="2107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70" name="Rectangle 39"/>
                <p:cNvSpPr>
                  <a:spLocks noChangeArrowheads="1"/>
                </p:cNvSpPr>
                <p:nvPr/>
              </p:nvSpPr>
              <p:spPr bwMode="auto">
                <a:xfrm>
                  <a:off x="1296" y="2059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71" name="Rectangle 40"/>
                <p:cNvSpPr>
                  <a:spLocks noChangeArrowheads="1"/>
                </p:cNvSpPr>
                <p:nvPr/>
              </p:nvSpPr>
              <p:spPr bwMode="auto">
                <a:xfrm>
                  <a:off x="1296" y="2011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4158" name="Line 41"/>
              <p:cNvSpPr>
                <a:spLocks noChangeShapeType="1"/>
              </p:cNvSpPr>
              <p:nvPr/>
            </p:nvSpPr>
            <p:spPr bwMode="auto">
              <a:xfrm flipH="1">
                <a:off x="1365" y="1824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59" name="Line 42"/>
              <p:cNvSpPr>
                <a:spLocks noChangeShapeType="1"/>
              </p:cNvSpPr>
              <p:nvPr/>
            </p:nvSpPr>
            <p:spPr bwMode="auto">
              <a:xfrm flipH="1">
                <a:off x="1365" y="163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60" name="Line 43"/>
              <p:cNvSpPr>
                <a:spLocks noChangeShapeType="1"/>
              </p:cNvSpPr>
              <p:nvPr/>
            </p:nvSpPr>
            <p:spPr bwMode="auto">
              <a:xfrm>
                <a:off x="1691" y="1717"/>
                <a:ext cx="4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61" name="Text Box 44"/>
              <p:cNvSpPr txBox="1">
                <a:spLocks noChangeArrowheads="1"/>
              </p:cNvSpPr>
              <p:nvPr/>
            </p:nvSpPr>
            <p:spPr bwMode="auto">
              <a:xfrm>
                <a:off x="1685" y="1465"/>
                <a:ext cx="357" cy="19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c2m</a:t>
                </a:r>
              </a:p>
            </p:txBody>
          </p:sp>
          <p:sp>
            <p:nvSpPr>
              <p:cNvPr id="4162" name="Text Box 45"/>
              <p:cNvSpPr txBox="1">
                <a:spLocks noChangeArrowheads="1"/>
              </p:cNvSpPr>
              <p:nvPr/>
            </p:nvSpPr>
            <p:spPr bwMode="auto">
              <a:xfrm>
                <a:off x="1685" y="1754"/>
                <a:ext cx="357" cy="19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m2c</a:t>
                </a:r>
              </a:p>
            </p:txBody>
          </p:sp>
          <p:sp>
            <p:nvSpPr>
              <p:cNvPr id="4163" name="Rectangle 46"/>
              <p:cNvSpPr>
                <a:spLocks noChangeArrowheads="1"/>
              </p:cNvSpPr>
              <p:nvPr/>
            </p:nvSpPr>
            <p:spPr bwMode="auto">
              <a:xfrm>
                <a:off x="357" y="1568"/>
                <a:ext cx="463" cy="31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Verdana" pitchFamily="34" charset="0"/>
                  </a:rPr>
                  <a:t>L1</a:t>
                </a:r>
              </a:p>
            </p:txBody>
          </p:sp>
          <p:grpSp>
            <p:nvGrpSpPr>
              <p:cNvPr id="6" name="Group 47"/>
              <p:cNvGrpSpPr>
                <a:grpSpLocks/>
              </p:cNvGrpSpPr>
              <p:nvPr/>
            </p:nvGrpSpPr>
            <p:grpSpPr bwMode="auto">
              <a:xfrm>
                <a:off x="813" y="1664"/>
                <a:ext cx="160" cy="136"/>
                <a:chOff x="813" y="1664"/>
                <a:chExt cx="160" cy="136"/>
              </a:xfrm>
            </p:grpSpPr>
            <p:sp>
              <p:nvSpPr>
                <p:cNvPr id="4167" name="Line 48"/>
                <p:cNvSpPr>
                  <a:spLocks noChangeShapeType="1"/>
                </p:cNvSpPr>
                <p:nvPr/>
              </p:nvSpPr>
              <p:spPr bwMode="auto">
                <a:xfrm rot="5400000">
                  <a:off x="901" y="159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68" name="Line 49"/>
                <p:cNvSpPr>
                  <a:spLocks noChangeShapeType="1"/>
                </p:cNvSpPr>
                <p:nvPr/>
              </p:nvSpPr>
              <p:spPr bwMode="auto">
                <a:xfrm rot="5400000">
                  <a:off x="889" y="1724"/>
                  <a:ext cx="0" cy="1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4165" name="Text Box 50"/>
              <p:cNvSpPr txBox="1">
                <a:spLocks noChangeArrowheads="1"/>
              </p:cNvSpPr>
              <p:nvPr/>
            </p:nvSpPr>
            <p:spPr bwMode="auto">
              <a:xfrm>
                <a:off x="550" y="1305"/>
                <a:ext cx="369" cy="19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p2m</a:t>
                </a:r>
              </a:p>
            </p:txBody>
          </p:sp>
          <p:sp>
            <p:nvSpPr>
              <p:cNvPr id="4166" name="Text Box 51"/>
              <p:cNvSpPr txBox="1">
                <a:spLocks noChangeArrowheads="1"/>
              </p:cNvSpPr>
              <p:nvPr/>
            </p:nvSpPr>
            <p:spPr bwMode="auto">
              <a:xfrm>
                <a:off x="1414" y="1305"/>
                <a:ext cx="369" cy="19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m2p</a:t>
                </a:r>
              </a:p>
            </p:txBody>
          </p:sp>
        </p:grpSp>
        <p:grpSp>
          <p:nvGrpSpPr>
            <p:cNvPr id="7" name="Group 90"/>
            <p:cNvGrpSpPr/>
            <p:nvPr/>
          </p:nvGrpSpPr>
          <p:grpSpPr>
            <a:xfrm>
              <a:off x="3418839" y="2478929"/>
              <a:ext cx="2109107" cy="999986"/>
              <a:chOff x="3697033" y="2994025"/>
              <a:chExt cx="2314830" cy="1282700"/>
            </a:xfrm>
          </p:grpSpPr>
          <p:sp>
            <p:nvSpPr>
              <p:cNvPr id="4101" name="Rectangle 3"/>
              <p:cNvSpPr>
                <a:spLocks noChangeArrowheads="1"/>
              </p:cNvSpPr>
              <p:nvPr/>
            </p:nvSpPr>
            <p:spPr bwMode="auto">
              <a:xfrm>
                <a:off x="4879975" y="3727450"/>
                <a:ext cx="1131888" cy="54927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02" name="Rectangle 4"/>
              <p:cNvSpPr>
                <a:spLocks noChangeArrowheads="1"/>
              </p:cNvSpPr>
              <p:nvPr/>
            </p:nvSpPr>
            <p:spPr bwMode="auto">
              <a:xfrm>
                <a:off x="5200650" y="3765550"/>
                <a:ext cx="383119" cy="3359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>
                    <a:latin typeface="Verdana" pitchFamily="34" charset="0"/>
                  </a:rPr>
                  <a:t>m</a:t>
                </a:r>
              </a:p>
            </p:txBody>
          </p:sp>
          <p:grpSp>
            <p:nvGrpSpPr>
              <p:cNvPr id="8" name="Group 6"/>
              <p:cNvGrpSpPr>
                <a:grpSpLocks/>
              </p:cNvGrpSpPr>
              <p:nvPr/>
            </p:nvGrpSpPr>
            <p:grpSpPr bwMode="auto">
              <a:xfrm>
                <a:off x="4041775" y="3419475"/>
                <a:ext cx="660400" cy="392113"/>
                <a:chOff x="2546" y="2154"/>
                <a:chExt cx="416" cy="247"/>
              </a:xfrm>
            </p:grpSpPr>
            <p:sp>
              <p:nvSpPr>
                <p:cNvPr id="4177" name="Rectangle 7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2786" y="2154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78" name="Rectangle 8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2787" y="2203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79" name="Rectangle 9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2786" y="2250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80" name="Line 10"/>
                <p:cNvSpPr>
                  <a:spLocks noChangeShapeType="1"/>
                </p:cNvSpPr>
                <p:nvPr/>
              </p:nvSpPr>
              <p:spPr bwMode="auto">
                <a:xfrm rot="-5400000">
                  <a:off x="2835" y="2353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81" name="Rectangle 11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2546" y="2154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82" name="Rectangle 12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2547" y="2203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83" name="Rectangle 13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2546" y="2250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84" name="Line 14"/>
                <p:cNvSpPr>
                  <a:spLocks noChangeShapeType="1"/>
                </p:cNvSpPr>
                <p:nvPr/>
              </p:nvSpPr>
              <p:spPr bwMode="auto">
                <a:xfrm rot="-5400000">
                  <a:off x="2595" y="2353"/>
                  <a:ext cx="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4105" name="Line 15"/>
              <p:cNvSpPr>
                <a:spLocks noChangeShapeType="1"/>
              </p:cNvSpPr>
              <p:nvPr/>
            </p:nvSpPr>
            <p:spPr bwMode="auto">
              <a:xfrm rot="-5400000">
                <a:off x="4137025" y="3228975"/>
                <a:ext cx="4699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06" name="Rectangle 16"/>
              <p:cNvSpPr>
                <a:spLocks noChangeArrowheads="1"/>
              </p:cNvSpPr>
              <p:nvPr/>
            </p:nvSpPr>
            <p:spPr bwMode="auto">
              <a:xfrm>
                <a:off x="4046538" y="3810000"/>
                <a:ext cx="620712" cy="36671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solidFill>
                      <a:schemeClr val="bg1"/>
                    </a:solidFill>
                    <a:latin typeface="Verdana" pitchFamily="34" charset="0"/>
                  </a:rPr>
                  <a:t>PP</a:t>
                </a:r>
              </a:p>
            </p:txBody>
          </p:sp>
          <p:grpSp>
            <p:nvGrpSpPr>
              <p:cNvPr id="9" name="Group 17"/>
              <p:cNvGrpSpPr>
                <a:grpSpLocks/>
              </p:cNvGrpSpPr>
              <p:nvPr/>
            </p:nvGrpSpPr>
            <p:grpSpPr bwMode="auto">
              <a:xfrm>
                <a:off x="4630738" y="3886200"/>
                <a:ext cx="254000" cy="215900"/>
                <a:chOff x="813" y="1664"/>
                <a:chExt cx="160" cy="136"/>
              </a:xfrm>
            </p:grpSpPr>
            <p:sp>
              <p:nvSpPr>
                <p:cNvPr id="4175" name="Line 18"/>
                <p:cNvSpPr>
                  <a:spLocks noChangeShapeType="1"/>
                </p:cNvSpPr>
                <p:nvPr/>
              </p:nvSpPr>
              <p:spPr bwMode="auto">
                <a:xfrm rot="5400000">
                  <a:off x="901" y="159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76" name="Line 19"/>
                <p:cNvSpPr>
                  <a:spLocks noChangeShapeType="1"/>
                </p:cNvSpPr>
                <p:nvPr/>
              </p:nvSpPr>
              <p:spPr bwMode="auto">
                <a:xfrm rot="5400000">
                  <a:off x="889" y="1724"/>
                  <a:ext cx="0" cy="1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4109" name="Text Box 52"/>
              <p:cNvSpPr txBox="1">
                <a:spLocks noChangeArrowheads="1"/>
              </p:cNvSpPr>
              <p:nvPr/>
            </p:nvSpPr>
            <p:spPr bwMode="auto">
              <a:xfrm>
                <a:off x="3697033" y="3317875"/>
                <a:ext cx="348172" cy="3077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in</a:t>
                </a:r>
              </a:p>
            </p:txBody>
          </p:sp>
          <p:sp>
            <p:nvSpPr>
              <p:cNvPr id="4110" name="Text Box 53"/>
              <p:cNvSpPr txBox="1">
                <a:spLocks noChangeArrowheads="1"/>
              </p:cNvSpPr>
              <p:nvPr/>
            </p:nvSpPr>
            <p:spPr bwMode="auto">
              <a:xfrm>
                <a:off x="4713198" y="3317875"/>
                <a:ext cx="478016" cy="3077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out</a:t>
                </a:r>
              </a:p>
            </p:txBody>
          </p:sp>
        </p:grpSp>
        <p:grpSp>
          <p:nvGrpSpPr>
            <p:cNvPr id="10" name="Group 89"/>
            <p:cNvGrpSpPr/>
            <p:nvPr/>
          </p:nvGrpSpPr>
          <p:grpSpPr>
            <a:xfrm>
              <a:off x="5376072" y="1283401"/>
              <a:ext cx="2612228" cy="1272105"/>
              <a:chOff x="5845175" y="1460500"/>
              <a:chExt cx="2867025" cy="1631752"/>
            </a:xfrm>
          </p:grpSpPr>
          <p:sp>
            <p:nvSpPr>
              <p:cNvPr id="4111" name="Rectangle 54"/>
              <p:cNvSpPr>
                <a:spLocks noChangeArrowheads="1"/>
              </p:cNvSpPr>
              <p:nvPr/>
            </p:nvSpPr>
            <p:spPr bwMode="auto">
              <a:xfrm flipH="1">
                <a:off x="7113588" y="2514600"/>
                <a:ext cx="633412" cy="430213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solidFill>
                      <a:schemeClr val="bg1"/>
                    </a:solidFill>
                    <a:latin typeface="Verdana" pitchFamily="34" charset="0"/>
                  </a:rPr>
                  <a:t>PP</a:t>
                </a:r>
              </a:p>
            </p:txBody>
          </p:sp>
          <p:sp>
            <p:nvSpPr>
              <p:cNvPr id="4112" name="Rectangle 55"/>
              <p:cNvSpPr>
                <a:spLocks noChangeArrowheads="1"/>
              </p:cNvSpPr>
              <p:nvPr/>
            </p:nvSpPr>
            <p:spPr bwMode="auto">
              <a:xfrm flipH="1">
                <a:off x="7075488" y="1460500"/>
                <a:ext cx="735012" cy="50958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Verdana" pitchFamily="34" charset="0"/>
                  </a:rPr>
                  <a:t>P</a:t>
                </a:r>
              </a:p>
            </p:txBody>
          </p:sp>
          <p:sp>
            <p:nvSpPr>
              <p:cNvPr id="4113" name="Rectangle 56"/>
              <p:cNvSpPr>
                <a:spLocks noChangeArrowheads="1"/>
              </p:cNvSpPr>
              <p:nvPr/>
            </p:nvSpPr>
            <p:spPr bwMode="auto">
              <a:xfrm flipH="1">
                <a:off x="7062788" y="2286000"/>
                <a:ext cx="277812" cy="84138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14" name="Rectangle 57"/>
              <p:cNvSpPr>
                <a:spLocks noChangeArrowheads="1"/>
              </p:cNvSpPr>
              <p:nvPr/>
            </p:nvSpPr>
            <p:spPr bwMode="auto">
              <a:xfrm flipH="1">
                <a:off x="7062788" y="2209800"/>
                <a:ext cx="277812" cy="84138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15" name="Rectangle 58"/>
              <p:cNvSpPr>
                <a:spLocks noChangeArrowheads="1"/>
              </p:cNvSpPr>
              <p:nvPr/>
            </p:nvSpPr>
            <p:spPr bwMode="auto">
              <a:xfrm flipH="1">
                <a:off x="7062788" y="2133600"/>
                <a:ext cx="277812" cy="84138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16" name="Rectangle 59"/>
              <p:cNvSpPr>
                <a:spLocks noChangeArrowheads="1"/>
              </p:cNvSpPr>
              <p:nvPr/>
            </p:nvSpPr>
            <p:spPr bwMode="auto">
              <a:xfrm flipH="1">
                <a:off x="7519988" y="2286000"/>
                <a:ext cx="277812" cy="84138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17" name="Rectangle 60"/>
              <p:cNvSpPr>
                <a:spLocks noChangeArrowheads="1"/>
              </p:cNvSpPr>
              <p:nvPr/>
            </p:nvSpPr>
            <p:spPr bwMode="auto">
              <a:xfrm flipH="1">
                <a:off x="7519988" y="2209800"/>
                <a:ext cx="277812" cy="84138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18" name="Rectangle 61"/>
              <p:cNvSpPr>
                <a:spLocks noChangeArrowheads="1"/>
              </p:cNvSpPr>
              <p:nvPr/>
            </p:nvSpPr>
            <p:spPr bwMode="auto">
              <a:xfrm flipH="1">
                <a:off x="7519988" y="2133600"/>
                <a:ext cx="277812" cy="84138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19" name="Line 62"/>
              <p:cNvSpPr>
                <a:spLocks noChangeShapeType="1"/>
              </p:cNvSpPr>
              <p:nvPr/>
            </p:nvSpPr>
            <p:spPr bwMode="auto">
              <a:xfrm flipH="1">
                <a:off x="7645400" y="1981200"/>
                <a:ext cx="0" cy="1524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20" name="Line 63"/>
              <p:cNvSpPr>
                <a:spLocks noChangeShapeType="1"/>
              </p:cNvSpPr>
              <p:nvPr/>
            </p:nvSpPr>
            <p:spPr bwMode="auto">
              <a:xfrm flipH="1">
                <a:off x="7645400" y="2362200"/>
                <a:ext cx="0" cy="1524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21" name="Line 64"/>
              <p:cNvSpPr>
                <a:spLocks noChangeShapeType="1"/>
              </p:cNvSpPr>
              <p:nvPr/>
            </p:nvSpPr>
            <p:spPr bwMode="auto">
              <a:xfrm flipH="1">
                <a:off x="7221538" y="1981200"/>
                <a:ext cx="0" cy="1524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22" name="Line 65"/>
              <p:cNvSpPr>
                <a:spLocks noChangeShapeType="1"/>
              </p:cNvSpPr>
              <p:nvPr/>
            </p:nvSpPr>
            <p:spPr bwMode="auto">
              <a:xfrm flipH="1">
                <a:off x="7226300" y="2362200"/>
                <a:ext cx="0" cy="1524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grpSp>
            <p:nvGrpSpPr>
              <p:cNvPr id="11" name="Group 66"/>
              <p:cNvGrpSpPr>
                <a:grpSpLocks/>
              </p:cNvGrpSpPr>
              <p:nvPr/>
            </p:nvGrpSpPr>
            <p:grpSpPr bwMode="auto">
              <a:xfrm rot="16200000" flipH="1">
                <a:off x="6626225" y="2789238"/>
                <a:ext cx="277813" cy="236537"/>
                <a:chOff x="1296" y="2011"/>
                <a:chExt cx="175" cy="149"/>
              </a:xfrm>
            </p:grpSpPr>
            <p:sp>
              <p:nvSpPr>
                <p:cNvPr id="4141" name="Rectangle 67"/>
                <p:cNvSpPr>
                  <a:spLocks noChangeArrowheads="1"/>
                </p:cNvSpPr>
                <p:nvPr/>
              </p:nvSpPr>
              <p:spPr bwMode="auto">
                <a:xfrm>
                  <a:off x="1296" y="2107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42" name="Rectangle 68"/>
                <p:cNvSpPr>
                  <a:spLocks noChangeArrowheads="1"/>
                </p:cNvSpPr>
                <p:nvPr/>
              </p:nvSpPr>
              <p:spPr bwMode="auto">
                <a:xfrm>
                  <a:off x="1296" y="2059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43" name="Rectangle 69"/>
                <p:cNvSpPr>
                  <a:spLocks noChangeArrowheads="1"/>
                </p:cNvSpPr>
                <p:nvPr/>
              </p:nvSpPr>
              <p:spPr bwMode="auto">
                <a:xfrm>
                  <a:off x="1296" y="2011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12" name="Group 70"/>
              <p:cNvGrpSpPr>
                <a:grpSpLocks/>
              </p:cNvGrpSpPr>
              <p:nvPr/>
            </p:nvGrpSpPr>
            <p:grpSpPr bwMode="auto">
              <a:xfrm rot="16200000" flipH="1">
                <a:off x="6626225" y="2459038"/>
                <a:ext cx="277813" cy="236537"/>
                <a:chOff x="1296" y="2011"/>
                <a:chExt cx="175" cy="149"/>
              </a:xfrm>
            </p:grpSpPr>
            <p:sp>
              <p:nvSpPr>
                <p:cNvPr id="4138" name="Rectangle 71"/>
                <p:cNvSpPr>
                  <a:spLocks noChangeArrowheads="1"/>
                </p:cNvSpPr>
                <p:nvPr/>
              </p:nvSpPr>
              <p:spPr bwMode="auto">
                <a:xfrm>
                  <a:off x="1296" y="2107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39" name="Rectangle 72"/>
                <p:cNvSpPr>
                  <a:spLocks noChangeArrowheads="1"/>
                </p:cNvSpPr>
                <p:nvPr/>
              </p:nvSpPr>
              <p:spPr bwMode="auto">
                <a:xfrm>
                  <a:off x="1296" y="2059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40" name="Rectangle 73"/>
                <p:cNvSpPr>
                  <a:spLocks noChangeArrowheads="1"/>
                </p:cNvSpPr>
                <p:nvPr/>
              </p:nvSpPr>
              <p:spPr bwMode="auto">
                <a:xfrm>
                  <a:off x="1296" y="2011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4125" name="Line 74"/>
              <p:cNvSpPr>
                <a:spLocks noChangeShapeType="1"/>
              </p:cNvSpPr>
              <p:nvPr/>
            </p:nvSpPr>
            <p:spPr bwMode="auto">
              <a:xfrm>
                <a:off x="6896100" y="2895600"/>
                <a:ext cx="2159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26" name="Line 75"/>
              <p:cNvSpPr>
                <a:spLocks noChangeShapeType="1"/>
              </p:cNvSpPr>
              <p:nvPr/>
            </p:nvSpPr>
            <p:spPr bwMode="auto">
              <a:xfrm>
                <a:off x="6883400" y="2590800"/>
                <a:ext cx="228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27" name="Line 76"/>
              <p:cNvSpPr>
                <a:spLocks noChangeShapeType="1"/>
              </p:cNvSpPr>
              <p:nvPr/>
            </p:nvSpPr>
            <p:spPr bwMode="auto">
              <a:xfrm flipH="1">
                <a:off x="5845175" y="2725738"/>
                <a:ext cx="7493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128" name="Text Box 77"/>
              <p:cNvSpPr txBox="1">
                <a:spLocks noChangeArrowheads="1"/>
              </p:cNvSpPr>
              <p:nvPr/>
            </p:nvSpPr>
            <p:spPr bwMode="auto">
              <a:xfrm flipH="1">
                <a:off x="6040716" y="2325688"/>
                <a:ext cx="566181" cy="3077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 dirty="0">
                    <a:solidFill>
                      <a:srgbClr val="56127A"/>
                    </a:solidFill>
                    <a:latin typeface="Verdana" pitchFamily="34" charset="0"/>
                  </a:rPr>
                  <a:t>c2m</a:t>
                </a:r>
              </a:p>
            </p:txBody>
          </p:sp>
          <p:sp>
            <p:nvSpPr>
              <p:cNvPr id="4129" name="Text Box 78"/>
              <p:cNvSpPr txBox="1">
                <a:spLocks noChangeArrowheads="1"/>
              </p:cNvSpPr>
              <p:nvPr/>
            </p:nvSpPr>
            <p:spPr bwMode="auto">
              <a:xfrm flipH="1">
                <a:off x="6040716" y="2784475"/>
                <a:ext cx="566181" cy="3077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m2c</a:t>
                </a:r>
              </a:p>
            </p:txBody>
          </p:sp>
          <p:sp>
            <p:nvSpPr>
              <p:cNvPr id="4130" name="Rectangle 79"/>
              <p:cNvSpPr>
                <a:spLocks noChangeArrowheads="1"/>
              </p:cNvSpPr>
              <p:nvPr/>
            </p:nvSpPr>
            <p:spPr bwMode="auto">
              <a:xfrm flipH="1">
                <a:off x="7977188" y="2489200"/>
                <a:ext cx="735012" cy="506413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>
                    <a:latin typeface="Verdana" pitchFamily="34" charset="0"/>
                  </a:rPr>
                  <a:t>L1</a:t>
                </a:r>
              </a:p>
            </p:txBody>
          </p:sp>
          <p:grpSp>
            <p:nvGrpSpPr>
              <p:cNvPr id="13" name="Group 80"/>
              <p:cNvGrpSpPr>
                <a:grpSpLocks/>
              </p:cNvGrpSpPr>
              <p:nvPr/>
            </p:nvGrpSpPr>
            <p:grpSpPr bwMode="auto">
              <a:xfrm flipH="1">
                <a:off x="7734300" y="2641600"/>
                <a:ext cx="254000" cy="215900"/>
                <a:chOff x="813" y="1664"/>
                <a:chExt cx="160" cy="136"/>
              </a:xfrm>
            </p:grpSpPr>
            <p:sp>
              <p:nvSpPr>
                <p:cNvPr id="4136" name="Line 81"/>
                <p:cNvSpPr>
                  <a:spLocks noChangeShapeType="1"/>
                </p:cNvSpPr>
                <p:nvPr/>
              </p:nvSpPr>
              <p:spPr bwMode="auto">
                <a:xfrm rot="5400000">
                  <a:off x="901" y="1592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37" name="Line 82"/>
                <p:cNvSpPr>
                  <a:spLocks noChangeShapeType="1"/>
                </p:cNvSpPr>
                <p:nvPr/>
              </p:nvSpPr>
              <p:spPr bwMode="auto">
                <a:xfrm rot="5400000">
                  <a:off x="889" y="1724"/>
                  <a:ext cx="0" cy="15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4132" name="Text Box 83"/>
              <p:cNvSpPr txBox="1">
                <a:spLocks noChangeArrowheads="1"/>
              </p:cNvSpPr>
              <p:nvPr/>
            </p:nvSpPr>
            <p:spPr bwMode="auto">
              <a:xfrm flipH="1">
                <a:off x="7819417" y="2071688"/>
                <a:ext cx="585417" cy="3077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p2m</a:t>
                </a:r>
              </a:p>
            </p:txBody>
          </p:sp>
          <p:sp>
            <p:nvSpPr>
              <p:cNvPr id="4133" name="Text Box 84"/>
              <p:cNvSpPr txBox="1">
                <a:spLocks noChangeArrowheads="1"/>
              </p:cNvSpPr>
              <p:nvPr/>
            </p:nvSpPr>
            <p:spPr bwMode="auto">
              <a:xfrm flipH="1">
                <a:off x="6447817" y="2071688"/>
                <a:ext cx="585417" cy="3077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>
                    <a:solidFill>
                      <a:srgbClr val="56127A"/>
                    </a:solidFill>
                    <a:latin typeface="Verdana" pitchFamily="34" charset="0"/>
                  </a:rPr>
                  <a:t>m2p</a:t>
                </a:r>
              </a:p>
            </p:txBody>
          </p:sp>
        </p:grpSp>
      </p:grpSp>
      <p:sp>
        <p:nvSpPr>
          <p:cNvPr id="4134" name="Rectangle 85"/>
          <p:cNvSpPr>
            <a:spLocks noGrp="1" noChangeArrowheads="1"/>
          </p:cNvSpPr>
          <p:nvPr>
            <p:ph type="body" idx="1"/>
          </p:nvPr>
        </p:nvSpPr>
        <p:spPr>
          <a:xfrm>
            <a:off x="922803" y="3492644"/>
            <a:ext cx="7631112" cy="2993216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Each cache has 2 pairs of queues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(c2m, m2c) to communicate with the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(p2m, m2p) to communicate with the processor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Message format:  &lt;</a:t>
            </a:r>
            <a:r>
              <a:rPr lang="en-US" sz="2000" dirty="0" err="1" smtClean="0"/>
              <a:t>cmd</a:t>
            </a:r>
            <a:r>
              <a:rPr lang="en-US" sz="2000" dirty="0" smtClean="0"/>
              <a:t>, </a:t>
            </a:r>
            <a:r>
              <a:rPr lang="en-US" sz="2000" dirty="0" err="1" smtClean="0"/>
              <a:t>src</a:t>
            </a:r>
            <a:r>
              <a:rPr lang="en-US" sz="2000" dirty="0" err="1" smtClean="0">
                <a:sym typeface="Symbol"/>
              </a:rPr>
              <a:t></a:t>
            </a:r>
            <a:r>
              <a:rPr lang="en-US" sz="2000" dirty="0" err="1" smtClean="0"/>
              <a:t>dst</a:t>
            </a:r>
            <a:r>
              <a:rPr lang="en-US" sz="2000" dirty="0" smtClean="0"/>
              <a:t>, a, s, data&gt;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FIFO message passing between each (</a:t>
            </a:r>
            <a:r>
              <a:rPr lang="en-US" sz="2000" dirty="0" err="1" smtClean="0"/>
              <a:t>src</a:t>
            </a:r>
            <a:r>
              <a:rPr lang="en-US" sz="2000" dirty="0" err="1" smtClean="0">
                <a:sym typeface="Symbol"/>
              </a:rPr>
              <a:t></a:t>
            </a:r>
            <a:r>
              <a:rPr lang="en-US" sz="2000" dirty="0" err="1" smtClean="0"/>
              <a:t>dst</a:t>
            </a:r>
            <a:r>
              <a:rPr lang="en-US" sz="2000" dirty="0" smtClean="0"/>
              <a:t>) pair except a </a:t>
            </a:r>
            <a:r>
              <a:rPr lang="en-US" sz="2000" dirty="0" err="1" smtClean="0"/>
              <a:t>Req</a:t>
            </a:r>
            <a:r>
              <a:rPr lang="en-US" sz="2000" dirty="0" smtClean="0"/>
              <a:t> cannot block a </a:t>
            </a:r>
            <a:r>
              <a:rPr lang="en-US" sz="2000" dirty="0" err="1" smtClean="0"/>
              <a:t>Resp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Messages in one </a:t>
            </a:r>
            <a:r>
              <a:rPr lang="en-US" sz="2000" dirty="0" err="1"/>
              <a:t>src</a:t>
            </a:r>
            <a:r>
              <a:rPr lang="en-US" sz="2000" dirty="0" err="1">
                <a:sym typeface="Symbol"/>
              </a:rPr>
              <a:t></a:t>
            </a:r>
            <a:r>
              <a:rPr lang="en-US" sz="2000" dirty="0" err="1" smtClean="0"/>
              <a:t>dst</a:t>
            </a:r>
            <a:r>
              <a:rPr lang="en-US" sz="2000" dirty="0" smtClean="0"/>
              <a:t> path cannot block messages in another </a:t>
            </a:r>
            <a:r>
              <a:rPr lang="en-US" sz="2000" dirty="0" err="1"/>
              <a:t>src</a:t>
            </a:r>
            <a:r>
              <a:rPr lang="en-US" sz="2000" dirty="0" err="1">
                <a:sym typeface="Symbol"/>
              </a:rPr>
              <a:t></a:t>
            </a:r>
            <a:r>
              <a:rPr lang="en-US" sz="2000" dirty="0" err="1"/>
              <a:t>dst</a:t>
            </a:r>
            <a:r>
              <a:rPr lang="en-US" sz="2000" dirty="0"/>
              <a:t> </a:t>
            </a:r>
            <a:r>
              <a:rPr lang="en-US" sz="2000" dirty="0" smtClean="0"/>
              <a:t>path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252933" y="4768965"/>
            <a:ext cx="4012232" cy="493390"/>
            <a:chOff x="3252933" y="5587706"/>
            <a:chExt cx="4012232" cy="493390"/>
          </a:xfrm>
        </p:grpSpPr>
        <p:sp>
          <p:nvSpPr>
            <p:cNvPr id="14" name="Rectangle 13"/>
            <p:cNvSpPr/>
            <p:nvPr/>
          </p:nvSpPr>
          <p:spPr>
            <a:xfrm>
              <a:off x="3252933" y="5711764"/>
              <a:ext cx="14032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dirty="0" err="1" smtClean="0"/>
                <a:t>Req</a:t>
              </a:r>
              <a:r>
                <a:rPr lang="en-US" dirty="0"/>
                <a:t>/</a:t>
              </a:r>
              <a:r>
                <a:rPr lang="en-US" dirty="0" err="1" smtClean="0"/>
                <a:t>Resp</a:t>
              </a:r>
              <a:endParaRPr lang="en-US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255967" y="5711764"/>
              <a:ext cx="11865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dirty="0" smtClean="0"/>
                <a:t>address</a:t>
              </a:r>
              <a:endParaRPr lang="en-US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439298" y="5711764"/>
              <a:ext cx="82586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dirty="0" smtClean="0"/>
                <a:t>state</a:t>
              </a:r>
              <a:endParaRPr lang="en-US" dirty="0"/>
            </a:p>
          </p:txBody>
        </p:sp>
        <p:cxnSp>
          <p:nvCxnSpPr>
            <p:cNvPr id="18" name="Straight Connector 17"/>
            <p:cNvCxnSpPr/>
            <p:nvPr/>
          </p:nvCxnSpPr>
          <p:spPr bwMode="auto">
            <a:xfrm flipH="1">
              <a:off x="3848205" y="5616067"/>
              <a:ext cx="226146" cy="184666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Straight Connector 96"/>
            <p:cNvCxnSpPr/>
            <p:nvPr/>
          </p:nvCxnSpPr>
          <p:spPr bwMode="auto">
            <a:xfrm>
              <a:off x="6318599" y="5587706"/>
              <a:ext cx="226146" cy="184666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H="1">
              <a:off x="5845175" y="5616067"/>
              <a:ext cx="4063" cy="184666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8226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484" y="633981"/>
            <a:ext cx="7648575" cy="884238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dirty="0" smtClean="0"/>
              <a:t>Processor Hit Rules</a:t>
            </a:r>
            <a:endParaRPr lang="en-US" sz="2400" dirty="0" smtClean="0"/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891640" y="1820914"/>
            <a:ext cx="4304064" cy="37830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342900" indent="-342900" eaLnBrk="0" hangingPunct="0">
              <a:buBlip>
                <a:blip r:embed="rId3"/>
              </a:buBlip>
            </a:pPr>
            <a:r>
              <a:rPr lang="en-US" dirty="0">
                <a:latin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</a:rPr>
              <a:t>Load-hit </a:t>
            </a:r>
            <a:r>
              <a:rPr lang="en-US" dirty="0">
                <a:latin typeface="Verdana" pitchFamily="34" charset="0"/>
              </a:rPr>
              <a:t>rule</a:t>
            </a:r>
            <a:endParaRPr lang="en-US" sz="1800" dirty="0">
              <a:latin typeface="Verdana" pitchFamily="34" charset="0"/>
            </a:endParaRPr>
          </a:p>
          <a:p>
            <a:pPr lvl="1" eaLnBrk="0" hangingPunct="0"/>
            <a:r>
              <a:rPr lang="en-US" dirty="0"/>
              <a:t>	</a:t>
            </a:r>
            <a:r>
              <a:rPr lang="en-US" dirty="0" smtClean="0"/>
              <a:t>p2m.msg=</a:t>
            </a:r>
            <a:r>
              <a:rPr lang="en-US" sz="2000" dirty="0" smtClean="0">
                <a:latin typeface="Verdana" pitchFamily="34" charset="0"/>
              </a:rPr>
              <a:t>(Load </a:t>
            </a:r>
            <a:r>
              <a:rPr lang="en-US" sz="2000" dirty="0">
                <a:latin typeface="Verdana" pitchFamily="34" charset="0"/>
              </a:rPr>
              <a:t>a</a:t>
            </a:r>
            <a:r>
              <a:rPr lang="en-US" dirty="0"/>
              <a:t>) &amp;</a:t>
            </a:r>
            <a:endParaRPr lang="en-US" sz="2000" dirty="0">
              <a:latin typeface="Verdana" pitchFamily="34" charset="0"/>
            </a:endParaRPr>
          </a:p>
          <a:p>
            <a:pPr lvl="1" eaLnBrk="0" hangingPunct="0"/>
            <a:r>
              <a:rPr lang="en-US" sz="2000" dirty="0" smtClean="0">
                <a:latin typeface="Verdana" pitchFamily="34" charset="0"/>
              </a:rPr>
              <a:t>     (</a:t>
            </a:r>
            <a:r>
              <a:rPr lang="en-US" sz="2000" dirty="0" err="1" smtClean="0">
                <a:latin typeface="Verdana" pitchFamily="34" charset="0"/>
              </a:rPr>
              <a:t>c.state</a:t>
            </a:r>
            <a:r>
              <a:rPr lang="en-US" sz="2000" dirty="0" smtClean="0">
                <a:latin typeface="Verdana" pitchFamily="34" charset="0"/>
              </a:rPr>
              <a:t>[a]&gt;I)</a:t>
            </a:r>
          </a:p>
          <a:p>
            <a:pPr eaLnBrk="0" hangingPunct="0"/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000" dirty="0" smtClean="0">
                <a:latin typeface="Verdana" pitchFamily="34" charset="0"/>
              </a:rPr>
              <a:t>  </a:t>
            </a:r>
            <a:r>
              <a:rPr lang="en-US" sz="2000" dirty="0" smtClean="0">
                <a:latin typeface="Verdana" pitchFamily="34" charset="0"/>
                <a:sym typeface="Symbol"/>
              </a:rPr>
              <a:t></a:t>
            </a:r>
            <a:r>
              <a:rPr lang="en-US" sz="2000" dirty="0" smtClean="0">
                <a:latin typeface="Verdana" pitchFamily="34" charset="0"/>
              </a:rPr>
              <a:t>   p2m.deq;</a:t>
            </a:r>
          </a:p>
          <a:p>
            <a:pPr eaLnBrk="0" hangingPunct="0">
              <a:buFont typeface="Symbol" pitchFamily="18" charset="2"/>
              <a:buNone/>
            </a:pPr>
            <a:r>
              <a:rPr lang="en-US" sz="2000" dirty="0">
                <a:latin typeface="Verdana" pitchFamily="34" charset="0"/>
              </a:rPr>
              <a:t>	</a:t>
            </a:r>
            <a:r>
              <a:rPr lang="en-US" sz="2000" dirty="0" smtClean="0">
                <a:latin typeface="Verdana" pitchFamily="34" charset="0"/>
              </a:rPr>
              <a:t>m2p.enq(</a:t>
            </a:r>
            <a:r>
              <a:rPr lang="en-US" sz="2000" dirty="0" err="1" smtClean="0">
                <a:latin typeface="Verdana" pitchFamily="34" charset="0"/>
              </a:rPr>
              <a:t>c.data</a:t>
            </a:r>
            <a:r>
              <a:rPr lang="en-US" sz="2000" dirty="0" smtClean="0">
                <a:latin typeface="Verdana" pitchFamily="34" charset="0"/>
              </a:rPr>
              <a:t>[a]);</a:t>
            </a:r>
          </a:p>
          <a:p>
            <a:pPr eaLnBrk="0" hangingPunct="0">
              <a:buFont typeface="Symbol" pitchFamily="18" charset="2"/>
              <a:buNone/>
            </a:pPr>
            <a:endParaRPr lang="en-US" sz="2000" dirty="0" smtClean="0">
              <a:latin typeface="Verdana" pitchFamily="34" charset="0"/>
            </a:endParaRPr>
          </a:p>
          <a:p>
            <a:pPr marL="342900" indent="-342900" eaLnBrk="0" hangingPunct="0">
              <a:buBlip>
                <a:blip r:embed="rId3"/>
              </a:buBlip>
            </a:pPr>
            <a:r>
              <a:rPr lang="en-US" dirty="0" smtClean="0">
                <a:latin typeface="Verdana" pitchFamily="34" charset="0"/>
              </a:rPr>
              <a:t> Store-hit rule</a:t>
            </a:r>
          </a:p>
          <a:p>
            <a:pPr lvl="2" eaLnBrk="0" hangingPunct="0"/>
            <a:r>
              <a:rPr lang="en-US" dirty="0" smtClean="0"/>
              <a:t>p2m.msg=</a:t>
            </a:r>
            <a:r>
              <a:rPr lang="en-US" sz="2000" dirty="0" smtClean="0">
                <a:latin typeface="Verdana" pitchFamily="34" charset="0"/>
              </a:rPr>
              <a:t>(Store a v</a:t>
            </a:r>
            <a:r>
              <a:rPr lang="en-US" dirty="0"/>
              <a:t>) &amp; </a:t>
            </a:r>
            <a:endParaRPr lang="en-US" sz="2000" dirty="0" smtClean="0">
              <a:latin typeface="Verdana" pitchFamily="34" charset="0"/>
            </a:endParaRPr>
          </a:p>
          <a:p>
            <a:pPr lvl="1" eaLnBrk="0" hangingPunct="0"/>
            <a:r>
              <a:rPr lang="en-US" sz="2000" dirty="0" smtClean="0">
                <a:latin typeface="Verdana" pitchFamily="34" charset="0"/>
              </a:rPr>
              <a:t>     </a:t>
            </a:r>
            <a:r>
              <a:rPr lang="en-US" sz="2000" dirty="0" err="1" smtClean="0">
                <a:latin typeface="Verdana" pitchFamily="34" charset="0"/>
              </a:rPr>
              <a:t>c.state</a:t>
            </a:r>
            <a:r>
              <a:rPr lang="en-US" sz="2000" dirty="0" smtClean="0">
                <a:latin typeface="Verdana" pitchFamily="34" charset="0"/>
              </a:rPr>
              <a:t>[a]=M</a:t>
            </a:r>
          </a:p>
          <a:p>
            <a:pPr eaLnBrk="0" hangingPunct="0"/>
            <a:r>
              <a:rPr lang="en-US" sz="2000" dirty="0" smtClean="0">
                <a:latin typeface="Verdana" pitchFamily="34" charset="0"/>
              </a:rPr>
              <a:t>    </a:t>
            </a:r>
            <a:r>
              <a:rPr lang="en-US" dirty="0">
                <a:sym typeface="Symbol"/>
              </a:rPr>
              <a:t></a:t>
            </a:r>
            <a:r>
              <a:rPr lang="en-US" sz="2000" dirty="0" smtClean="0">
                <a:latin typeface="Verdana" pitchFamily="34" charset="0"/>
              </a:rPr>
              <a:t>   p2m.deq; </a:t>
            </a:r>
          </a:p>
          <a:p>
            <a:pPr eaLnBrk="0" hangingPunct="0">
              <a:buFont typeface="Symbol" pitchFamily="18" charset="2"/>
              <a:buNone/>
            </a:pPr>
            <a:r>
              <a:rPr lang="en-US" sz="2000" dirty="0" smtClean="0">
                <a:latin typeface="Verdana" pitchFamily="34" charset="0"/>
              </a:rPr>
              <a:t>	m2p.enq(</a:t>
            </a:r>
            <a:r>
              <a:rPr lang="en-US" sz="2000" dirty="0" err="1" smtClean="0">
                <a:latin typeface="Verdana" pitchFamily="34" charset="0"/>
              </a:rPr>
              <a:t>Ack</a:t>
            </a:r>
            <a:r>
              <a:rPr lang="en-US" sz="2000" dirty="0" smtClean="0">
                <a:latin typeface="Verdana" pitchFamily="34" charset="0"/>
              </a:rPr>
              <a:t>);</a:t>
            </a:r>
          </a:p>
          <a:p>
            <a:pPr eaLnBrk="0" hangingPunct="0">
              <a:buFont typeface="Symbol" pitchFamily="18" charset="2"/>
              <a:buNone/>
            </a:pPr>
            <a:r>
              <a:rPr lang="en-US" sz="2000" dirty="0" smtClean="0">
                <a:latin typeface="Verdana" pitchFamily="34" charset="0"/>
              </a:rPr>
              <a:t>	</a:t>
            </a:r>
            <a:r>
              <a:rPr lang="en-US" sz="2000" dirty="0" err="1" smtClean="0">
                <a:latin typeface="Verdana" pitchFamily="34" charset="0"/>
              </a:rPr>
              <a:t>c.data</a:t>
            </a:r>
            <a:r>
              <a:rPr lang="en-US" sz="2000" dirty="0" smtClean="0">
                <a:latin typeface="Verdana" pitchFamily="34" charset="0"/>
              </a:rPr>
              <a:t>[a]:=v; </a:t>
            </a:r>
            <a:endParaRPr lang="en-US" sz="2000" dirty="0">
              <a:latin typeface="Verdana" pitchFamily="34" charset="0"/>
            </a:endParaRPr>
          </a:p>
        </p:txBody>
      </p:sp>
      <p:grpSp>
        <p:nvGrpSpPr>
          <p:cNvPr id="27" name="Group 20"/>
          <p:cNvGrpSpPr>
            <a:grpSpLocks/>
          </p:cNvGrpSpPr>
          <p:nvPr/>
        </p:nvGrpSpPr>
        <p:grpSpPr bwMode="auto">
          <a:xfrm>
            <a:off x="5527045" y="2374901"/>
            <a:ext cx="2867025" cy="1693863"/>
            <a:chOff x="357" y="920"/>
            <a:chExt cx="1806" cy="1067"/>
          </a:xfrm>
        </p:grpSpPr>
        <p:sp>
          <p:nvSpPr>
            <p:cNvPr id="28" name="Rectangle 21"/>
            <p:cNvSpPr>
              <a:spLocks noChangeArrowheads="1"/>
            </p:cNvSpPr>
            <p:nvPr/>
          </p:nvSpPr>
          <p:spPr bwMode="auto">
            <a:xfrm>
              <a:off x="965" y="1584"/>
              <a:ext cx="399" cy="27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solidFill>
                    <a:schemeClr val="bg1"/>
                  </a:solidFill>
                  <a:latin typeface="Verdana" pitchFamily="34" charset="0"/>
                </a:rPr>
                <a:t>PP</a:t>
              </a:r>
              <a:endParaRPr lang="en-US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29" name="Rectangle 22"/>
            <p:cNvSpPr>
              <a:spLocks noChangeArrowheads="1"/>
            </p:cNvSpPr>
            <p:nvPr/>
          </p:nvSpPr>
          <p:spPr bwMode="auto">
            <a:xfrm>
              <a:off x="925" y="920"/>
              <a:ext cx="463" cy="32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Verdana" pitchFamily="34" charset="0"/>
                </a:rPr>
                <a:t>P</a:t>
              </a:r>
              <a:endParaRPr lang="en-US">
                <a:latin typeface="Verdana" pitchFamily="34" charset="0"/>
              </a:endParaRPr>
            </a:p>
          </p:txBody>
        </p:sp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1221" y="1440"/>
              <a:ext cx="175" cy="53"/>
            </a:xfrm>
            <a:prstGeom prst="rect">
              <a:avLst/>
            </a:prstGeom>
            <a:solidFill>
              <a:srgbClr val="CFBDC8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24"/>
            <p:cNvSpPr>
              <a:spLocks noChangeArrowheads="1"/>
            </p:cNvSpPr>
            <p:nvPr/>
          </p:nvSpPr>
          <p:spPr bwMode="auto">
            <a:xfrm>
              <a:off x="1221" y="1392"/>
              <a:ext cx="175" cy="53"/>
            </a:xfrm>
            <a:prstGeom prst="rect">
              <a:avLst/>
            </a:prstGeom>
            <a:solidFill>
              <a:srgbClr val="CFBDC8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25"/>
            <p:cNvSpPr>
              <a:spLocks noChangeArrowheads="1"/>
            </p:cNvSpPr>
            <p:nvPr/>
          </p:nvSpPr>
          <p:spPr bwMode="auto">
            <a:xfrm>
              <a:off x="1221" y="1344"/>
              <a:ext cx="175" cy="53"/>
            </a:xfrm>
            <a:prstGeom prst="rect">
              <a:avLst/>
            </a:prstGeom>
            <a:solidFill>
              <a:srgbClr val="CFBDC8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26"/>
            <p:cNvSpPr>
              <a:spLocks noChangeArrowheads="1"/>
            </p:cNvSpPr>
            <p:nvPr/>
          </p:nvSpPr>
          <p:spPr bwMode="auto">
            <a:xfrm>
              <a:off x="933" y="1440"/>
              <a:ext cx="175" cy="53"/>
            </a:xfrm>
            <a:prstGeom prst="rect">
              <a:avLst/>
            </a:prstGeom>
            <a:solidFill>
              <a:srgbClr val="CFBDC8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27"/>
            <p:cNvSpPr>
              <a:spLocks noChangeArrowheads="1"/>
            </p:cNvSpPr>
            <p:nvPr/>
          </p:nvSpPr>
          <p:spPr bwMode="auto">
            <a:xfrm>
              <a:off x="933" y="1392"/>
              <a:ext cx="175" cy="53"/>
            </a:xfrm>
            <a:prstGeom prst="rect">
              <a:avLst/>
            </a:prstGeom>
            <a:solidFill>
              <a:srgbClr val="CFBDC8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28"/>
            <p:cNvSpPr>
              <a:spLocks noChangeArrowheads="1"/>
            </p:cNvSpPr>
            <p:nvPr/>
          </p:nvSpPr>
          <p:spPr bwMode="auto">
            <a:xfrm>
              <a:off x="933" y="1344"/>
              <a:ext cx="175" cy="53"/>
            </a:xfrm>
            <a:prstGeom prst="rect">
              <a:avLst/>
            </a:prstGeom>
            <a:solidFill>
              <a:srgbClr val="CFBDC8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29"/>
            <p:cNvSpPr>
              <a:spLocks noChangeShapeType="1"/>
            </p:cNvSpPr>
            <p:nvPr/>
          </p:nvSpPr>
          <p:spPr bwMode="auto">
            <a:xfrm>
              <a:off x="1029" y="124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0"/>
            <p:cNvSpPr>
              <a:spLocks noChangeShapeType="1"/>
            </p:cNvSpPr>
            <p:nvPr/>
          </p:nvSpPr>
          <p:spPr bwMode="auto">
            <a:xfrm>
              <a:off x="1029" y="148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1"/>
            <p:cNvSpPr>
              <a:spLocks noChangeShapeType="1"/>
            </p:cNvSpPr>
            <p:nvPr/>
          </p:nvSpPr>
          <p:spPr bwMode="auto">
            <a:xfrm>
              <a:off x="1296" y="124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2"/>
            <p:cNvSpPr>
              <a:spLocks noChangeShapeType="1"/>
            </p:cNvSpPr>
            <p:nvPr/>
          </p:nvSpPr>
          <p:spPr bwMode="auto">
            <a:xfrm>
              <a:off x="1293" y="1488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" name="Group 33"/>
            <p:cNvGrpSpPr>
              <a:grpSpLocks/>
            </p:cNvGrpSpPr>
            <p:nvPr/>
          </p:nvGrpSpPr>
          <p:grpSpPr bwMode="auto">
            <a:xfrm rot="5400000">
              <a:off x="1496" y="1757"/>
              <a:ext cx="175" cy="149"/>
              <a:chOff x="1296" y="2011"/>
              <a:chExt cx="175" cy="149"/>
            </a:xfrm>
          </p:grpSpPr>
          <p:sp>
            <p:nvSpPr>
              <p:cNvPr id="59" name="Rectangle 34"/>
              <p:cNvSpPr>
                <a:spLocks noChangeArrowheads="1"/>
              </p:cNvSpPr>
              <p:nvPr/>
            </p:nvSpPr>
            <p:spPr bwMode="auto">
              <a:xfrm>
                <a:off x="1296" y="2107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35"/>
              <p:cNvSpPr>
                <a:spLocks noChangeArrowheads="1"/>
              </p:cNvSpPr>
              <p:nvPr/>
            </p:nvSpPr>
            <p:spPr bwMode="auto">
              <a:xfrm>
                <a:off x="1296" y="2059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Rectangle 36"/>
              <p:cNvSpPr>
                <a:spLocks noChangeArrowheads="1"/>
              </p:cNvSpPr>
              <p:nvPr/>
            </p:nvSpPr>
            <p:spPr bwMode="auto">
              <a:xfrm>
                <a:off x="1296" y="2011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" name="Group 37"/>
            <p:cNvGrpSpPr>
              <a:grpSpLocks/>
            </p:cNvGrpSpPr>
            <p:nvPr/>
          </p:nvGrpSpPr>
          <p:grpSpPr bwMode="auto">
            <a:xfrm rot="5400000">
              <a:off x="1496" y="1549"/>
              <a:ext cx="175" cy="149"/>
              <a:chOff x="1296" y="2011"/>
              <a:chExt cx="175" cy="149"/>
            </a:xfrm>
          </p:grpSpPr>
          <p:sp>
            <p:nvSpPr>
              <p:cNvPr id="56" name="Rectangle 38"/>
              <p:cNvSpPr>
                <a:spLocks noChangeArrowheads="1"/>
              </p:cNvSpPr>
              <p:nvPr/>
            </p:nvSpPr>
            <p:spPr bwMode="auto">
              <a:xfrm>
                <a:off x="1296" y="2107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Rectangle 39"/>
              <p:cNvSpPr>
                <a:spLocks noChangeArrowheads="1"/>
              </p:cNvSpPr>
              <p:nvPr/>
            </p:nvSpPr>
            <p:spPr bwMode="auto">
              <a:xfrm>
                <a:off x="1296" y="2059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40"/>
              <p:cNvSpPr>
                <a:spLocks noChangeArrowheads="1"/>
              </p:cNvSpPr>
              <p:nvPr/>
            </p:nvSpPr>
            <p:spPr bwMode="auto">
              <a:xfrm>
                <a:off x="1296" y="2011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" name="Line 41"/>
            <p:cNvSpPr>
              <a:spLocks noChangeShapeType="1"/>
            </p:cNvSpPr>
            <p:nvPr/>
          </p:nvSpPr>
          <p:spPr bwMode="auto">
            <a:xfrm flipH="1">
              <a:off x="1365" y="1824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 flipH="1">
              <a:off x="1365" y="16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43"/>
            <p:cNvSpPr>
              <a:spLocks noChangeShapeType="1"/>
            </p:cNvSpPr>
            <p:nvPr/>
          </p:nvSpPr>
          <p:spPr bwMode="auto">
            <a:xfrm>
              <a:off x="1691" y="1717"/>
              <a:ext cx="4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44"/>
            <p:cNvSpPr txBox="1">
              <a:spLocks noChangeArrowheads="1"/>
            </p:cNvSpPr>
            <p:nvPr/>
          </p:nvSpPr>
          <p:spPr bwMode="auto">
            <a:xfrm>
              <a:off x="1651" y="1465"/>
              <a:ext cx="423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56127A"/>
                  </a:solidFill>
                  <a:latin typeface="Verdana" pitchFamily="34" charset="0"/>
                </a:rPr>
                <a:t>c2m</a:t>
              </a:r>
            </a:p>
          </p:txBody>
        </p:sp>
        <p:sp>
          <p:nvSpPr>
            <p:cNvPr id="49" name="Text Box 45"/>
            <p:cNvSpPr txBox="1">
              <a:spLocks noChangeArrowheads="1"/>
            </p:cNvSpPr>
            <p:nvPr/>
          </p:nvSpPr>
          <p:spPr bwMode="auto">
            <a:xfrm>
              <a:off x="1651" y="1754"/>
              <a:ext cx="423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56127A"/>
                  </a:solidFill>
                  <a:latin typeface="Verdana" pitchFamily="34" charset="0"/>
                </a:rPr>
                <a:t>m2c</a:t>
              </a:r>
            </a:p>
          </p:txBody>
        </p: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357" y="1568"/>
              <a:ext cx="463" cy="31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Verdana" pitchFamily="34" charset="0"/>
                </a:rPr>
                <a:t>L1</a:t>
              </a:r>
              <a:endParaRPr lang="en-US">
                <a:latin typeface="Verdana" pitchFamily="34" charset="0"/>
              </a:endParaRPr>
            </a:p>
          </p:txBody>
        </p:sp>
        <p:grpSp>
          <p:nvGrpSpPr>
            <p:cNvPr id="51" name="Group 47"/>
            <p:cNvGrpSpPr>
              <a:grpSpLocks/>
            </p:cNvGrpSpPr>
            <p:nvPr/>
          </p:nvGrpSpPr>
          <p:grpSpPr bwMode="auto">
            <a:xfrm>
              <a:off x="813" y="1664"/>
              <a:ext cx="160" cy="136"/>
              <a:chOff x="813" y="1664"/>
              <a:chExt cx="160" cy="136"/>
            </a:xfrm>
          </p:grpSpPr>
          <p:sp>
            <p:nvSpPr>
              <p:cNvPr id="54" name="Line 48"/>
              <p:cNvSpPr>
                <a:spLocks noChangeShapeType="1"/>
              </p:cNvSpPr>
              <p:nvPr/>
            </p:nvSpPr>
            <p:spPr bwMode="auto">
              <a:xfrm rot="5400000">
                <a:off x="901" y="159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49"/>
              <p:cNvSpPr>
                <a:spLocks noChangeShapeType="1"/>
              </p:cNvSpPr>
              <p:nvPr/>
            </p:nvSpPr>
            <p:spPr bwMode="auto">
              <a:xfrm rot="5400000">
                <a:off x="889" y="1724"/>
                <a:ext cx="0" cy="1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2" name="Text Box 50"/>
            <p:cNvSpPr txBox="1">
              <a:spLocks noChangeArrowheads="1"/>
            </p:cNvSpPr>
            <p:nvPr/>
          </p:nvSpPr>
          <p:spPr bwMode="auto">
            <a:xfrm>
              <a:off x="516" y="1305"/>
              <a:ext cx="438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56127A"/>
                  </a:solidFill>
                  <a:latin typeface="Verdana" pitchFamily="34" charset="0"/>
                </a:rPr>
                <a:t>p2m</a:t>
              </a:r>
            </a:p>
          </p:txBody>
        </p:sp>
        <p:sp>
          <p:nvSpPr>
            <p:cNvPr id="53" name="Text Box 51"/>
            <p:cNvSpPr txBox="1">
              <a:spLocks noChangeArrowheads="1"/>
            </p:cNvSpPr>
            <p:nvPr/>
          </p:nvSpPr>
          <p:spPr bwMode="auto">
            <a:xfrm>
              <a:off x="1380" y="1305"/>
              <a:ext cx="438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>
                  <a:solidFill>
                    <a:srgbClr val="56127A"/>
                  </a:solidFill>
                  <a:latin typeface="Verdana" pitchFamily="34" charset="0"/>
                </a:rPr>
                <a:t>m2p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6267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misses:</a:t>
            </a:r>
            <a:br>
              <a:rPr lang="en-US" dirty="0" smtClean="0"/>
            </a:br>
            <a:r>
              <a:rPr lang="en-US" dirty="0" smtClean="0"/>
              <a:t>Requests and Responses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030851" y="1660668"/>
            <a:ext cx="2605414" cy="2108410"/>
            <a:chOff x="1030851" y="1660668"/>
            <a:chExt cx="2605414" cy="2108410"/>
          </a:xfrm>
        </p:grpSpPr>
        <p:sp>
          <p:nvSpPr>
            <p:cNvPr id="7" name="Rectangle 6"/>
            <p:cNvSpPr/>
            <p:nvPr/>
          </p:nvSpPr>
          <p:spPr bwMode="auto">
            <a:xfrm>
              <a:off x="1030851" y="1660668"/>
              <a:ext cx="2605414" cy="1478072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accent3"/>
                  </a:solidFill>
                  <a:effectLst/>
                  <a:latin typeface="+mn-lt"/>
                </a:rPr>
                <a:t>Cache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rot="5400000">
              <a:off x="1742702" y="3467660"/>
              <a:ext cx="601249" cy="1588"/>
            </a:xfrm>
            <a:prstGeom prst="straightConnector1">
              <a:avLst/>
            </a:prstGeom>
            <a:solidFill>
              <a:srgbClr val="000000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rot="16200000" flipV="1">
              <a:off x="2396143" y="3457224"/>
              <a:ext cx="601249" cy="1588"/>
            </a:xfrm>
            <a:prstGeom prst="straightConnector1">
              <a:avLst/>
            </a:prstGeom>
            <a:solidFill>
              <a:srgbClr val="000000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36" name="TextBox 35"/>
          <p:cNvSpPr txBox="1"/>
          <p:nvPr/>
        </p:nvSpPr>
        <p:spPr>
          <a:xfrm>
            <a:off x="-34447" y="3167995"/>
            <a:ext cx="2076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latin typeface="+mn-lt"/>
              </a:rPr>
              <a:t>Upgrade </a:t>
            </a:r>
            <a:r>
              <a:rPr lang="en-US" sz="1800" dirty="0" err="1" smtClean="0">
                <a:latin typeface="+mn-lt"/>
              </a:rPr>
              <a:t>req</a:t>
            </a:r>
            <a:endParaRPr lang="en-US" sz="1800" dirty="0" smtClean="0">
              <a:latin typeface="+mn-lt"/>
            </a:endParaRPr>
          </a:p>
          <a:p>
            <a:pPr algn="r"/>
            <a:r>
              <a:rPr lang="en-US" sz="1800" dirty="0" smtClean="0">
                <a:latin typeface="+mn-lt"/>
              </a:rPr>
              <a:t>Downgrade </a:t>
            </a:r>
            <a:r>
              <a:rPr lang="en-US" sz="1800" dirty="0" err="1" smtClean="0">
                <a:latin typeface="+mn-lt"/>
              </a:rPr>
              <a:t>resp</a:t>
            </a:r>
            <a:endParaRPr lang="en-US" sz="1800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08119" y="3167995"/>
            <a:ext cx="19567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Downgrade </a:t>
            </a:r>
            <a:r>
              <a:rPr lang="en-US" sz="1800" dirty="0" err="1" smtClean="0">
                <a:latin typeface="+mn-lt"/>
              </a:rPr>
              <a:t>req</a:t>
            </a:r>
            <a:endParaRPr lang="en-US" sz="1800" dirty="0" smtClean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Upgrade </a:t>
            </a:r>
            <a:r>
              <a:rPr lang="en-US" sz="1800" dirty="0" err="1" smtClean="0">
                <a:latin typeface="+mn-lt"/>
              </a:rPr>
              <a:t>resp</a:t>
            </a:r>
            <a:endParaRPr lang="en-US" sz="1800" dirty="0">
              <a:latin typeface="+mn-lt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349001" y="4400722"/>
            <a:ext cx="2605414" cy="2073765"/>
            <a:chOff x="3349001" y="4400722"/>
            <a:chExt cx="2605414" cy="2073765"/>
          </a:xfrm>
        </p:grpSpPr>
        <p:sp>
          <p:nvSpPr>
            <p:cNvPr id="18" name="Rectangle 17"/>
            <p:cNvSpPr/>
            <p:nvPr/>
          </p:nvSpPr>
          <p:spPr bwMode="auto">
            <a:xfrm>
              <a:off x="3349001" y="4996415"/>
              <a:ext cx="2605414" cy="1478072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accent3"/>
                  </a:solidFill>
                  <a:effectLst/>
                  <a:latin typeface="+mn-lt"/>
                </a:rPr>
                <a:t>Memory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 rot="16200000" flipV="1">
              <a:off x="4743179" y="4700553"/>
              <a:ext cx="601249" cy="1588"/>
            </a:xfrm>
            <a:prstGeom prst="straightConnector1">
              <a:avLst/>
            </a:prstGeom>
            <a:solidFill>
              <a:srgbClr val="000000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rot="5400000">
              <a:off x="3844267" y="4710407"/>
              <a:ext cx="601249" cy="1588"/>
            </a:xfrm>
            <a:prstGeom prst="straightConnector1">
              <a:avLst/>
            </a:prstGeom>
            <a:solidFill>
              <a:srgbClr val="000000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21" name="Group 20"/>
          <p:cNvGrpSpPr/>
          <p:nvPr/>
        </p:nvGrpSpPr>
        <p:grpSpPr>
          <a:xfrm>
            <a:off x="5699223" y="1660669"/>
            <a:ext cx="2605414" cy="2108410"/>
            <a:chOff x="5285983" y="2931091"/>
            <a:chExt cx="2605414" cy="2108410"/>
          </a:xfrm>
        </p:grpSpPr>
        <p:sp>
          <p:nvSpPr>
            <p:cNvPr id="22" name="Rectangle 21"/>
            <p:cNvSpPr/>
            <p:nvPr/>
          </p:nvSpPr>
          <p:spPr bwMode="auto">
            <a:xfrm>
              <a:off x="5285983" y="2931091"/>
              <a:ext cx="2605414" cy="1478072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accent3"/>
                  </a:solidFill>
                  <a:effectLst/>
                  <a:latin typeface="+mn-lt"/>
                </a:rPr>
                <a:t>Cache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 rot="5400000">
              <a:off x="5997834" y="4738083"/>
              <a:ext cx="601249" cy="1588"/>
            </a:xfrm>
            <a:prstGeom prst="straightConnector1">
              <a:avLst/>
            </a:prstGeom>
            <a:solidFill>
              <a:srgbClr val="000000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rot="16200000" flipV="1">
              <a:off x="6651275" y="4727647"/>
              <a:ext cx="601249" cy="1588"/>
            </a:xfrm>
            <a:prstGeom prst="straightConnector1">
              <a:avLst/>
            </a:prstGeom>
            <a:solidFill>
              <a:srgbClr val="000000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29" name="TextBox 28"/>
          <p:cNvSpPr txBox="1"/>
          <p:nvPr/>
        </p:nvSpPr>
        <p:spPr>
          <a:xfrm>
            <a:off x="5044598" y="4288529"/>
            <a:ext cx="3947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Downgrade </a:t>
            </a:r>
            <a:r>
              <a:rPr lang="en-US" sz="1800" dirty="0" err="1" smtClean="0">
                <a:latin typeface="+mn-lt"/>
              </a:rPr>
              <a:t>req</a:t>
            </a:r>
            <a:r>
              <a:rPr lang="en-US" sz="1800" dirty="0" smtClean="0">
                <a:latin typeface="+mn-lt"/>
              </a:rPr>
              <a:t> S</a:t>
            </a:r>
            <a:r>
              <a:rPr lang="en-US" sz="1800" dirty="0" smtClean="0">
                <a:sym typeface="Symbol"/>
              </a:rPr>
              <a:t></a:t>
            </a:r>
            <a:r>
              <a:rPr lang="en-US" sz="1800" dirty="0" smtClean="0">
                <a:latin typeface="+mn-lt"/>
              </a:rPr>
              <a:t>I, M</a:t>
            </a:r>
            <a:r>
              <a:rPr lang="en-US" sz="1800" dirty="0" smtClean="0">
                <a:sym typeface="Symbol"/>
              </a:rPr>
              <a:t></a:t>
            </a:r>
            <a:r>
              <a:rPr lang="en-US" sz="1800" dirty="0" smtClean="0">
                <a:latin typeface="+mn-lt"/>
              </a:rPr>
              <a:t>S, M</a:t>
            </a:r>
            <a:r>
              <a:rPr lang="en-US" sz="1800" dirty="0" smtClean="0">
                <a:sym typeface="Symbol"/>
              </a:rPr>
              <a:t></a:t>
            </a:r>
            <a:r>
              <a:rPr lang="en-US" sz="1800" dirty="0" smtClean="0">
                <a:latin typeface="+mn-lt"/>
              </a:rPr>
              <a:t>I</a:t>
            </a:r>
          </a:p>
          <a:p>
            <a:r>
              <a:rPr lang="en-US" sz="1800" dirty="0" smtClean="0">
                <a:latin typeface="+mn-lt"/>
              </a:rPr>
              <a:t>Upgrade </a:t>
            </a:r>
            <a:r>
              <a:rPr lang="en-US" sz="1800" dirty="0" err="1" smtClean="0">
                <a:latin typeface="+mn-lt"/>
              </a:rPr>
              <a:t>resp</a:t>
            </a:r>
            <a:endParaRPr lang="en-US" sz="1800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1628" y="4294086"/>
            <a:ext cx="3632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/>
              <a:t>I</a:t>
            </a:r>
            <a:r>
              <a:rPr lang="en-US" sz="1800" dirty="0" smtClean="0">
                <a:sym typeface="Symbol"/>
              </a:rPr>
              <a:t></a:t>
            </a:r>
            <a:r>
              <a:rPr lang="en-US" sz="1800" dirty="0" smtClean="0"/>
              <a:t>S, S</a:t>
            </a:r>
            <a:r>
              <a:rPr lang="en-US" sz="1800" dirty="0" smtClean="0">
                <a:sym typeface="Symbol"/>
              </a:rPr>
              <a:t></a:t>
            </a:r>
            <a:r>
              <a:rPr lang="en-US" sz="1800" dirty="0" smtClean="0"/>
              <a:t>M, I</a:t>
            </a:r>
            <a:r>
              <a:rPr lang="en-US" sz="1800" dirty="0" smtClean="0">
                <a:sym typeface="Symbol"/>
              </a:rPr>
              <a:t></a:t>
            </a:r>
            <a:r>
              <a:rPr lang="en-US" sz="1800" dirty="0" smtClean="0"/>
              <a:t>M </a:t>
            </a:r>
            <a:r>
              <a:rPr lang="en-US" sz="1800" dirty="0" smtClean="0">
                <a:latin typeface="+mn-lt"/>
              </a:rPr>
              <a:t>Upgrade </a:t>
            </a:r>
            <a:r>
              <a:rPr lang="en-US" sz="1800" dirty="0" err="1" smtClean="0">
                <a:latin typeface="+mn-lt"/>
              </a:rPr>
              <a:t>req</a:t>
            </a:r>
            <a:endParaRPr lang="en-US" sz="1800" dirty="0" smtClean="0">
              <a:latin typeface="+mn-lt"/>
            </a:endParaRPr>
          </a:p>
          <a:p>
            <a:pPr algn="r"/>
            <a:r>
              <a:rPr lang="en-US" sz="1800" dirty="0" smtClean="0">
                <a:latin typeface="+mn-lt"/>
              </a:rPr>
              <a:t>Downgrade </a:t>
            </a:r>
            <a:r>
              <a:rPr lang="en-US" sz="1800" dirty="0" err="1" smtClean="0">
                <a:latin typeface="+mn-lt"/>
              </a:rPr>
              <a:t>resp</a:t>
            </a:r>
            <a:endParaRPr lang="en-US" sz="1800" dirty="0">
              <a:latin typeface="+mn-lt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312769" y="3152409"/>
            <a:ext cx="19567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Downgrade </a:t>
            </a:r>
            <a:r>
              <a:rPr lang="en-US" sz="1800" dirty="0" err="1" smtClean="0">
                <a:latin typeface="+mn-lt"/>
              </a:rPr>
              <a:t>req</a:t>
            </a:r>
            <a:endParaRPr lang="en-US" sz="1800" dirty="0" smtClean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Upgrade </a:t>
            </a:r>
            <a:r>
              <a:rPr lang="en-US" sz="1800" dirty="0" err="1" smtClean="0">
                <a:latin typeface="+mn-lt"/>
              </a:rPr>
              <a:t>resp</a:t>
            </a:r>
            <a:endParaRPr lang="en-US" sz="1800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89950" y="3181664"/>
            <a:ext cx="2076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latin typeface="+mn-lt"/>
              </a:rPr>
              <a:t>Upgrade </a:t>
            </a:r>
            <a:r>
              <a:rPr lang="en-US" sz="1800" dirty="0" err="1" smtClean="0">
                <a:latin typeface="+mn-lt"/>
              </a:rPr>
              <a:t>req</a:t>
            </a:r>
            <a:endParaRPr lang="en-US" sz="1800" dirty="0" smtClean="0">
              <a:latin typeface="+mn-lt"/>
            </a:endParaRPr>
          </a:p>
          <a:p>
            <a:pPr algn="r"/>
            <a:r>
              <a:rPr lang="en-US" sz="1800" dirty="0" smtClean="0">
                <a:latin typeface="+mn-lt"/>
              </a:rPr>
              <a:t>Downgrade </a:t>
            </a:r>
            <a:r>
              <a:rPr lang="en-US" sz="1800" dirty="0" err="1" smtClean="0">
                <a:latin typeface="+mn-lt"/>
              </a:rPr>
              <a:t>resp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641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963" y="112143"/>
            <a:ext cx="8165274" cy="1423329"/>
          </a:xfrm>
        </p:spPr>
        <p:txBody>
          <a:bodyPr/>
          <a:lstStyle/>
          <a:p>
            <a:r>
              <a:rPr lang="en-US" dirty="0" smtClean="0"/>
              <a:t>Processing a Load or a Store miss </a:t>
            </a:r>
            <a:r>
              <a:rPr lang="en-US" sz="2400" dirty="0" smtClean="0"/>
              <a:t>incomplete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474" y="1530100"/>
            <a:ext cx="7867813" cy="46783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Child to Parent: Upgrade-to-y request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Parent to Child: process Upgrade-to-y request</a:t>
            </a:r>
            <a:endParaRPr lang="en-US" sz="2000" dirty="0" smtClean="0">
              <a:solidFill>
                <a:srgbClr val="56127A"/>
              </a:solidFill>
              <a:sym typeface="Symbol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  Parent to other child caches: Downgrade-to-x request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 Child to Parent: Downgrade-to-x response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   Parent waits for all </a:t>
            </a:r>
            <a:r>
              <a:rPr lang="en-US" sz="2000" dirty="0"/>
              <a:t>Downgrade-to-x </a:t>
            </a:r>
            <a:r>
              <a:rPr lang="en-US" sz="2000" dirty="0" smtClean="0"/>
              <a:t>responses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Parent to Child: Upgrade-to-y </a:t>
            </a:r>
            <a:r>
              <a:rPr lang="en-US" sz="2000" dirty="0" smtClean="0"/>
              <a:t>response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Child receives upgrade-to-y response</a:t>
            </a:r>
            <a:endParaRPr lang="en-US" sz="2000" dirty="0" smtClean="0">
              <a:solidFill>
                <a:srgbClr val="56127A"/>
              </a:solidFill>
              <a:sym typeface="Symbol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56127A"/>
              </a:solidFill>
              <a:sym typeface="Symbol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56127A"/>
              </a:solidFill>
              <a:sym typeface="Symbol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56127A"/>
              </a:solidFill>
              <a:sym typeface="Symbol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1791026" y="1881956"/>
            <a:ext cx="1588" cy="457347"/>
          </a:xfrm>
          <a:prstGeom prst="straightConnector1">
            <a:avLst/>
          </a:prstGeom>
          <a:solidFill>
            <a:srgbClr val="00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1798957" y="2597021"/>
            <a:ext cx="0" cy="465159"/>
          </a:xfrm>
          <a:prstGeom prst="straightConnector1">
            <a:avLst/>
          </a:prstGeom>
          <a:solidFill>
            <a:srgbClr val="00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Freeform 12"/>
          <p:cNvSpPr/>
          <p:nvPr/>
        </p:nvSpPr>
        <p:spPr bwMode="auto">
          <a:xfrm>
            <a:off x="662388" y="2604977"/>
            <a:ext cx="929014" cy="2706445"/>
          </a:xfrm>
          <a:custGeom>
            <a:avLst/>
            <a:gdLst>
              <a:gd name="connsiteX0" fmla="*/ 791228 w 878910"/>
              <a:gd name="connsiteY0" fmla="*/ 0 h 1691014"/>
              <a:gd name="connsiteX1" fmla="*/ 14614 w 878910"/>
              <a:gd name="connsiteY1" fmla="*/ 551146 h 1691014"/>
              <a:gd name="connsiteX2" fmla="*/ 878910 w 878910"/>
              <a:gd name="connsiteY2" fmla="*/ 1691014 h 1691014"/>
              <a:gd name="connsiteX0" fmla="*/ 841332 w 929014"/>
              <a:gd name="connsiteY0" fmla="*/ 0 h 1691014"/>
              <a:gd name="connsiteX1" fmla="*/ 14614 w 929014"/>
              <a:gd name="connsiteY1" fmla="*/ 826718 h 1691014"/>
              <a:gd name="connsiteX2" fmla="*/ 929014 w 929014"/>
              <a:gd name="connsiteY2" fmla="*/ 1691014 h 1691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9014" h="1691014">
                <a:moveTo>
                  <a:pt x="841332" y="0"/>
                </a:moveTo>
                <a:cubicBezTo>
                  <a:pt x="445718" y="134655"/>
                  <a:pt x="0" y="544882"/>
                  <a:pt x="14614" y="826718"/>
                </a:cubicBezTo>
                <a:cubicBezTo>
                  <a:pt x="29228" y="1108554"/>
                  <a:pt x="504173" y="1261998"/>
                  <a:pt x="929014" y="1691014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3178391" y="3331270"/>
            <a:ext cx="0" cy="509284"/>
          </a:xfrm>
          <a:prstGeom prst="straightConnector1">
            <a:avLst/>
          </a:prstGeom>
          <a:solidFill>
            <a:srgbClr val="00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3883684" y="4079094"/>
            <a:ext cx="0" cy="509284"/>
          </a:xfrm>
          <a:prstGeom prst="straightConnector1">
            <a:avLst/>
          </a:prstGeom>
          <a:solidFill>
            <a:srgbClr val="00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4461386" y="4743170"/>
            <a:ext cx="0" cy="509284"/>
          </a:xfrm>
          <a:prstGeom prst="straightConnector1">
            <a:avLst/>
          </a:prstGeom>
          <a:solidFill>
            <a:srgbClr val="00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1813880" y="5496769"/>
            <a:ext cx="0" cy="509284"/>
          </a:xfrm>
          <a:prstGeom prst="straightConnector1">
            <a:avLst/>
          </a:prstGeom>
          <a:solidFill>
            <a:srgbClr val="00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78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 uiExpan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a Load </a:t>
            </a:r>
            <a:r>
              <a:rPr lang="en-US" dirty="0" smtClean="0"/>
              <a:t>miss</a:t>
            </a:r>
            <a:br>
              <a:rPr lang="en-US" dirty="0" smtClean="0"/>
            </a:br>
            <a:r>
              <a:rPr lang="en-US" sz="2400" dirty="0" smtClean="0"/>
              <a:t>ad hoc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033" y="1534064"/>
            <a:ext cx="8470907" cy="5015592"/>
          </a:xfrm>
        </p:spPr>
        <p:txBody>
          <a:bodyPr/>
          <a:lstStyle/>
          <a:p>
            <a:r>
              <a:rPr lang="en-US" sz="2400" dirty="0" smtClean="0"/>
              <a:t>L1 </a:t>
            </a:r>
            <a:r>
              <a:rPr lang="en-US" sz="2400" dirty="0"/>
              <a:t>to Parent: </a:t>
            </a:r>
            <a:r>
              <a:rPr lang="en-US" sz="2400" dirty="0" smtClean="0"/>
              <a:t>Upgrade-to-S </a:t>
            </a:r>
            <a:r>
              <a:rPr lang="en-US" sz="2400" dirty="0"/>
              <a:t>request</a:t>
            </a:r>
          </a:p>
          <a:p>
            <a:pPr marL="457200" lvl="1" indent="0">
              <a:buNone/>
            </a:pPr>
            <a:r>
              <a:rPr lang="en-US" sz="2000" dirty="0"/>
              <a:t>(</a:t>
            </a:r>
            <a:r>
              <a:rPr lang="en-US" sz="2000" dirty="0" err="1" smtClean="0"/>
              <a:t>c.state</a:t>
            </a:r>
            <a:r>
              <a:rPr lang="en-US" sz="2000" dirty="0" smtClean="0"/>
              <a:t>[a]=I) </a:t>
            </a:r>
            <a:r>
              <a:rPr lang="en-US" sz="2000" dirty="0"/>
              <a:t>&amp; (</a:t>
            </a:r>
            <a:r>
              <a:rPr lang="en-US" sz="2000" dirty="0" err="1"/>
              <a:t>c.waitp</a:t>
            </a:r>
            <a:r>
              <a:rPr lang="en-US" sz="2000" dirty="0"/>
              <a:t>[a]=Nothing) </a:t>
            </a:r>
          </a:p>
          <a:p>
            <a:pPr marL="457200" lvl="1" indent="0">
              <a:buNone/>
            </a:pPr>
            <a:r>
              <a:rPr lang="en-US" sz="2000" dirty="0" smtClean="0">
                <a:sym typeface="Symbol"/>
              </a:rPr>
              <a:t> </a:t>
            </a:r>
            <a:r>
              <a:rPr lang="en-US" sz="2000" dirty="0" err="1" smtClean="0"/>
              <a:t>c.waitp</a:t>
            </a:r>
            <a:r>
              <a:rPr lang="en-US" sz="2000" dirty="0" smtClean="0"/>
              <a:t>[a</a:t>
            </a:r>
            <a:r>
              <a:rPr lang="en-US" sz="2000" dirty="0"/>
              <a:t>]:=Valid </a:t>
            </a:r>
            <a:r>
              <a:rPr lang="en-US" sz="2000" dirty="0" smtClean="0"/>
              <a:t>S;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    c2m.enq(&lt;</a:t>
            </a:r>
            <a:r>
              <a:rPr lang="en-US" sz="2000" dirty="0" err="1"/>
              <a:t>Req</a:t>
            </a:r>
            <a:r>
              <a:rPr lang="en-US" sz="2000" dirty="0"/>
              <a:t>, </a:t>
            </a:r>
            <a:r>
              <a:rPr lang="en-US" sz="2000" dirty="0" err="1" smtClean="0"/>
              <a:t>c</a:t>
            </a:r>
            <a:r>
              <a:rPr lang="en-US" sz="2000" dirty="0" err="1" smtClean="0">
                <a:sym typeface="Symbol"/>
              </a:rPr>
              <a:t></a:t>
            </a:r>
            <a:r>
              <a:rPr lang="en-US" sz="2000" dirty="0" err="1" smtClean="0"/>
              <a:t>m</a:t>
            </a:r>
            <a:r>
              <a:rPr lang="en-US" sz="2000" dirty="0"/>
              <a:t>, a, </a:t>
            </a:r>
            <a:r>
              <a:rPr lang="en-US" sz="2000" dirty="0" smtClean="0"/>
              <a:t>S, </a:t>
            </a:r>
            <a:r>
              <a:rPr lang="en-US" sz="2000" dirty="0"/>
              <a:t>- </a:t>
            </a:r>
            <a:r>
              <a:rPr lang="en-US" sz="2000" dirty="0" smtClean="0"/>
              <a:t>&gt;);</a:t>
            </a:r>
            <a:endParaRPr lang="en-US" sz="2400" dirty="0"/>
          </a:p>
          <a:p>
            <a:r>
              <a:rPr lang="en-US" sz="2400" dirty="0"/>
              <a:t>Parent to </a:t>
            </a:r>
            <a:r>
              <a:rPr lang="en-US" sz="2400" dirty="0" smtClean="0"/>
              <a:t>L1: Upgrade-to-S </a:t>
            </a:r>
            <a:r>
              <a:rPr lang="en-US" sz="2400" dirty="0"/>
              <a:t>response</a:t>
            </a:r>
          </a:p>
          <a:p>
            <a:pPr marL="457200" lvl="1" indent="0">
              <a:buNone/>
            </a:pPr>
            <a:r>
              <a:rPr lang="en-US" sz="2000" dirty="0" smtClean="0"/>
              <a:t>(</a:t>
            </a:r>
            <a:r>
              <a:rPr lang="en-US" sz="2000" dirty="0" smtClean="0">
                <a:sym typeface="Symbol"/>
              </a:rPr>
              <a:t>j,</a:t>
            </a:r>
            <a:r>
              <a:rPr lang="en-US" sz="2000" dirty="0" smtClean="0"/>
              <a:t> </a:t>
            </a:r>
            <a:r>
              <a:rPr lang="en-US" sz="2000" dirty="0" err="1" smtClean="0"/>
              <a:t>m.waitc</a:t>
            </a:r>
            <a:r>
              <a:rPr lang="en-US" sz="2000" dirty="0" smtClean="0"/>
              <a:t>[j][</a:t>
            </a:r>
            <a:r>
              <a:rPr lang="en-US" sz="2000" dirty="0"/>
              <a:t>a]=Nothing) &amp; </a:t>
            </a:r>
            <a:r>
              <a:rPr lang="en-US" sz="2000" dirty="0" smtClean="0"/>
              <a:t>c2m.msg=&lt;</a:t>
            </a:r>
            <a:r>
              <a:rPr lang="en-US" sz="2000" dirty="0" err="1" smtClean="0"/>
              <a:t>Req,c</a:t>
            </a:r>
            <a:r>
              <a:rPr lang="en-US" sz="2000" dirty="0" err="1" smtClean="0">
                <a:sym typeface="Symbol"/>
              </a:rPr>
              <a:t></a:t>
            </a:r>
            <a:r>
              <a:rPr lang="en-US" sz="2000" dirty="0" err="1" smtClean="0"/>
              <a:t>m,a,S</a:t>
            </a:r>
            <a:r>
              <a:rPr lang="en-US" sz="2000" dirty="0" smtClean="0"/>
              <a:t>,-&gt; &amp; (</a:t>
            </a:r>
            <a:r>
              <a:rPr lang="en-US" sz="2000" dirty="0" smtClean="0">
                <a:sym typeface="Symbol"/>
              </a:rPr>
              <a:t></a:t>
            </a:r>
            <a:r>
              <a:rPr lang="en-US" sz="2000" dirty="0" err="1" smtClean="0"/>
              <a:t>i</a:t>
            </a:r>
            <a:r>
              <a:rPr lang="en-US" sz="2000" dirty="0" err="1"/>
              <a:t>≠c</a:t>
            </a:r>
            <a:r>
              <a:rPr lang="en-US" sz="2000" dirty="0"/>
              <a:t>, </a:t>
            </a:r>
            <a:r>
              <a:rPr lang="en-US" sz="2000" dirty="0" err="1"/>
              <a:t>IsCompatible</a:t>
            </a:r>
            <a:r>
              <a:rPr lang="en-US" sz="2000" dirty="0"/>
              <a:t>(</a:t>
            </a:r>
            <a:r>
              <a:rPr lang="en-US" sz="2000" dirty="0" err="1"/>
              <a:t>m.child</a:t>
            </a:r>
            <a:r>
              <a:rPr lang="en-US" sz="2000" dirty="0"/>
              <a:t>[</a:t>
            </a:r>
            <a:r>
              <a:rPr lang="en-US" sz="2000" dirty="0" err="1"/>
              <a:t>i</a:t>
            </a:r>
            <a:r>
              <a:rPr lang="en-US" sz="2000" dirty="0"/>
              <a:t>][a</a:t>
            </a:r>
            <a:r>
              <a:rPr lang="en-US" sz="2000" dirty="0" smtClean="0"/>
              <a:t>],S))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>
                <a:sym typeface="Symbol"/>
              </a:rPr>
              <a:t></a:t>
            </a:r>
            <a:r>
              <a:rPr lang="en-US" sz="2000" dirty="0" smtClean="0"/>
              <a:t> </a:t>
            </a:r>
            <a:r>
              <a:rPr lang="en-US" sz="2000" dirty="0"/>
              <a:t>m2c.enq(&lt;</a:t>
            </a:r>
            <a:r>
              <a:rPr lang="en-US" sz="2000" dirty="0" err="1"/>
              <a:t>Resp</a:t>
            </a:r>
            <a:r>
              <a:rPr lang="en-US" sz="2000" dirty="0"/>
              <a:t>, </a:t>
            </a:r>
            <a:r>
              <a:rPr lang="en-US" sz="2000" dirty="0" err="1" smtClean="0"/>
              <a:t>m</a:t>
            </a:r>
            <a:r>
              <a:rPr lang="en-US" sz="2000" dirty="0" err="1" smtClean="0">
                <a:sym typeface="Symbol"/>
              </a:rPr>
              <a:t></a:t>
            </a:r>
            <a:r>
              <a:rPr lang="en-US" sz="2000" dirty="0" err="1" smtClean="0"/>
              <a:t>c</a:t>
            </a:r>
            <a:r>
              <a:rPr lang="en-US" sz="2000" dirty="0"/>
              <a:t>, a, </a:t>
            </a:r>
            <a:r>
              <a:rPr lang="en-US" sz="2000" dirty="0" smtClean="0"/>
              <a:t>S, </a:t>
            </a:r>
            <a:r>
              <a:rPr lang="en-US" sz="2000" dirty="0" err="1" smtClean="0"/>
              <a:t>m.data</a:t>
            </a:r>
            <a:r>
              <a:rPr lang="en-US" sz="2000" dirty="0" smtClean="0"/>
              <a:t>[a]&gt;);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m.child</a:t>
            </a:r>
            <a:r>
              <a:rPr lang="en-US" sz="2000" dirty="0"/>
              <a:t>[c][a</a:t>
            </a:r>
            <a:r>
              <a:rPr lang="en-US" sz="2000" dirty="0" smtClean="0"/>
              <a:t>]:=S</a:t>
            </a:r>
            <a:r>
              <a:rPr lang="en-US" sz="2000" dirty="0"/>
              <a:t>; </a:t>
            </a:r>
            <a:r>
              <a:rPr lang="en-US" sz="2000" dirty="0" smtClean="0"/>
              <a:t>c2m.deq</a:t>
            </a:r>
            <a:endParaRPr lang="en-US" sz="2400" dirty="0"/>
          </a:p>
          <a:p>
            <a:r>
              <a:rPr lang="en-US" sz="2400" dirty="0" smtClean="0"/>
              <a:t>L1 </a:t>
            </a:r>
            <a:r>
              <a:rPr lang="en-US" sz="2400" dirty="0"/>
              <a:t>receiving </a:t>
            </a:r>
            <a:r>
              <a:rPr lang="en-US" sz="2400" dirty="0" smtClean="0"/>
              <a:t>upgrade-to-S </a:t>
            </a:r>
            <a:r>
              <a:rPr lang="en-US" sz="2400" dirty="0"/>
              <a:t>response</a:t>
            </a:r>
          </a:p>
          <a:p>
            <a:pPr marL="457200" lvl="1" indent="0">
              <a:buNone/>
            </a:pPr>
            <a:r>
              <a:rPr lang="en-US" sz="2000" dirty="0"/>
              <a:t>m2c.msg=&lt;</a:t>
            </a:r>
            <a:r>
              <a:rPr lang="en-US" sz="2000" dirty="0" err="1"/>
              <a:t>Resp</a:t>
            </a:r>
            <a:r>
              <a:rPr lang="en-US" sz="2000" dirty="0"/>
              <a:t>, </a:t>
            </a:r>
            <a:r>
              <a:rPr lang="en-US" sz="2000" dirty="0" err="1"/>
              <a:t>m</a:t>
            </a:r>
            <a:r>
              <a:rPr lang="en-US" sz="2000" dirty="0" err="1">
                <a:sym typeface="Symbol"/>
              </a:rPr>
              <a:t></a:t>
            </a:r>
            <a:r>
              <a:rPr lang="en-US" sz="2000" dirty="0" err="1"/>
              <a:t>c</a:t>
            </a:r>
            <a:r>
              <a:rPr lang="en-US" sz="2000" dirty="0"/>
              <a:t>, a, </a:t>
            </a:r>
            <a:r>
              <a:rPr lang="en-US" sz="2000" dirty="0" smtClean="0"/>
              <a:t>S, </a:t>
            </a:r>
            <a:r>
              <a:rPr lang="en-US" sz="2000" dirty="0"/>
              <a:t>data&gt;</a:t>
            </a:r>
          </a:p>
          <a:p>
            <a:pPr marL="457200" lvl="1" indent="0">
              <a:buNone/>
            </a:pPr>
            <a:r>
              <a:rPr lang="en-US" sz="2000" dirty="0" smtClean="0">
                <a:sym typeface="Symbol"/>
              </a:rPr>
              <a:t> </a:t>
            </a:r>
            <a:r>
              <a:rPr lang="en-US" sz="2000" dirty="0" smtClean="0"/>
              <a:t>m2c.deq; </a:t>
            </a:r>
            <a:r>
              <a:rPr lang="en-US" sz="2000" dirty="0" err="1" smtClean="0"/>
              <a:t>c.data</a:t>
            </a:r>
            <a:r>
              <a:rPr lang="en-US" sz="2000" dirty="0" smtClean="0"/>
              <a:t>[a</a:t>
            </a:r>
            <a:r>
              <a:rPr lang="en-US" sz="2000" dirty="0"/>
              <a:t>]:=data; </a:t>
            </a:r>
            <a:r>
              <a:rPr lang="en-US" sz="2000" dirty="0" err="1"/>
              <a:t>c.state</a:t>
            </a:r>
            <a:r>
              <a:rPr lang="en-US" sz="2000" dirty="0"/>
              <a:t>[a]:=S</a:t>
            </a:r>
            <a:r>
              <a:rPr lang="en-US" sz="2000" dirty="0" smtClean="0"/>
              <a:t>;</a:t>
            </a:r>
          </a:p>
          <a:p>
            <a:pPr marL="457200" lvl="1" indent="0"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c.waitp</a:t>
            </a:r>
            <a:r>
              <a:rPr lang="en-US" sz="2000" dirty="0" smtClean="0"/>
              <a:t>[a</a:t>
            </a:r>
            <a:r>
              <a:rPr lang="en-US" sz="2000" dirty="0"/>
              <a:t>]:=Nothing;</a:t>
            </a:r>
          </a:p>
          <a:p>
            <a:pPr marL="457200" lvl="1" indent="0">
              <a:buNone/>
            </a:pPr>
            <a:endParaRPr lang="en-US" sz="2000" dirty="0"/>
          </a:p>
          <a:p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65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44" y="241540"/>
            <a:ext cx="8014961" cy="1250800"/>
          </a:xfrm>
        </p:spPr>
        <p:txBody>
          <a:bodyPr/>
          <a:lstStyle/>
          <a:p>
            <a:r>
              <a:rPr lang="en-US" sz="4000" dirty="0" smtClean="0"/>
              <a:t>Processing Load miss </a:t>
            </a:r>
            <a:r>
              <a:rPr lang="en-US" sz="2400" i="1" dirty="0" smtClean="0"/>
              <a:t>cont.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759132" y="1608336"/>
            <a:ext cx="7135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kern="0" dirty="0" smtClean="0">
                <a:latin typeface="Verdana"/>
                <a:sym typeface="Symbol"/>
              </a:rPr>
              <a:t>What if </a:t>
            </a:r>
            <a:r>
              <a:rPr lang="en-US" sz="2000" kern="0" dirty="0" smtClean="0">
                <a:solidFill>
                  <a:srgbClr val="56127A"/>
                </a:solidFill>
                <a:latin typeface="Verdana"/>
              </a:rPr>
              <a:t>(</a:t>
            </a:r>
            <a:r>
              <a:rPr lang="en-US" sz="2000" kern="0" dirty="0" smtClean="0">
                <a:solidFill>
                  <a:srgbClr val="56127A"/>
                </a:solidFill>
                <a:latin typeface="Verdana"/>
                <a:sym typeface="Symbol"/>
              </a:rPr>
              <a:t></a:t>
            </a:r>
            <a:r>
              <a:rPr lang="en-US" sz="2000" kern="0" dirty="0" err="1" smtClean="0">
                <a:solidFill>
                  <a:srgbClr val="56127A"/>
                </a:solidFill>
                <a:latin typeface="Verdana"/>
                <a:sym typeface="Symbol"/>
              </a:rPr>
              <a:t>i≠c</a:t>
            </a:r>
            <a:r>
              <a:rPr lang="en-US" sz="2000" kern="0" dirty="0" smtClean="0">
                <a:solidFill>
                  <a:srgbClr val="56127A"/>
                </a:solidFill>
                <a:latin typeface="Verdana"/>
                <a:sym typeface="Symbol"/>
              </a:rPr>
              <a:t>, </a:t>
            </a:r>
            <a:r>
              <a:rPr lang="en-US" sz="2000" kern="0" dirty="0" err="1" smtClean="0">
                <a:solidFill>
                  <a:srgbClr val="56127A"/>
                </a:solidFill>
                <a:latin typeface="Verdana"/>
                <a:sym typeface="Symbol"/>
              </a:rPr>
              <a:t>IsCompatible</a:t>
            </a:r>
            <a:r>
              <a:rPr lang="en-US" sz="2000" kern="0" dirty="0" smtClean="0">
                <a:solidFill>
                  <a:srgbClr val="56127A"/>
                </a:solidFill>
                <a:latin typeface="Verdana"/>
                <a:sym typeface="Symbol"/>
              </a:rPr>
              <a:t>(</a:t>
            </a:r>
            <a:r>
              <a:rPr lang="en-US" sz="2000" kern="0" dirty="0" err="1" smtClean="0">
                <a:solidFill>
                  <a:srgbClr val="56127A"/>
                </a:solidFill>
                <a:latin typeface="Verdana"/>
                <a:sym typeface="Symbol"/>
              </a:rPr>
              <a:t>m.child</a:t>
            </a:r>
            <a:r>
              <a:rPr lang="en-US" sz="2000" kern="0" dirty="0" smtClean="0">
                <a:solidFill>
                  <a:srgbClr val="56127A"/>
                </a:solidFill>
                <a:latin typeface="Verdana"/>
                <a:sym typeface="Symbol"/>
              </a:rPr>
              <a:t>[i][a],y)) </a:t>
            </a:r>
            <a:r>
              <a:rPr lang="en-US" sz="2000" kern="0" dirty="0" smtClean="0">
                <a:latin typeface="Verdana"/>
                <a:sym typeface="Symbol"/>
              </a:rPr>
              <a:t>is false?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63720" y="2009325"/>
            <a:ext cx="40530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Downgrade other child caches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73093" y="2420068"/>
            <a:ext cx="8470907" cy="39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Parent to L1: Upgrade-to-S response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  <a:sym typeface="Symbol"/>
              </a:rPr>
              <a:t>j,</a:t>
            </a: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m.waitc</a:t>
            </a: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[j][a]=Nothing) &amp; c2m.msg=&lt;</a:t>
            </a:r>
            <a:r>
              <a:rPr lang="en-US" sz="2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Req,c</a:t>
            </a:r>
            <a:r>
              <a:rPr lang="en-US" sz="2000" dirty="0" err="1">
                <a:solidFill>
                  <a:schemeClr val="accent4">
                    <a:lumMod val="60000"/>
                    <a:lumOff val="40000"/>
                  </a:schemeClr>
                </a:solidFill>
                <a:sym typeface="Symbol"/>
              </a:rPr>
              <a:t></a:t>
            </a:r>
            <a:r>
              <a:rPr lang="en-US" sz="2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m,a,S</a:t>
            </a: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,-&gt; &amp; (</a:t>
            </a: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  <a:sym typeface="Symbol"/>
              </a:rPr>
              <a:t></a:t>
            </a:r>
            <a:r>
              <a:rPr lang="en-US" sz="2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i≠c</a:t>
            </a: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IsCompatible</a:t>
            </a: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m.child</a:t>
            </a: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[</a:t>
            </a:r>
            <a:r>
              <a:rPr lang="en-US" sz="2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][a],S))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  <a:sym typeface="Symbol"/>
              </a:rPr>
              <a:t></a:t>
            </a: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m2c.enq(&lt;</a:t>
            </a:r>
            <a:r>
              <a:rPr lang="en-US" sz="2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Resp</a:t>
            </a: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m</a:t>
            </a:r>
            <a:r>
              <a:rPr lang="en-US" sz="2000" dirty="0" err="1">
                <a:solidFill>
                  <a:schemeClr val="accent4">
                    <a:lumMod val="60000"/>
                    <a:lumOff val="40000"/>
                  </a:schemeClr>
                </a:solidFill>
                <a:sym typeface="Symbol"/>
              </a:rPr>
              <a:t></a:t>
            </a:r>
            <a:r>
              <a:rPr lang="en-US" sz="2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</a:t>
            </a: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a, S, </a:t>
            </a:r>
            <a:r>
              <a:rPr lang="en-US" sz="2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m.data</a:t>
            </a: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[a]&gt;);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</a:t>
            </a:r>
            <a:r>
              <a:rPr lang="en-US" sz="2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m.child</a:t>
            </a: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[c][a]:=S; c2m.deq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Blip>
                <a:blip r:embed="rId3"/>
              </a:buBlip>
            </a:pPr>
            <a:r>
              <a:rPr lang="en-US" sz="2400" dirty="0" smtClean="0"/>
              <a:t>Parent to Child: Downgrade to S request</a:t>
            </a:r>
          </a:p>
          <a:p>
            <a:pPr marL="0" indent="0">
              <a:buNone/>
            </a:pPr>
            <a:r>
              <a:rPr lang="en-US" sz="2000" dirty="0" smtClean="0"/>
              <a:t>    c2m.msg</a:t>
            </a:r>
            <a:r>
              <a:rPr lang="en-US" sz="2000" dirty="0"/>
              <a:t>=&lt;</a:t>
            </a:r>
            <a:r>
              <a:rPr lang="en-US" sz="2000" dirty="0" err="1"/>
              <a:t>Req,c</a:t>
            </a:r>
            <a:r>
              <a:rPr lang="en-US" sz="2000" dirty="0" err="1">
                <a:sym typeface="Symbol"/>
              </a:rPr>
              <a:t></a:t>
            </a:r>
            <a:r>
              <a:rPr lang="en-US" sz="2000" dirty="0" err="1" smtClean="0"/>
              <a:t>m,a,S</a:t>
            </a:r>
            <a:r>
              <a:rPr lang="en-US" sz="2000" dirty="0" smtClean="0"/>
              <a:t>,-&gt; </a:t>
            </a:r>
            <a:r>
              <a:rPr lang="en-US" sz="2000" dirty="0"/>
              <a:t>&amp;</a:t>
            </a:r>
          </a:p>
          <a:p>
            <a:pPr marL="0" lvl="1" indent="0">
              <a:buClr>
                <a:schemeClr val="hlink"/>
              </a:buClr>
              <a:buSzPct val="110000"/>
              <a:buNone/>
            </a:pPr>
            <a:r>
              <a:rPr lang="en-US" sz="2000" dirty="0" smtClean="0">
                <a:sym typeface="Symbol"/>
              </a:rPr>
              <a:t>    (</a:t>
            </a:r>
            <a:r>
              <a:rPr lang="en-US" sz="2000" dirty="0" err="1" smtClean="0">
                <a:sym typeface="Symbol"/>
              </a:rPr>
              <a:t>m.child</a:t>
            </a:r>
            <a:r>
              <a:rPr lang="en-US" sz="2000" dirty="0" smtClean="0">
                <a:sym typeface="Symbol"/>
              </a:rPr>
              <a:t>[</a:t>
            </a:r>
            <a:r>
              <a:rPr lang="en-US" sz="2000" dirty="0" err="1" smtClean="0">
                <a:sym typeface="Symbol"/>
              </a:rPr>
              <a:t>i</a:t>
            </a:r>
            <a:r>
              <a:rPr lang="en-US" sz="2000" dirty="0">
                <a:sym typeface="Symbol"/>
              </a:rPr>
              <a:t>][a</a:t>
            </a:r>
            <a:r>
              <a:rPr lang="en-US" sz="2000" dirty="0" smtClean="0">
                <a:sym typeface="Symbol"/>
              </a:rPr>
              <a:t>]&gt;S)</a:t>
            </a:r>
            <a:r>
              <a:rPr lang="en-US" sz="2000" dirty="0"/>
              <a:t> </a:t>
            </a:r>
            <a:r>
              <a:rPr lang="en-US" sz="2000" dirty="0" smtClean="0"/>
              <a:t>&amp; (</a:t>
            </a:r>
            <a:r>
              <a:rPr lang="en-US" sz="2000" dirty="0" err="1">
                <a:sym typeface="Symbol"/>
              </a:rPr>
              <a:t>m.waitc</a:t>
            </a:r>
            <a:r>
              <a:rPr lang="en-US" sz="2000" dirty="0">
                <a:sym typeface="Symbol"/>
              </a:rPr>
              <a:t>[</a:t>
            </a:r>
            <a:r>
              <a:rPr lang="en-US" sz="2000" dirty="0" err="1">
                <a:sym typeface="Symbol"/>
              </a:rPr>
              <a:t>i</a:t>
            </a:r>
            <a:r>
              <a:rPr lang="en-US" sz="2000" dirty="0">
                <a:sym typeface="Symbol"/>
              </a:rPr>
              <a:t>][a]=Nothing)</a:t>
            </a:r>
            <a:endParaRPr lang="en-US" sz="2000" dirty="0"/>
          </a:p>
          <a:p>
            <a:pPr marL="400050" lvl="1" indent="0">
              <a:buNone/>
            </a:pPr>
            <a:r>
              <a:rPr lang="en-US" sz="2000" dirty="0" smtClean="0">
                <a:sym typeface="Symbol"/>
              </a:rPr>
              <a:t> </a:t>
            </a:r>
            <a:r>
              <a:rPr lang="en-US" sz="2000" dirty="0">
                <a:sym typeface="Symbol"/>
              </a:rPr>
              <a:t>  </a:t>
            </a:r>
            <a:r>
              <a:rPr lang="en-US" sz="2000" dirty="0" err="1" smtClean="0">
                <a:sym typeface="Symbol"/>
              </a:rPr>
              <a:t>m.waitc</a:t>
            </a:r>
            <a:r>
              <a:rPr lang="en-US" sz="2000" dirty="0" smtClean="0">
                <a:sym typeface="Symbol"/>
              </a:rPr>
              <a:t>[</a:t>
            </a:r>
            <a:r>
              <a:rPr lang="en-US" sz="2000" dirty="0" err="1" smtClean="0">
                <a:sym typeface="Symbol"/>
              </a:rPr>
              <a:t>i</a:t>
            </a:r>
            <a:r>
              <a:rPr lang="en-US" sz="2000" dirty="0">
                <a:sym typeface="Symbol"/>
              </a:rPr>
              <a:t>][a]:=Valid S; </a:t>
            </a:r>
            <a:r>
              <a:rPr lang="en-US" sz="2000" dirty="0" smtClean="0">
                <a:sym typeface="Symbol"/>
              </a:rPr>
              <a:t>m2c.enq</a:t>
            </a:r>
            <a:r>
              <a:rPr lang="en-US" sz="2000" dirty="0">
                <a:sym typeface="Symbol"/>
              </a:rPr>
              <a:t>(&lt;</a:t>
            </a:r>
            <a:r>
              <a:rPr lang="en-US" sz="2000" dirty="0" err="1">
                <a:sym typeface="Symbol"/>
              </a:rPr>
              <a:t>Req</a:t>
            </a:r>
            <a:r>
              <a:rPr lang="en-US" sz="2000" dirty="0">
                <a:sym typeface="Symbol"/>
              </a:rPr>
              <a:t>, </a:t>
            </a:r>
            <a:r>
              <a:rPr lang="en-US" sz="2000" dirty="0" err="1">
                <a:sym typeface="Symbol"/>
              </a:rPr>
              <a:t>m</a:t>
            </a:r>
            <a:r>
              <a:rPr lang="en-US" sz="2000" dirty="0" err="1" smtClean="0">
                <a:sym typeface="Symbol"/>
              </a:rPr>
              <a:t>i</a:t>
            </a:r>
            <a:r>
              <a:rPr lang="en-US" sz="2000" dirty="0" smtClean="0">
                <a:sym typeface="Symbol"/>
              </a:rPr>
              <a:t>, </a:t>
            </a:r>
            <a:r>
              <a:rPr lang="en-US" sz="2000" dirty="0">
                <a:sym typeface="Symbol"/>
              </a:rPr>
              <a:t>a, S, - </a:t>
            </a:r>
            <a:r>
              <a:rPr lang="en-US" sz="2000" dirty="0" smtClean="0">
                <a:sym typeface="Symbol"/>
              </a:rPr>
              <a:t>&gt;);</a:t>
            </a:r>
            <a:endParaRPr lang="en-US" sz="2000" dirty="0">
              <a:sym typeface="Symbo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47507" y="5981389"/>
            <a:ext cx="60131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It is difficult to design a protocol in this manner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08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Contributors </a:t>
            </a:r>
            <a:r>
              <a:rPr lang="en-US" sz="4000" dirty="0"/>
              <a:t>to the </a:t>
            </a:r>
            <a:r>
              <a:rPr lang="en-US" sz="4000" dirty="0" smtClean="0"/>
              <a:t>course </a:t>
            </a:r>
            <a:r>
              <a:rPr lang="en-US" sz="4000" dirty="0"/>
              <a:t>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138" y="1526627"/>
            <a:ext cx="7911662" cy="4807498"/>
          </a:xfrm>
        </p:spPr>
        <p:txBody>
          <a:bodyPr/>
          <a:lstStyle/>
          <a:p>
            <a:r>
              <a:rPr lang="en-US" sz="2400" dirty="0" smtClean="0"/>
              <a:t>Arvind, </a:t>
            </a:r>
            <a:r>
              <a:rPr lang="en-US" sz="2400" dirty="0" err="1" smtClean="0"/>
              <a:t>Rishiyur</a:t>
            </a:r>
            <a:r>
              <a:rPr lang="en-US" sz="2400" dirty="0" smtClean="0"/>
              <a:t> S. Nikhil, Joel Emer, </a:t>
            </a:r>
            <a:r>
              <a:rPr lang="en-US" sz="2400" dirty="0" err="1" smtClean="0"/>
              <a:t>Muralidaran</a:t>
            </a:r>
            <a:r>
              <a:rPr lang="en-US" sz="2400" dirty="0" smtClean="0"/>
              <a:t> </a:t>
            </a:r>
            <a:r>
              <a:rPr lang="en-US" sz="2400" dirty="0" err="1" smtClean="0"/>
              <a:t>Vijayaraghavan</a:t>
            </a:r>
            <a:endParaRPr lang="en-US" sz="2400" dirty="0" smtClean="0"/>
          </a:p>
          <a:p>
            <a:r>
              <a:rPr lang="en-US" sz="2400" dirty="0" smtClean="0"/>
              <a:t>Staff and students in 6.375 (Spring 2013), 6.S195 (Fall 2012), 6.S078 (Spring 2012)</a:t>
            </a:r>
            <a:endParaRPr lang="en-US" sz="2400" dirty="0"/>
          </a:p>
          <a:p>
            <a:pPr lvl="1"/>
            <a:r>
              <a:rPr lang="en-US" sz="2000" dirty="0" err="1" smtClean="0"/>
              <a:t>Asif</a:t>
            </a:r>
            <a:r>
              <a:rPr lang="en-US" sz="2000" dirty="0" smtClean="0"/>
              <a:t> Khan, Richard </a:t>
            </a:r>
            <a:r>
              <a:rPr lang="en-US" sz="2000" dirty="0" err="1" smtClean="0"/>
              <a:t>Ruhler</a:t>
            </a:r>
            <a:r>
              <a:rPr lang="en-US" sz="2000" dirty="0" smtClean="0"/>
              <a:t>, Sang </a:t>
            </a:r>
            <a:r>
              <a:rPr lang="en-US" sz="2000" dirty="0"/>
              <a:t>Woo </a:t>
            </a:r>
            <a:r>
              <a:rPr lang="en-US" sz="2000" dirty="0" smtClean="0"/>
              <a:t>Jun, Abhinav Agarwal, Myron King, </a:t>
            </a:r>
            <a:r>
              <a:rPr lang="en-US" sz="2000" dirty="0" err="1" smtClean="0"/>
              <a:t>Kermin</a:t>
            </a:r>
            <a:r>
              <a:rPr lang="en-US" sz="2000" dirty="0" smtClean="0"/>
              <a:t> Fleming, Ming Liu, Li-Shiuan </a:t>
            </a:r>
            <a:r>
              <a:rPr lang="en-US" sz="2000" dirty="0"/>
              <a:t>Peh </a:t>
            </a:r>
          </a:p>
          <a:p>
            <a:r>
              <a:rPr lang="en-US" sz="2400" dirty="0" smtClean="0"/>
              <a:t>External</a:t>
            </a:r>
          </a:p>
          <a:p>
            <a:pPr lvl="1"/>
            <a:r>
              <a:rPr lang="en-US" sz="2000" dirty="0" smtClean="0"/>
              <a:t>Prof </a:t>
            </a:r>
            <a:r>
              <a:rPr lang="en-US" sz="2000" dirty="0" err="1" smtClean="0"/>
              <a:t>Amey</a:t>
            </a:r>
            <a:r>
              <a:rPr lang="en-US" sz="2000" dirty="0" smtClean="0"/>
              <a:t> </a:t>
            </a:r>
            <a:r>
              <a:rPr lang="en-US" sz="2000" dirty="0" err="1" smtClean="0"/>
              <a:t>Karkare</a:t>
            </a:r>
            <a:r>
              <a:rPr lang="en-US" sz="2000" dirty="0"/>
              <a:t> </a:t>
            </a:r>
            <a:r>
              <a:rPr lang="en-US" sz="2000" dirty="0" smtClean="0"/>
              <a:t>&amp; students at IIT Kanpur</a:t>
            </a:r>
          </a:p>
          <a:p>
            <a:pPr lvl="1"/>
            <a:r>
              <a:rPr lang="en-US" sz="2000" dirty="0" smtClean="0"/>
              <a:t>Prof Jihong Kim &amp; students at Seoul Nation University</a:t>
            </a:r>
          </a:p>
          <a:p>
            <a:pPr lvl="1"/>
            <a:r>
              <a:rPr lang="en-US" sz="2000" dirty="0" smtClean="0"/>
              <a:t>Prof Derek Chiou, University of Texas at Austin </a:t>
            </a:r>
          </a:p>
          <a:p>
            <a:pPr lvl="1"/>
            <a:r>
              <a:rPr lang="en-US" sz="2000" dirty="0"/>
              <a:t>Prof </a:t>
            </a:r>
            <a:r>
              <a:rPr lang="en-US" sz="2000" dirty="0" err="1"/>
              <a:t>Yoav</a:t>
            </a:r>
            <a:r>
              <a:rPr lang="en-US" sz="2000" dirty="0"/>
              <a:t> </a:t>
            </a:r>
            <a:r>
              <a:rPr lang="en-US" sz="2000" dirty="0" err="1" smtClean="0"/>
              <a:t>Etsion</a:t>
            </a:r>
            <a:r>
              <a:rPr lang="en-US" sz="2000" dirty="0" smtClean="0"/>
              <a:t> &amp; students at </a:t>
            </a:r>
            <a:r>
              <a:rPr lang="en-US" sz="2000" dirty="0" err="1" smtClean="0"/>
              <a:t>Technion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11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68586" cy="1143000"/>
          </a:xfrm>
        </p:spPr>
        <p:txBody>
          <a:bodyPr/>
          <a:lstStyle/>
          <a:p>
            <a:r>
              <a:rPr lang="en-US" dirty="0" smtClean="0"/>
              <a:t>Invariants for a CC-protocol 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166" y="1508184"/>
            <a:ext cx="7772400" cy="5065143"/>
          </a:xfrm>
        </p:spPr>
        <p:txBody>
          <a:bodyPr/>
          <a:lstStyle/>
          <a:p>
            <a:r>
              <a:rPr lang="en-US" sz="2200" dirty="0" smtClean="0"/>
              <a:t>Directory state is always a conservative estimate of a child’s state</a:t>
            </a:r>
          </a:p>
          <a:p>
            <a:pPr lvl="1"/>
            <a:r>
              <a:rPr lang="en-US" sz="1800" dirty="0" smtClean="0"/>
              <a:t>E.g., if directory thinks that a child cache is in S state then the cache has to be in either I or S state</a:t>
            </a:r>
          </a:p>
          <a:p>
            <a:r>
              <a:rPr lang="en-US" sz="2200" dirty="0" smtClean="0"/>
              <a:t>For every request there is a corresponding response, though sometimes a response may have been generated even before the request was processed</a:t>
            </a:r>
          </a:p>
          <a:p>
            <a:r>
              <a:rPr lang="en-US" sz="2200" dirty="0" smtClean="0"/>
              <a:t>Communication system has to ensure that</a:t>
            </a:r>
          </a:p>
          <a:p>
            <a:pPr lvl="1"/>
            <a:r>
              <a:rPr lang="en-US" sz="1800" dirty="0" smtClean="0"/>
              <a:t>responses cannot be blocked by requests </a:t>
            </a:r>
          </a:p>
          <a:p>
            <a:pPr lvl="1"/>
            <a:r>
              <a:rPr lang="en-US" sz="1800" dirty="0" smtClean="0"/>
              <a:t>a request cannot overtake a response for the same address</a:t>
            </a:r>
          </a:p>
          <a:p>
            <a:r>
              <a:rPr lang="en-US" sz="2400" dirty="0" smtClean="0"/>
              <a:t>At every merger point for requests, we will assume fair arbitration to avoid starvation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63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set of cache/memory actions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624111" y="1501180"/>
            <a:ext cx="2605414" cy="2108410"/>
            <a:chOff x="5285983" y="2931091"/>
            <a:chExt cx="2605414" cy="2108410"/>
          </a:xfrm>
        </p:grpSpPr>
        <p:sp>
          <p:nvSpPr>
            <p:cNvPr id="7" name="Rectangle 6"/>
            <p:cNvSpPr/>
            <p:nvPr/>
          </p:nvSpPr>
          <p:spPr bwMode="auto">
            <a:xfrm>
              <a:off x="5285983" y="2931091"/>
              <a:ext cx="2605414" cy="1478072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accent3"/>
                  </a:solidFill>
                  <a:effectLst/>
                  <a:latin typeface="+mn-lt"/>
                </a:rPr>
                <a:t>Cache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rot="5400000">
              <a:off x="5997834" y="4738083"/>
              <a:ext cx="601249" cy="1588"/>
            </a:xfrm>
            <a:prstGeom prst="straightConnector1">
              <a:avLst/>
            </a:prstGeom>
            <a:solidFill>
              <a:srgbClr val="000000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rot="16200000" flipV="1">
              <a:off x="6651275" y="4727647"/>
              <a:ext cx="601249" cy="1588"/>
            </a:xfrm>
            <a:prstGeom prst="straightConnector1">
              <a:avLst/>
            </a:prstGeom>
            <a:solidFill>
              <a:srgbClr val="000000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5633561" y="4006280"/>
              <a:ext cx="8611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1,5,8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761598" y="3996802"/>
              <a:ext cx="8611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3,5,7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18" name="Rectangle 17"/>
          <p:cNvSpPr/>
          <p:nvPr/>
        </p:nvSpPr>
        <p:spPr bwMode="auto">
          <a:xfrm>
            <a:off x="5701421" y="4762012"/>
            <a:ext cx="2605414" cy="1478072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+mn-lt"/>
              </a:rPr>
              <a:t>Memory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 rot="16200000" flipV="1">
            <a:off x="7046334" y="4477207"/>
            <a:ext cx="601249" cy="1588"/>
          </a:xfrm>
          <a:prstGeom prst="straightConnector1">
            <a:avLst/>
          </a:prstGeom>
          <a:solidFill>
            <a:srgbClr val="00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rot="5400000">
            <a:off x="6356148" y="4476003"/>
            <a:ext cx="601249" cy="1588"/>
          </a:xfrm>
          <a:prstGeom prst="straightConnector1">
            <a:avLst/>
          </a:prstGeom>
          <a:solidFill>
            <a:srgbClr val="000000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7402052" y="4778626"/>
            <a:ext cx="604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2,4</a:t>
            </a:r>
            <a:endParaRPr lang="en-US" sz="20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24327" y="4778626"/>
            <a:ext cx="604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2,6</a:t>
            </a:r>
            <a:endParaRPr lang="en-US" sz="20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4155" y="2196835"/>
            <a:ext cx="521008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Up </a:t>
            </a:r>
            <a:r>
              <a:rPr lang="en-US" dirty="0" err="1" smtClean="0"/>
              <a:t>req</a:t>
            </a:r>
            <a:r>
              <a:rPr lang="en-US" dirty="0" smtClean="0"/>
              <a:t> send (cache)</a:t>
            </a:r>
          </a:p>
          <a:p>
            <a:r>
              <a:rPr lang="en-US" dirty="0" smtClean="0"/>
              <a:t>2 Up </a:t>
            </a:r>
            <a:r>
              <a:rPr lang="en-US" dirty="0" err="1" smtClean="0"/>
              <a:t>req</a:t>
            </a:r>
            <a:r>
              <a:rPr lang="en-US" dirty="0" smtClean="0"/>
              <a:t> </a:t>
            </a:r>
            <a:r>
              <a:rPr lang="en-US" dirty="0" err="1" smtClean="0"/>
              <a:t>proc</a:t>
            </a:r>
            <a:r>
              <a:rPr lang="en-US" dirty="0" smtClean="0"/>
              <a:t>, Up </a:t>
            </a:r>
            <a:r>
              <a:rPr lang="en-US" dirty="0" err="1" smtClean="0"/>
              <a:t>resp</a:t>
            </a:r>
            <a:r>
              <a:rPr lang="en-US" dirty="0" smtClean="0"/>
              <a:t> send (memory)</a:t>
            </a:r>
          </a:p>
          <a:p>
            <a:r>
              <a:rPr lang="en-US" dirty="0" smtClean="0"/>
              <a:t>3 Up </a:t>
            </a:r>
            <a:r>
              <a:rPr lang="en-US" dirty="0" err="1" smtClean="0"/>
              <a:t>resp</a:t>
            </a:r>
            <a:r>
              <a:rPr lang="en-US" dirty="0" smtClean="0"/>
              <a:t> </a:t>
            </a:r>
            <a:r>
              <a:rPr lang="en-US" dirty="0" err="1" smtClean="0"/>
              <a:t>proc</a:t>
            </a:r>
            <a:r>
              <a:rPr lang="en-US" dirty="0" smtClean="0"/>
              <a:t> (cache)</a:t>
            </a:r>
          </a:p>
          <a:p>
            <a:r>
              <a:rPr lang="en-US" dirty="0" smtClean="0"/>
              <a:t>4 </a:t>
            </a:r>
            <a:r>
              <a:rPr lang="en-US" dirty="0" err="1" smtClean="0"/>
              <a:t>Dn</a:t>
            </a:r>
            <a:r>
              <a:rPr lang="en-US" dirty="0" smtClean="0"/>
              <a:t> </a:t>
            </a:r>
            <a:r>
              <a:rPr lang="en-US" dirty="0" err="1" smtClean="0"/>
              <a:t>req</a:t>
            </a:r>
            <a:r>
              <a:rPr lang="en-US" dirty="0" smtClean="0"/>
              <a:t> send (memory)</a:t>
            </a:r>
          </a:p>
          <a:p>
            <a:r>
              <a:rPr lang="en-US" dirty="0" smtClean="0"/>
              <a:t>5 </a:t>
            </a:r>
            <a:r>
              <a:rPr lang="en-US" dirty="0" err="1" smtClean="0"/>
              <a:t>Dn</a:t>
            </a:r>
            <a:r>
              <a:rPr lang="en-US" dirty="0" smtClean="0"/>
              <a:t> </a:t>
            </a:r>
            <a:r>
              <a:rPr lang="en-US" dirty="0" err="1" smtClean="0"/>
              <a:t>req</a:t>
            </a:r>
            <a:r>
              <a:rPr lang="en-US" dirty="0" smtClean="0"/>
              <a:t> </a:t>
            </a:r>
            <a:r>
              <a:rPr lang="en-US" dirty="0" err="1" smtClean="0"/>
              <a:t>proc</a:t>
            </a:r>
            <a:r>
              <a:rPr lang="en-US" dirty="0" smtClean="0"/>
              <a:t>, </a:t>
            </a:r>
            <a:r>
              <a:rPr lang="en-US" dirty="0" err="1" smtClean="0"/>
              <a:t>Dn</a:t>
            </a:r>
            <a:r>
              <a:rPr lang="en-US" dirty="0" smtClean="0"/>
              <a:t> </a:t>
            </a:r>
            <a:r>
              <a:rPr lang="en-US" dirty="0" err="1" smtClean="0"/>
              <a:t>resp</a:t>
            </a:r>
            <a:r>
              <a:rPr lang="en-US" dirty="0" smtClean="0"/>
              <a:t> send (cache)</a:t>
            </a:r>
          </a:p>
          <a:p>
            <a:r>
              <a:rPr lang="en-US" dirty="0" smtClean="0"/>
              <a:t>6 </a:t>
            </a:r>
            <a:r>
              <a:rPr lang="en-US" dirty="0" err="1" smtClean="0"/>
              <a:t>Dn</a:t>
            </a:r>
            <a:r>
              <a:rPr lang="en-US" dirty="0" smtClean="0"/>
              <a:t> </a:t>
            </a:r>
            <a:r>
              <a:rPr lang="en-US" dirty="0" err="1" smtClean="0"/>
              <a:t>resp</a:t>
            </a:r>
            <a:r>
              <a:rPr lang="en-US" dirty="0" smtClean="0"/>
              <a:t> </a:t>
            </a:r>
            <a:r>
              <a:rPr lang="en-US" dirty="0" err="1" smtClean="0"/>
              <a:t>proc</a:t>
            </a:r>
            <a:r>
              <a:rPr lang="en-US" dirty="0" smtClean="0"/>
              <a:t> (memory)</a:t>
            </a:r>
          </a:p>
          <a:p>
            <a:r>
              <a:rPr lang="en-US" dirty="0" smtClean="0"/>
              <a:t>7 </a:t>
            </a:r>
            <a:r>
              <a:rPr lang="en-US" dirty="0" err="1" smtClean="0"/>
              <a:t>Dn</a:t>
            </a:r>
            <a:r>
              <a:rPr lang="en-US" dirty="0" smtClean="0"/>
              <a:t> </a:t>
            </a:r>
            <a:r>
              <a:rPr lang="en-US" dirty="0" err="1" smtClean="0"/>
              <a:t>req</a:t>
            </a:r>
            <a:r>
              <a:rPr lang="en-US" dirty="0" smtClean="0"/>
              <a:t> </a:t>
            </a:r>
            <a:r>
              <a:rPr lang="en-US" dirty="0" err="1" smtClean="0"/>
              <a:t>proc</a:t>
            </a:r>
            <a:r>
              <a:rPr lang="en-US" dirty="0" smtClean="0"/>
              <a:t>, drop (cache)</a:t>
            </a:r>
          </a:p>
          <a:p>
            <a:r>
              <a:rPr lang="en-US" dirty="0" smtClean="0"/>
              <a:t>8 Voluntary </a:t>
            </a:r>
            <a:r>
              <a:rPr lang="en-US" dirty="0" err="1" smtClean="0"/>
              <a:t>Dn</a:t>
            </a:r>
            <a:r>
              <a:rPr lang="en-US" dirty="0" smtClean="0"/>
              <a:t> </a:t>
            </a:r>
            <a:r>
              <a:rPr lang="en-US" dirty="0" err="1" smtClean="0"/>
              <a:t>resp</a:t>
            </a:r>
            <a:r>
              <a:rPr lang="en-US" dirty="0" smtClean="0"/>
              <a:t> (cache)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6368902" y="2445488"/>
            <a:ext cx="1169582" cy="202019"/>
          </a:xfrm>
          <a:custGeom>
            <a:avLst/>
            <a:gdLst>
              <a:gd name="connsiteX0" fmla="*/ 1169582 w 1169582"/>
              <a:gd name="connsiteY0" fmla="*/ 116959 h 202019"/>
              <a:gd name="connsiteX1" fmla="*/ 1158949 w 1169582"/>
              <a:gd name="connsiteY1" fmla="*/ 0 h 202019"/>
              <a:gd name="connsiteX2" fmla="*/ 0 w 1169582"/>
              <a:gd name="connsiteY2" fmla="*/ 0 h 202019"/>
              <a:gd name="connsiteX3" fmla="*/ 10633 w 1169582"/>
              <a:gd name="connsiteY3" fmla="*/ 202019 h 202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9582" h="202019">
                <a:moveTo>
                  <a:pt x="1169582" y="116959"/>
                </a:moveTo>
                <a:lnTo>
                  <a:pt x="1158949" y="0"/>
                </a:lnTo>
                <a:lnTo>
                  <a:pt x="0" y="0"/>
                </a:lnTo>
                <a:lnTo>
                  <a:pt x="10633" y="202019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 flipH="1" flipV="1">
            <a:off x="6402255" y="5077726"/>
            <a:ext cx="1169582" cy="202019"/>
          </a:xfrm>
          <a:custGeom>
            <a:avLst/>
            <a:gdLst>
              <a:gd name="connsiteX0" fmla="*/ 1169582 w 1169582"/>
              <a:gd name="connsiteY0" fmla="*/ 116959 h 202019"/>
              <a:gd name="connsiteX1" fmla="*/ 1158949 w 1169582"/>
              <a:gd name="connsiteY1" fmla="*/ 0 h 202019"/>
              <a:gd name="connsiteX2" fmla="*/ 0 w 1169582"/>
              <a:gd name="connsiteY2" fmla="*/ 0 h 202019"/>
              <a:gd name="connsiteX3" fmla="*/ 10633 w 1169582"/>
              <a:gd name="connsiteY3" fmla="*/ 202019 h 202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9582" h="202019">
                <a:moveTo>
                  <a:pt x="1169582" y="116959"/>
                </a:moveTo>
                <a:lnTo>
                  <a:pt x="1158949" y="0"/>
                </a:lnTo>
                <a:lnTo>
                  <a:pt x="0" y="0"/>
                </a:lnTo>
                <a:lnTo>
                  <a:pt x="10633" y="202019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8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Child Requests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665" y="1538737"/>
            <a:ext cx="8053387" cy="46783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1. Child to Parent: Upgrade-to-y Request</a:t>
            </a:r>
          </a:p>
          <a:p>
            <a:pPr marL="400050" lvl="1" indent="0"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c.state</a:t>
            </a:r>
            <a:r>
              <a:rPr lang="en-US" sz="2000" dirty="0" smtClean="0"/>
              <a:t>[a]&lt;y) &amp; (</a:t>
            </a:r>
            <a:r>
              <a:rPr lang="en-US" sz="2000" dirty="0" err="1" smtClean="0"/>
              <a:t>c.waitp</a:t>
            </a:r>
            <a:r>
              <a:rPr lang="en-US" sz="2000" dirty="0" smtClean="0"/>
              <a:t>[a]=Nothing) </a:t>
            </a:r>
          </a:p>
          <a:p>
            <a:pPr marL="400050" lvl="1" indent="0">
              <a:buNone/>
            </a:pPr>
            <a:r>
              <a:rPr lang="en-US" sz="2000" dirty="0" smtClean="0">
                <a:sym typeface="Symbol"/>
              </a:rPr>
              <a:t> </a:t>
            </a:r>
            <a:r>
              <a:rPr lang="en-US" sz="2000" dirty="0" err="1">
                <a:sym typeface="Symbol"/>
              </a:rPr>
              <a:t>c.waitp</a:t>
            </a:r>
            <a:r>
              <a:rPr lang="en-US" sz="2000" dirty="0">
                <a:sym typeface="Symbol"/>
              </a:rPr>
              <a:t>[a</a:t>
            </a:r>
            <a:r>
              <a:rPr lang="en-US" sz="2000" dirty="0" smtClean="0">
                <a:sym typeface="Symbol"/>
              </a:rPr>
              <a:t>]:=Valid y;</a:t>
            </a:r>
          </a:p>
          <a:p>
            <a:pPr marL="400050" lvl="1" indent="0">
              <a:buNone/>
            </a:pPr>
            <a:r>
              <a:rPr lang="en-US" sz="2000" dirty="0" smtClean="0">
                <a:sym typeface="Symbol"/>
              </a:rPr>
              <a:t>     c2m.enq(&lt;</a:t>
            </a:r>
            <a:r>
              <a:rPr lang="en-US" sz="2000" dirty="0" err="1" smtClean="0">
                <a:sym typeface="Symbol"/>
              </a:rPr>
              <a:t>Req</a:t>
            </a:r>
            <a:r>
              <a:rPr lang="en-US" sz="2000" dirty="0" smtClean="0">
                <a:sym typeface="Symbol"/>
              </a:rPr>
              <a:t>, </a:t>
            </a:r>
            <a:r>
              <a:rPr lang="en-US" sz="2000" dirty="0" err="1" smtClean="0">
                <a:sym typeface="Symbol"/>
              </a:rPr>
              <a:t>cm</a:t>
            </a:r>
            <a:r>
              <a:rPr lang="en-US" sz="2000" dirty="0" smtClean="0">
                <a:sym typeface="Symbol"/>
              </a:rPr>
              <a:t>, a, y, - &gt;);</a:t>
            </a:r>
          </a:p>
          <a:p>
            <a:pPr marL="0" indent="0">
              <a:buNone/>
            </a:pPr>
            <a:endParaRPr lang="en-US" sz="2000" dirty="0" smtClean="0">
              <a:solidFill>
                <a:srgbClr val="56127A"/>
              </a:solidFill>
              <a:sym typeface="Symbo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70997" y="3657600"/>
            <a:ext cx="6820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a blocking cache since we did not </a:t>
            </a:r>
            <a:r>
              <a:rPr lang="en-US" dirty="0" err="1" smtClean="0"/>
              <a:t>deque</a:t>
            </a:r>
            <a:r>
              <a:rPr lang="en-US" dirty="0" smtClean="0"/>
              <a:t> the requesting message in case of a miss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57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Parent Responds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813" y="1546536"/>
            <a:ext cx="8328154" cy="503541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2. Parent to Child: Upgrade-to-y response</a:t>
            </a:r>
          </a:p>
          <a:p>
            <a:pPr marL="400050" lvl="1" indent="0">
              <a:buNone/>
            </a:pPr>
            <a:r>
              <a:rPr lang="en-US" sz="2000" dirty="0" smtClean="0"/>
              <a:t>(</a:t>
            </a:r>
            <a:r>
              <a:rPr lang="en-US" sz="2000" dirty="0" smtClean="0">
                <a:sym typeface="Symbol"/>
              </a:rPr>
              <a:t>j, </a:t>
            </a:r>
            <a:r>
              <a:rPr lang="en-US" sz="2000" dirty="0" err="1" smtClean="0"/>
              <a:t>m.waitc</a:t>
            </a:r>
            <a:r>
              <a:rPr lang="en-US" sz="2000" dirty="0" smtClean="0"/>
              <a:t>[j][</a:t>
            </a:r>
            <a:r>
              <a:rPr lang="en-US" sz="2000" dirty="0"/>
              <a:t>a</a:t>
            </a:r>
            <a:r>
              <a:rPr lang="en-US" sz="2000" dirty="0" smtClean="0"/>
              <a:t>]=Nothing) &amp; c2m.msg=&lt;</a:t>
            </a:r>
            <a:r>
              <a:rPr lang="en-US" sz="2000" dirty="0" err="1" smtClean="0"/>
              <a:t>Req,c</a:t>
            </a:r>
            <a:r>
              <a:rPr lang="en-US" sz="2000" dirty="0" err="1" smtClean="0">
                <a:sym typeface="Symbol"/>
              </a:rPr>
              <a:t></a:t>
            </a:r>
            <a:r>
              <a:rPr lang="en-US" sz="2000" dirty="0" err="1" smtClean="0"/>
              <a:t>m,a,y</a:t>
            </a:r>
            <a:r>
              <a:rPr lang="en-US" sz="2000" dirty="0" smtClean="0"/>
              <a:t>,-&gt; &amp;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>
                <a:sym typeface="Symbol"/>
              </a:rPr>
              <a:t></a:t>
            </a:r>
            <a:r>
              <a:rPr lang="en-US" sz="2000" dirty="0" err="1" smtClean="0">
                <a:sym typeface="Symbol"/>
              </a:rPr>
              <a:t>i≠c</a:t>
            </a:r>
            <a:r>
              <a:rPr lang="en-US" sz="2000" dirty="0" smtClean="0">
                <a:sym typeface="Symbol"/>
              </a:rPr>
              <a:t>, </a:t>
            </a:r>
            <a:r>
              <a:rPr lang="en-US" sz="2000" dirty="0" err="1" smtClean="0">
                <a:sym typeface="Symbol"/>
              </a:rPr>
              <a:t>IsCompatible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dirty="0" err="1" smtClean="0">
                <a:sym typeface="Symbol"/>
              </a:rPr>
              <a:t>m.child</a:t>
            </a:r>
            <a:r>
              <a:rPr lang="en-US" sz="2000" dirty="0" smtClean="0">
                <a:sym typeface="Symbol"/>
              </a:rPr>
              <a:t>[i][a],y))</a:t>
            </a:r>
          </a:p>
          <a:p>
            <a:pPr marL="400050" lvl="1" indent="0">
              <a:buNone/>
            </a:pPr>
            <a:r>
              <a:rPr lang="en-US" sz="2000" dirty="0" smtClean="0">
                <a:sym typeface="Symbol"/>
              </a:rPr>
              <a:t> m2c.enq(&lt;</a:t>
            </a:r>
            <a:r>
              <a:rPr lang="en-US" sz="2000" dirty="0" err="1" smtClean="0">
                <a:sym typeface="Symbol"/>
              </a:rPr>
              <a:t>Resp</a:t>
            </a:r>
            <a:r>
              <a:rPr lang="en-US" sz="2000" dirty="0" smtClean="0">
                <a:sym typeface="Symbol"/>
              </a:rPr>
              <a:t>, </a:t>
            </a:r>
            <a:r>
              <a:rPr lang="en-US" sz="2000" dirty="0" err="1" smtClean="0">
                <a:sym typeface="Symbol"/>
              </a:rPr>
              <a:t>mc</a:t>
            </a:r>
            <a:r>
              <a:rPr lang="en-US" sz="2000" dirty="0" smtClean="0">
                <a:sym typeface="Symbol"/>
              </a:rPr>
              <a:t>, a, y,</a:t>
            </a:r>
          </a:p>
          <a:p>
            <a:pPr marL="400050" lvl="1" indent="0">
              <a:buNone/>
            </a:pPr>
            <a:r>
              <a:rPr lang="en-US" sz="2000" dirty="0" smtClean="0">
                <a:sym typeface="Symbol"/>
              </a:rPr>
              <a:t>                   (if </a:t>
            </a:r>
            <a:r>
              <a:rPr lang="en-US" sz="2000" dirty="0">
                <a:sym typeface="Symbol"/>
              </a:rPr>
              <a:t>(</a:t>
            </a:r>
            <a:r>
              <a:rPr lang="en-US" sz="2000" dirty="0" err="1" smtClean="0">
                <a:sym typeface="Symbol"/>
              </a:rPr>
              <a:t>m.child</a:t>
            </a:r>
            <a:r>
              <a:rPr lang="en-US" sz="2000" dirty="0" smtClean="0">
                <a:sym typeface="Symbol"/>
              </a:rPr>
              <a:t>[c][a]=I) then </a:t>
            </a:r>
            <a:r>
              <a:rPr lang="en-US" sz="2000" dirty="0" err="1" smtClean="0">
                <a:sym typeface="Symbol"/>
              </a:rPr>
              <a:t>m.data</a:t>
            </a:r>
            <a:r>
              <a:rPr lang="en-US" sz="2000" dirty="0" smtClean="0">
                <a:sym typeface="Symbol"/>
              </a:rPr>
              <a:t>[a] else -)&gt;);</a:t>
            </a:r>
          </a:p>
          <a:p>
            <a:pPr marL="400050" lvl="1" indent="0">
              <a:buNone/>
            </a:pPr>
            <a:r>
              <a:rPr lang="en-US" sz="2000" dirty="0" smtClean="0">
                <a:sym typeface="Symbol"/>
              </a:rPr>
              <a:t>    </a:t>
            </a:r>
            <a:r>
              <a:rPr lang="en-US" sz="2000" dirty="0" err="1" smtClean="0">
                <a:sym typeface="Symbol"/>
              </a:rPr>
              <a:t>m.child</a:t>
            </a:r>
            <a:r>
              <a:rPr lang="en-US" sz="2000" dirty="0" smtClean="0">
                <a:sym typeface="Symbol"/>
              </a:rPr>
              <a:t>[c</a:t>
            </a:r>
            <a:r>
              <a:rPr lang="en-US" sz="2000" dirty="0">
                <a:sym typeface="Symbol"/>
              </a:rPr>
              <a:t>][a]:=y</a:t>
            </a:r>
            <a:r>
              <a:rPr lang="en-US" sz="2000" dirty="0" smtClean="0">
                <a:sym typeface="Symbol"/>
              </a:rPr>
              <a:t>; c2m.deq;</a:t>
            </a:r>
            <a:endParaRPr lang="en-US" sz="2000" dirty="0">
              <a:solidFill>
                <a:srgbClr val="56127A"/>
              </a:solidFill>
              <a:sym typeface="Symbo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96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49728" cy="1143000"/>
          </a:xfrm>
        </p:spPr>
        <p:txBody>
          <a:bodyPr/>
          <a:lstStyle/>
          <a:p>
            <a:r>
              <a:rPr lang="en-US" sz="4000" dirty="0" smtClean="0"/>
              <a:t>Child receives Response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074" y="1522311"/>
            <a:ext cx="8442541" cy="4990631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3. </a:t>
            </a:r>
            <a:r>
              <a:rPr lang="en-US" sz="2400" dirty="0" smtClean="0"/>
              <a:t>Child receiving upgrade-to-y response</a:t>
            </a:r>
          </a:p>
          <a:p>
            <a:pPr marL="400050" lvl="1" indent="0">
              <a:buNone/>
            </a:pPr>
            <a:r>
              <a:rPr lang="en-US" sz="2000" dirty="0" smtClean="0"/>
              <a:t>m2c.msg=&lt;</a:t>
            </a:r>
            <a:r>
              <a:rPr lang="en-US" sz="2000" dirty="0" err="1" smtClean="0"/>
              <a:t>Resp</a:t>
            </a:r>
            <a:r>
              <a:rPr lang="en-US" sz="2000" dirty="0" smtClean="0"/>
              <a:t>, </a:t>
            </a:r>
            <a:r>
              <a:rPr lang="en-US" sz="2000" dirty="0" err="1" smtClean="0"/>
              <a:t>m</a:t>
            </a:r>
            <a:r>
              <a:rPr lang="en-US" sz="2000" dirty="0" err="1" smtClean="0">
                <a:sym typeface="Symbol"/>
              </a:rPr>
              <a:t></a:t>
            </a:r>
            <a:r>
              <a:rPr lang="en-US" sz="2000" dirty="0" err="1" smtClean="0"/>
              <a:t>c</a:t>
            </a:r>
            <a:r>
              <a:rPr lang="en-US" sz="2000" dirty="0" smtClean="0"/>
              <a:t>, a, y, data&gt;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>
                <a:sym typeface="Symbol"/>
              </a:rPr>
              <a:t> m2c.deq</a:t>
            </a:r>
            <a:r>
              <a:rPr lang="en-US" sz="2000" dirty="0" smtClean="0">
                <a:sym typeface="Symbol"/>
              </a:rPr>
              <a:t>;</a:t>
            </a:r>
          </a:p>
          <a:p>
            <a:pPr marL="400050" lvl="1" indent="0">
              <a:buNone/>
            </a:pPr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   if(</a:t>
            </a:r>
            <a:r>
              <a:rPr lang="en-US" sz="2000" dirty="0" err="1" smtClean="0">
                <a:sym typeface="Symbol"/>
              </a:rPr>
              <a:t>c.state</a:t>
            </a:r>
            <a:r>
              <a:rPr lang="en-US" sz="2000" dirty="0" smtClean="0">
                <a:sym typeface="Symbol"/>
              </a:rPr>
              <a:t>[a]=I) </a:t>
            </a:r>
            <a:r>
              <a:rPr lang="en-US" sz="2000" dirty="0" err="1" smtClean="0">
                <a:sym typeface="Symbol"/>
              </a:rPr>
              <a:t>c.data</a:t>
            </a:r>
            <a:r>
              <a:rPr lang="en-US" sz="2000" dirty="0" smtClean="0">
                <a:sym typeface="Symbol"/>
              </a:rPr>
              <a:t>[a]:=data;</a:t>
            </a:r>
          </a:p>
          <a:p>
            <a:pPr marL="400050" lvl="1" indent="0">
              <a:buNone/>
            </a:pPr>
            <a:r>
              <a:rPr lang="en-US" sz="2000" dirty="0" smtClean="0">
                <a:sym typeface="Symbol"/>
              </a:rPr>
              <a:t>    </a:t>
            </a:r>
            <a:r>
              <a:rPr lang="en-US" sz="2000" dirty="0" err="1" smtClean="0">
                <a:sym typeface="Symbol"/>
              </a:rPr>
              <a:t>c.state</a:t>
            </a:r>
            <a:r>
              <a:rPr lang="en-US" sz="2000" dirty="0" smtClean="0">
                <a:sym typeface="Symbol"/>
              </a:rPr>
              <a:t>[a]:=y;</a:t>
            </a:r>
          </a:p>
          <a:p>
            <a:pPr marL="400050" lvl="1" indent="0">
              <a:buNone/>
            </a:pPr>
            <a:r>
              <a:rPr lang="en-US" sz="2000" dirty="0" smtClean="0">
                <a:sym typeface="Symbol"/>
              </a:rPr>
              <a:t>    </a:t>
            </a:r>
            <a:r>
              <a:rPr lang="en-US" sz="2000" dirty="0" err="1" smtClean="0">
                <a:sym typeface="Symbol"/>
              </a:rPr>
              <a:t>c.waitp</a:t>
            </a:r>
            <a:r>
              <a:rPr lang="en-US" sz="2000" dirty="0" smtClean="0">
                <a:sym typeface="Symbol"/>
              </a:rPr>
              <a:t>[a]:=Nothing;</a:t>
            </a:r>
          </a:p>
          <a:p>
            <a:pPr marL="400050" lvl="1" indent="0">
              <a:buNone/>
            </a:pPr>
            <a:r>
              <a:rPr lang="en-US" sz="2000" dirty="0" smtClean="0">
                <a:sym typeface="Symbol"/>
              </a:rPr>
              <a:t>// the child must be waiting for a state </a:t>
            </a:r>
            <a:r>
              <a:rPr lang="en-US" sz="2000" dirty="0">
                <a:sym typeface="Symbol"/>
              </a:rPr>
              <a:t>≤</a:t>
            </a:r>
            <a:r>
              <a:rPr lang="en-US" sz="2000" dirty="0" smtClean="0">
                <a:sym typeface="Symbol"/>
              </a:rPr>
              <a:t> y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62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Parent Requests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665" y="1538737"/>
            <a:ext cx="8053387" cy="46783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4</a:t>
            </a:r>
            <a:r>
              <a:rPr lang="en-US" sz="2400" dirty="0" smtClean="0"/>
              <a:t>. Parent to Child: Downgrade-to-y Request</a:t>
            </a:r>
            <a:endParaRPr lang="en-US" sz="2400" dirty="0"/>
          </a:p>
          <a:p>
            <a:pPr marL="400050" lvl="1" indent="0">
              <a:buNone/>
            </a:pPr>
            <a:r>
              <a:rPr lang="en-US" sz="2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c2m.msg</a:t>
            </a:r>
            <a:r>
              <a:rPr lang="en-US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=&lt;</a:t>
            </a:r>
            <a:r>
              <a:rPr lang="en-US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Req,c</a:t>
            </a:r>
            <a:r>
              <a:rPr lang="en-US" sz="2000" dirty="0" err="1">
                <a:solidFill>
                  <a:schemeClr val="tx1">
                    <a:lumMod val="60000"/>
                    <a:lumOff val="40000"/>
                  </a:schemeClr>
                </a:solidFill>
                <a:sym typeface="Symbol"/>
              </a:rPr>
              <a:t></a:t>
            </a:r>
            <a:r>
              <a:rPr lang="en-US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m,a,y</a:t>
            </a:r>
            <a:r>
              <a:rPr lang="en-US" sz="2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,-&gt; &amp;</a:t>
            </a:r>
          </a:p>
          <a:p>
            <a:pPr marL="400050" lvl="1" indent="0"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m.child</a:t>
            </a:r>
            <a:r>
              <a:rPr lang="en-US" sz="2000" dirty="0" smtClean="0"/>
              <a:t>[i][a]&gt;y) &amp; (</a:t>
            </a:r>
            <a:r>
              <a:rPr lang="en-US" sz="2000" dirty="0" err="1" smtClean="0">
                <a:sym typeface="Symbol"/>
              </a:rPr>
              <a:t>m.waitc</a:t>
            </a:r>
            <a:r>
              <a:rPr lang="en-US" sz="2000" dirty="0" smtClean="0">
                <a:sym typeface="Symbol"/>
              </a:rPr>
              <a:t>[i][a]=Nothing)</a:t>
            </a:r>
            <a:endParaRPr lang="en-US" sz="2000" dirty="0" smtClean="0"/>
          </a:p>
          <a:p>
            <a:pPr marL="400050" lvl="1" indent="0">
              <a:buNone/>
            </a:pPr>
            <a:r>
              <a:rPr lang="en-US" sz="2000" dirty="0">
                <a:sym typeface="Symbol"/>
              </a:rPr>
              <a:t> </a:t>
            </a:r>
            <a:r>
              <a:rPr lang="en-US" sz="2000" dirty="0" err="1">
                <a:sym typeface="Symbol"/>
              </a:rPr>
              <a:t>m.waitc</a:t>
            </a:r>
            <a:r>
              <a:rPr lang="en-US" sz="2000" dirty="0">
                <a:sym typeface="Symbol"/>
              </a:rPr>
              <a:t>[</a:t>
            </a:r>
            <a:r>
              <a:rPr lang="en-US" sz="2000" dirty="0" err="1">
                <a:sym typeface="Symbol"/>
              </a:rPr>
              <a:t>i</a:t>
            </a:r>
            <a:r>
              <a:rPr lang="en-US" sz="2000" dirty="0" smtClean="0">
                <a:sym typeface="Symbol"/>
              </a:rPr>
              <a:t>][a]:=Valid </a:t>
            </a:r>
            <a:r>
              <a:rPr lang="en-US" sz="2000" dirty="0">
                <a:sym typeface="Symbol"/>
              </a:rPr>
              <a:t>y</a:t>
            </a:r>
            <a:r>
              <a:rPr lang="en-US" sz="2000" dirty="0" smtClean="0">
                <a:sym typeface="Symbol"/>
              </a:rPr>
              <a:t>; </a:t>
            </a:r>
          </a:p>
          <a:p>
            <a:pPr marL="400050" lvl="1" indent="0">
              <a:buNone/>
            </a:pPr>
            <a:r>
              <a:rPr lang="en-US" sz="2000" dirty="0" smtClean="0">
                <a:sym typeface="Symbol"/>
              </a:rPr>
              <a:t>    m2c.enq(&lt;</a:t>
            </a:r>
            <a:r>
              <a:rPr lang="en-US" sz="2000" dirty="0" err="1" smtClean="0">
                <a:sym typeface="Symbol"/>
              </a:rPr>
              <a:t>Req</a:t>
            </a:r>
            <a:r>
              <a:rPr lang="en-US" sz="2000" dirty="0" smtClean="0">
                <a:sym typeface="Symbol"/>
              </a:rPr>
              <a:t>, </a:t>
            </a:r>
            <a:r>
              <a:rPr lang="en-US" sz="2000" dirty="0" err="1" smtClean="0">
                <a:sym typeface="Symbol"/>
              </a:rPr>
              <a:t>mc</a:t>
            </a:r>
            <a:r>
              <a:rPr lang="en-US" sz="2000" dirty="0" smtClean="0">
                <a:sym typeface="Symbol"/>
              </a:rPr>
              <a:t>, </a:t>
            </a:r>
            <a:r>
              <a:rPr lang="en-US" sz="2000" dirty="0">
                <a:sym typeface="Symbol"/>
              </a:rPr>
              <a:t>a</a:t>
            </a:r>
            <a:r>
              <a:rPr lang="en-US" sz="2000" dirty="0" smtClean="0">
                <a:sym typeface="Symbol"/>
              </a:rPr>
              <a:t>, y, - &gt;);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54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Child Responds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813" y="1546536"/>
            <a:ext cx="8328154" cy="503541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5. Child to Parent: Downgrade-to-y response</a:t>
            </a:r>
          </a:p>
          <a:p>
            <a:pPr marL="400050" lvl="1" indent="0">
              <a:buNone/>
            </a:pPr>
            <a:r>
              <a:rPr lang="en-US" sz="2000" dirty="0" smtClean="0"/>
              <a:t>(m2c.msg=&lt;</a:t>
            </a:r>
            <a:r>
              <a:rPr lang="en-US" sz="2000" dirty="0" err="1" smtClean="0"/>
              <a:t>Req,m</a:t>
            </a:r>
            <a:r>
              <a:rPr lang="en-US" sz="2000" dirty="0" err="1" smtClean="0">
                <a:sym typeface="Symbol"/>
              </a:rPr>
              <a:t></a:t>
            </a:r>
            <a:r>
              <a:rPr lang="en-US" sz="2000" dirty="0" err="1" smtClean="0"/>
              <a:t>c,a,y</a:t>
            </a:r>
            <a:r>
              <a:rPr lang="en-US" sz="2000" dirty="0" smtClean="0"/>
              <a:t>,-&gt;) &amp;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c.state</a:t>
            </a:r>
            <a:r>
              <a:rPr lang="en-US" sz="2000" dirty="0" smtClean="0"/>
              <a:t>[a]&gt;y) </a:t>
            </a:r>
          </a:p>
          <a:p>
            <a:pPr marL="400050" lvl="1" indent="0">
              <a:buNone/>
            </a:pPr>
            <a:r>
              <a:rPr lang="en-US" sz="2000" dirty="0" smtClean="0">
                <a:sym typeface="Symbol"/>
              </a:rPr>
              <a:t> </a:t>
            </a:r>
            <a:r>
              <a:rPr lang="en-US" sz="2000" dirty="0">
                <a:sym typeface="Symbol"/>
              </a:rPr>
              <a:t>c2m.enq(&lt;</a:t>
            </a:r>
            <a:r>
              <a:rPr lang="en-US" sz="2000" dirty="0" err="1">
                <a:sym typeface="Symbol"/>
              </a:rPr>
              <a:t>Resp</a:t>
            </a:r>
            <a:r>
              <a:rPr lang="en-US" sz="2000" dirty="0">
                <a:sym typeface="Symbol"/>
              </a:rPr>
              <a:t>, c-&gt;m, a, y,</a:t>
            </a:r>
          </a:p>
          <a:p>
            <a:pPr marL="400050" lvl="1" indent="0">
              <a:buNone/>
            </a:pPr>
            <a:r>
              <a:rPr lang="en-US" sz="2000" dirty="0">
                <a:sym typeface="Symbol"/>
              </a:rPr>
              <a:t>                    (if (</a:t>
            </a:r>
            <a:r>
              <a:rPr lang="en-US" sz="2000" dirty="0" err="1">
                <a:sym typeface="Symbol"/>
              </a:rPr>
              <a:t>c.state</a:t>
            </a:r>
            <a:r>
              <a:rPr lang="en-US" sz="2000" dirty="0">
                <a:sym typeface="Symbol"/>
              </a:rPr>
              <a:t>[a]=M) then </a:t>
            </a:r>
            <a:r>
              <a:rPr lang="en-US" sz="2000" dirty="0" err="1">
                <a:sym typeface="Symbol"/>
              </a:rPr>
              <a:t>c.data</a:t>
            </a:r>
            <a:r>
              <a:rPr lang="en-US" sz="2000" dirty="0">
                <a:sym typeface="Symbol"/>
              </a:rPr>
              <a:t>[a] else - </a:t>
            </a:r>
            <a:r>
              <a:rPr lang="en-US" sz="2000" dirty="0" smtClean="0">
                <a:sym typeface="Symbol"/>
              </a:rPr>
              <a:t>)&gt;);</a:t>
            </a:r>
          </a:p>
          <a:p>
            <a:pPr marL="400050" lvl="1" indent="0">
              <a:buNone/>
            </a:pPr>
            <a:r>
              <a:rPr lang="en-US" sz="2000" dirty="0" smtClean="0">
                <a:sym typeface="Symbol"/>
              </a:rPr>
              <a:t>    </a:t>
            </a:r>
            <a:r>
              <a:rPr lang="en-US" sz="2000" dirty="0" err="1" smtClean="0">
                <a:sym typeface="Symbol"/>
              </a:rPr>
              <a:t>c.state</a:t>
            </a:r>
            <a:r>
              <a:rPr lang="en-US" sz="2000" dirty="0" smtClean="0">
                <a:sym typeface="Symbol"/>
              </a:rPr>
              <a:t>[a]:=y</a:t>
            </a:r>
            <a:r>
              <a:rPr lang="en-US" sz="2000" dirty="0">
                <a:sym typeface="Symbol"/>
              </a:rPr>
              <a:t>; </a:t>
            </a:r>
            <a:r>
              <a:rPr lang="en-US" sz="2000" dirty="0" smtClean="0">
                <a:sym typeface="Symbol"/>
              </a:rPr>
              <a:t>m2c.deq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46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49728" cy="1143000"/>
          </a:xfrm>
        </p:spPr>
        <p:txBody>
          <a:bodyPr/>
          <a:lstStyle/>
          <a:p>
            <a:r>
              <a:rPr lang="en-US" sz="4000" dirty="0" smtClean="0"/>
              <a:t>Parent receives Response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074" y="1522311"/>
            <a:ext cx="8442541" cy="499063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6. Parent receiving downgrade-to-y response</a:t>
            </a:r>
          </a:p>
          <a:p>
            <a:pPr marL="400050" lvl="1" indent="0">
              <a:buNone/>
            </a:pPr>
            <a:r>
              <a:rPr lang="en-US" sz="2000" dirty="0" smtClean="0"/>
              <a:t>c2m.msg=&lt;</a:t>
            </a:r>
            <a:r>
              <a:rPr lang="en-US" sz="2000" dirty="0" err="1" smtClean="0"/>
              <a:t>Resp</a:t>
            </a:r>
            <a:r>
              <a:rPr lang="en-US" sz="2000" dirty="0" smtClean="0"/>
              <a:t>, </a:t>
            </a:r>
            <a:r>
              <a:rPr lang="en-US" sz="2000" dirty="0" err="1" smtClean="0"/>
              <a:t>c</a:t>
            </a:r>
            <a:r>
              <a:rPr lang="en-US" sz="2000" dirty="0" err="1" smtClean="0">
                <a:sym typeface="Symbol"/>
              </a:rPr>
              <a:t></a:t>
            </a:r>
            <a:r>
              <a:rPr lang="en-US" sz="2000" dirty="0" err="1" smtClean="0"/>
              <a:t>m</a:t>
            </a:r>
            <a:r>
              <a:rPr lang="en-US" sz="2000" dirty="0" smtClean="0"/>
              <a:t>, a, y, data&gt;</a:t>
            </a:r>
          </a:p>
          <a:p>
            <a:pPr marL="457200" lvl="1" indent="0">
              <a:buNone/>
            </a:pPr>
            <a:r>
              <a:rPr lang="en-US" sz="2000" dirty="0">
                <a:sym typeface="Symbol"/>
              </a:rPr>
              <a:t> c2m.deq</a:t>
            </a:r>
            <a:r>
              <a:rPr lang="en-US" sz="2000" dirty="0" smtClean="0">
                <a:sym typeface="Symbol"/>
              </a:rPr>
              <a:t>;</a:t>
            </a:r>
          </a:p>
          <a:p>
            <a:pPr marL="400050" lvl="1" indent="0">
              <a:buNone/>
            </a:pPr>
            <a:r>
              <a:rPr lang="en-US" sz="2000" dirty="0" smtClean="0">
                <a:sym typeface="Symbol"/>
              </a:rPr>
              <a:t>    if(</a:t>
            </a:r>
            <a:r>
              <a:rPr lang="en-US" sz="2000" dirty="0" err="1" smtClean="0">
                <a:sym typeface="Symbol"/>
              </a:rPr>
              <a:t>m.child</a:t>
            </a:r>
            <a:r>
              <a:rPr lang="en-US" sz="2000" dirty="0" smtClean="0">
                <a:sym typeface="Symbol"/>
              </a:rPr>
              <a:t>[c][a]=M) </a:t>
            </a:r>
            <a:r>
              <a:rPr lang="en-US" sz="2000" dirty="0" err="1" smtClean="0">
                <a:sym typeface="Symbol"/>
              </a:rPr>
              <a:t>m.data</a:t>
            </a:r>
            <a:r>
              <a:rPr lang="en-US" sz="2000" dirty="0" smtClean="0">
                <a:sym typeface="Symbol"/>
              </a:rPr>
              <a:t>[a]:=data;</a:t>
            </a:r>
          </a:p>
          <a:p>
            <a:pPr marL="400050" lvl="1" indent="0">
              <a:buNone/>
            </a:pPr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   </a:t>
            </a:r>
            <a:r>
              <a:rPr lang="en-US" sz="2000" dirty="0" err="1" smtClean="0">
                <a:sym typeface="Symbol"/>
              </a:rPr>
              <a:t>m.child</a:t>
            </a:r>
            <a:r>
              <a:rPr lang="en-US" sz="2000" smtClean="0">
                <a:sym typeface="Symbol"/>
              </a:rPr>
              <a:t>[c][a</a:t>
            </a:r>
            <a:r>
              <a:rPr lang="en-US" sz="2000" dirty="0" smtClean="0">
                <a:sym typeface="Symbol"/>
              </a:rPr>
              <a:t>]:=y;</a:t>
            </a:r>
          </a:p>
          <a:p>
            <a:pPr marL="400050" lvl="1" indent="0">
              <a:buNone/>
            </a:pPr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   if(</a:t>
            </a:r>
            <a:r>
              <a:rPr lang="en-US" sz="2000" dirty="0" err="1" smtClean="0">
                <a:sym typeface="Symbol"/>
              </a:rPr>
              <a:t>m.waitc</a:t>
            </a:r>
            <a:r>
              <a:rPr lang="en-US" sz="2000" dirty="0" smtClean="0">
                <a:sym typeface="Symbol"/>
              </a:rPr>
              <a:t>[c][a]=(Valid x) &amp; </a:t>
            </a:r>
            <a:r>
              <a:rPr lang="en-US" sz="2000" dirty="0" err="1" smtClean="0">
                <a:sym typeface="Symbol"/>
              </a:rPr>
              <a:t>x≥y</a:t>
            </a:r>
            <a:r>
              <a:rPr lang="en-US" sz="2000" dirty="0" smtClean="0">
                <a:sym typeface="Symbol"/>
              </a:rPr>
              <a:t>) </a:t>
            </a:r>
          </a:p>
          <a:p>
            <a:pPr marL="400050" lvl="1" indent="0">
              <a:buNone/>
            </a:pPr>
            <a:r>
              <a:rPr lang="en-US" sz="2000" dirty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                                </a:t>
            </a:r>
            <a:r>
              <a:rPr lang="en-US" sz="2000" dirty="0" err="1" smtClean="0">
                <a:sym typeface="Symbol"/>
              </a:rPr>
              <a:t>m.waitc</a:t>
            </a:r>
            <a:r>
              <a:rPr lang="en-US" sz="2000" dirty="0" smtClean="0">
                <a:sym typeface="Symbol"/>
              </a:rPr>
              <a:t>[c][a]:=Nothing;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56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016815" cy="1143000"/>
          </a:xfrm>
        </p:spPr>
        <p:txBody>
          <a:bodyPr/>
          <a:lstStyle/>
          <a:p>
            <a:r>
              <a:rPr lang="en-US" sz="4000" dirty="0" smtClean="0"/>
              <a:t>Child receives served Request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170" y="1564616"/>
            <a:ext cx="7552347" cy="46783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7. Child receiving downgrade-to-y request</a:t>
            </a:r>
          </a:p>
          <a:p>
            <a:pPr marL="400050" lvl="1" indent="0">
              <a:buNone/>
            </a:pPr>
            <a:r>
              <a:rPr lang="en-US" sz="2000" dirty="0" smtClean="0">
                <a:sym typeface="Symbol"/>
              </a:rPr>
              <a:t>(m2c.msg=&lt;</a:t>
            </a:r>
            <a:r>
              <a:rPr lang="en-US" sz="2000" dirty="0" err="1" smtClean="0">
                <a:sym typeface="Symbol"/>
              </a:rPr>
              <a:t>Req</a:t>
            </a:r>
            <a:r>
              <a:rPr lang="en-US" sz="2000" dirty="0" smtClean="0">
                <a:sym typeface="Symbol"/>
              </a:rPr>
              <a:t>, </a:t>
            </a:r>
            <a:r>
              <a:rPr lang="en-US" sz="2000" dirty="0" err="1" smtClean="0">
                <a:sym typeface="Symbol"/>
              </a:rPr>
              <a:t>mc</a:t>
            </a:r>
            <a:r>
              <a:rPr lang="en-US" sz="2000" dirty="0" smtClean="0">
                <a:sym typeface="Symbol"/>
              </a:rPr>
              <a:t>, a, y, - &gt;) &amp; (</a:t>
            </a:r>
            <a:r>
              <a:rPr lang="en-US" sz="2000" dirty="0" err="1" smtClean="0">
                <a:sym typeface="Symbol"/>
              </a:rPr>
              <a:t>c.state</a:t>
            </a:r>
            <a:r>
              <a:rPr lang="en-US" sz="2000" dirty="0" smtClean="0">
                <a:sym typeface="Symbol"/>
              </a:rPr>
              <a:t>[a]≤y)</a:t>
            </a:r>
          </a:p>
          <a:p>
            <a:pPr marL="400050" lvl="1" indent="0">
              <a:buNone/>
            </a:pPr>
            <a:r>
              <a:rPr lang="en-US" sz="2000" dirty="0" smtClean="0">
                <a:sym typeface="Symbol"/>
              </a:rPr>
              <a:t> m2c.deq;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9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534401" cy="1143000"/>
          </a:xfrm>
        </p:spPr>
        <p:txBody>
          <a:bodyPr/>
          <a:lstStyle/>
          <a:p>
            <a:r>
              <a:rPr lang="en-US" sz="4000" dirty="0" smtClean="0"/>
              <a:t>Child Voluntarily downgrades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813" y="1546536"/>
            <a:ext cx="8328154" cy="503541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8. Child </a:t>
            </a:r>
            <a:r>
              <a:rPr lang="en-US" sz="2400" dirty="0"/>
              <a:t>to Parent: Downgrade-to-y </a:t>
            </a:r>
            <a:r>
              <a:rPr lang="en-US" sz="2400" dirty="0" smtClean="0"/>
              <a:t>response (</a:t>
            </a:r>
            <a:r>
              <a:rPr lang="en-US" sz="2400" dirty="0" err="1" smtClean="0"/>
              <a:t>vol</a:t>
            </a:r>
            <a:r>
              <a:rPr lang="en-US" sz="2400" dirty="0" smtClean="0"/>
              <a:t>)</a:t>
            </a:r>
            <a:endParaRPr lang="en-US" sz="2400" dirty="0"/>
          </a:p>
          <a:p>
            <a:pPr marL="400050" lvl="1" indent="0">
              <a:buNone/>
            </a:pPr>
            <a:r>
              <a:rPr lang="en-US" sz="2000" dirty="0"/>
              <a:t>(</a:t>
            </a:r>
            <a:r>
              <a:rPr lang="en-US" sz="2000" dirty="0" err="1"/>
              <a:t>c.waitp</a:t>
            </a:r>
            <a:r>
              <a:rPr lang="en-US" sz="2000" dirty="0"/>
              <a:t>[a]=</a:t>
            </a:r>
            <a:r>
              <a:rPr lang="en-US" sz="2000" dirty="0" smtClean="0"/>
              <a:t>Nothing) &amp; (</a:t>
            </a:r>
            <a:r>
              <a:rPr lang="en-US" sz="2000" dirty="0" err="1"/>
              <a:t>c.state</a:t>
            </a:r>
            <a:r>
              <a:rPr lang="en-US" sz="2000" dirty="0"/>
              <a:t>[a]&gt;y) </a:t>
            </a:r>
          </a:p>
          <a:p>
            <a:pPr marL="400050" lvl="1" indent="0">
              <a:buNone/>
            </a:pPr>
            <a:r>
              <a:rPr lang="en-US" sz="2000" dirty="0">
                <a:sym typeface="Symbol"/>
              </a:rPr>
              <a:t> c2m.enq(&lt;</a:t>
            </a:r>
            <a:r>
              <a:rPr lang="en-US" sz="2000" dirty="0" err="1">
                <a:sym typeface="Symbol"/>
              </a:rPr>
              <a:t>Resp</a:t>
            </a:r>
            <a:r>
              <a:rPr lang="en-US" sz="2000" dirty="0">
                <a:sym typeface="Symbol"/>
              </a:rPr>
              <a:t>, c-&gt;m, a, y,</a:t>
            </a:r>
          </a:p>
          <a:p>
            <a:pPr marL="400050" lvl="1" indent="0">
              <a:buNone/>
            </a:pPr>
            <a:r>
              <a:rPr lang="en-US" sz="2000" dirty="0">
                <a:sym typeface="Symbol"/>
              </a:rPr>
              <a:t>                    (if (</a:t>
            </a:r>
            <a:r>
              <a:rPr lang="en-US" sz="2000" dirty="0" err="1">
                <a:sym typeface="Symbol"/>
              </a:rPr>
              <a:t>c.state</a:t>
            </a:r>
            <a:r>
              <a:rPr lang="en-US" sz="2000" dirty="0">
                <a:sym typeface="Symbol"/>
              </a:rPr>
              <a:t>[a]=M) then </a:t>
            </a:r>
            <a:r>
              <a:rPr lang="en-US" sz="2000" dirty="0" err="1">
                <a:sym typeface="Symbol"/>
              </a:rPr>
              <a:t>c.data</a:t>
            </a:r>
            <a:r>
              <a:rPr lang="en-US" sz="2000" dirty="0">
                <a:sym typeface="Symbol"/>
              </a:rPr>
              <a:t>[a] else - )&gt;);</a:t>
            </a:r>
          </a:p>
          <a:p>
            <a:pPr marL="400050" lvl="1" indent="0">
              <a:buNone/>
            </a:pPr>
            <a:r>
              <a:rPr lang="en-US" sz="2000" dirty="0">
                <a:sym typeface="Symbol"/>
              </a:rPr>
              <a:t>    </a:t>
            </a:r>
            <a:r>
              <a:rPr lang="en-US" sz="2000" dirty="0" err="1">
                <a:sym typeface="Symbol"/>
              </a:rPr>
              <a:t>c.state</a:t>
            </a:r>
            <a:r>
              <a:rPr lang="en-US" sz="2000" dirty="0">
                <a:sym typeface="Symbol"/>
              </a:rPr>
              <a:t>[a]:=y</a:t>
            </a:r>
            <a:r>
              <a:rPr lang="en-US" sz="2000" dirty="0" smtClean="0">
                <a:sym typeface="Symbol"/>
              </a:rPr>
              <a:t>;</a:t>
            </a:r>
            <a:endParaRPr lang="en-US" sz="2400" dirty="0" smtClean="0">
              <a:sym typeface="Symbo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44010" y="4167962"/>
            <a:ext cx="6539024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Rules 1 to 8 are complete - cover all possibilities and cannot deadlock or violate cache </a:t>
            </a:r>
            <a:r>
              <a:rPr lang="en-US" dirty="0" smtClean="0"/>
              <a:t>invariants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10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4000" dirty="0" smtClean="0"/>
              <a:t>Memory Consistency in SMPs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4394200"/>
            <a:ext cx="7772400" cy="1169838"/>
          </a:xfrm>
        </p:spPr>
        <p:txBody>
          <a:bodyPr/>
          <a:lstStyle/>
          <a:p>
            <a:r>
              <a:rPr lang="en-US" sz="2400" dirty="0">
                <a:latin typeface="Verdana" pitchFamily="34" charset="0"/>
              </a:rPr>
              <a:t>Suppose CPU-1 updates 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A </a:t>
            </a:r>
            <a:r>
              <a:rPr lang="en-US" sz="2400" dirty="0">
                <a:latin typeface="Verdana" pitchFamily="34" charset="0"/>
              </a:rPr>
              <a:t>to 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200</a:t>
            </a:r>
            <a:r>
              <a:rPr lang="en-US" sz="2400" dirty="0">
                <a:latin typeface="Verdana" pitchFamily="34" charset="0"/>
              </a:rPr>
              <a:t>.  </a:t>
            </a:r>
          </a:p>
          <a:p>
            <a:pPr lvl="1"/>
            <a:r>
              <a:rPr lang="en-US" sz="2000" i="1" dirty="0">
                <a:latin typeface="Verdana" pitchFamily="34" charset="0"/>
              </a:rPr>
              <a:t>  </a:t>
            </a:r>
            <a:r>
              <a:rPr lang="en-US" sz="2000" i="1" dirty="0">
                <a:solidFill>
                  <a:srgbClr val="56127A"/>
                </a:solidFill>
                <a:latin typeface="Verdana" pitchFamily="34" charset="0"/>
              </a:rPr>
              <a:t>write-back</a:t>
            </a:r>
            <a:r>
              <a:rPr lang="en-US" sz="2000" i="1" dirty="0">
                <a:latin typeface="Verdana" pitchFamily="34" charset="0"/>
              </a:rPr>
              <a:t>:  </a:t>
            </a:r>
            <a:r>
              <a:rPr lang="en-US" sz="2000" dirty="0">
                <a:latin typeface="Verdana" pitchFamily="34" charset="0"/>
              </a:rPr>
              <a:t>memory and cache-2 have stale values</a:t>
            </a:r>
          </a:p>
          <a:p>
            <a:pPr lvl="1"/>
            <a:r>
              <a:rPr lang="en-US" sz="2000" i="1" dirty="0">
                <a:latin typeface="Verdana" pitchFamily="34" charset="0"/>
              </a:rPr>
              <a:t>  </a:t>
            </a:r>
            <a:r>
              <a:rPr lang="en-US" sz="2000" i="1" dirty="0">
                <a:solidFill>
                  <a:srgbClr val="56127A"/>
                </a:solidFill>
                <a:latin typeface="Verdana" pitchFamily="34" charset="0"/>
              </a:rPr>
              <a:t>write-through</a:t>
            </a:r>
            <a:r>
              <a:rPr lang="en-US" sz="2000" i="1" dirty="0">
                <a:latin typeface="Verdana" pitchFamily="34" charset="0"/>
              </a:rPr>
              <a:t>:  </a:t>
            </a:r>
            <a:r>
              <a:rPr lang="en-US" sz="2000" dirty="0">
                <a:latin typeface="Verdana" pitchFamily="34" charset="0"/>
              </a:rPr>
              <a:t>cache-2 has a stale </a:t>
            </a:r>
            <a:r>
              <a:rPr lang="en-US" sz="2000" dirty="0" smtClean="0">
                <a:latin typeface="Verdana" pitchFamily="34" charset="0"/>
              </a:rPr>
              <a:t>value</a:t>
            </a:r>
            <a:endParaRPr lang="en-US" sz="2000" dirty="0">
              <a:latin typeface="Verdana" pitchFamily="34" charset="0"/>
            </a:endParaRPr>
          </a:p>
        </p:txBody>
      </p:sp>
      <p:grpSp>
        <p:nvGrpSpPr>
          <p:cNvPr id="4102" name="Group 4"/>
          <p:cNvGrpSpPr>
            <a:grpSpLocks/>
          </p:cNvGrpSpPr>
          <p:nvPr/>
        </p:nvGrpSpPr>
        <p:grpSpPr bwMode="auto">
          <a:xfrm>
            <a:off x="1118006" y="1519358"/>
            <a:ext cx="7585075" cy="2851150"/>
            <a:chOff x="672" y="784"/>
            <a:chExt cx="4778" cy="1796"/>
          </a:xfrm>
        </p:grpSpPr>
        <p:sp>
          <p:nvSpPr>
            <p:cNvPr id="4104" name="Rectangle 5"/>
            <p:cNvSpPr>
              <a:spLocks noChangeArrowheads="1"/>
            </p:cNvSpPr>
            <p:nvPr/>
          </p:nvSpPr>
          <p:spPr bwMode="auto">
            <a:xfrm>
              <a:off x="2152" y="1275"/>
              <a:ext cx="75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56127A"/>
                  </a:solidFill>
                  <a:latin typeface="Verdana" pitchFamily="34" charset="0"/>
                </a:rPr>
                <a:t>cache-1</a:t>
              </a:r>
            </a:p>
          </p:txBody>
        </p:sp>
        <p:sp>
          <p:nvSpPr>
            <p:cNvPr id="4105" name="Rectangle 6"/>
            <p:cNvSpPr>
              <a:spLocks noChangeArrowheads="1"/>
            </p:cNvSpPr>
            <p:nvPr/>
          </p:nvSpPr>
          <p:spPr bwMode="auto">
            <a:xfrm>
              <a:off x="897" y="1212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Line 7"/>
            <p:cNvSpPr>
              <a:spLocks noChangeShapeType="1"/>
            </p:cNvSpPr>
            <p:nvPr/>
          </p:nvSpPr>
          <p:spPr bwMode="auto">
            <a:xfrm>
              <a:off x="1493" y="1104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Line 8"/>
            <p:cNvSpPr>
              <a:spLocks noChangeShapeType="1"/>
            </p:cNvSpPr>
            <p:nvPr/>
          </p:nvSpPr>
          <p:spPr bwMode="auto">
            <a:xfrm>
              <a:off x="897" y="1328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Line 9"/>
            <p:cNvSpPr>
              <a:spLocks noChangeShapeType="1"/>
            </p:cNvSpPr>
            <p:nvPr/>
          </p:nvSpPr>
          <p:spPr bwMode="auto">
            <a:xfrm flipV="1">
              <a:off x="907" y="1533"/>
              <a:ext cx="1217" cy="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Rectangle 10"/>
            <p:cNvSpPr>
              <a:spLocks noChangeArrowheads="1"/>
            </p:cNvSpPr>
            <p:nvPr/>
          </p:nvSpPr>
          <p:spPr bwMode="auto">
            <a:xfrm>
              <a:off x="672" y="1287"/>
              <a:ext cx="100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FF0000"/>
                  </a:solidFill>
                  <a:latin typeface="Verdana" pitchFamily="34" charset="0"/>
                </a:rPr>
                <a:t>A	</a:t>
              </a:r>
              <a:r>
                <a:rPr lang="en-US" dirty="0" smtClean="0">
                  <a:solidFill>
                    <a:srgbClr val="FF0000"/>
                  </a:solidFill>
                  <a:latin typeface="Verdana" pitchFamily="34" charset="0"/>
                </a:rPr>
                <a:t>100</a:t>
              </a:r>
              <a:endParaRPr lang="en-US" dirty="0">
                <a:solidFill>
                  <a:srgbClr val="FF0000"/>
                </a:solidFill>
                <a:latin typeface="Verdana" pitchFamily="34" charset="0"/>
              </a:endParaRPr>
            </a:p>
          </p:txBody>
        </p:sp>
        <p:sp>
          <p:nvSpPr>
            <p:cNvPr id="4110" name="Rectangle 11"/>
            <p:cNvSpPr>
              <a:spLocks noChangeArrowheads="1"/>
            </p:cNvSpPr>
            <p:nvPr/>
          </p:nvSpPr>
          <p:spPr bwMode="auto">
            <a:xfrm>
              <a:off x="844" y="1780"/>
              <a:ext cx="3908" cy="21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4111" name="Rectangle 12"/>
            <p:cNvSpPr>
              <a:spLocks noChangeArrowheads="1"/>
            </p:cNvSpPr>
            <p:nvPr/>
          </p:nvSpPr>
          <p:spPr bwMode="auto">
            <a:xfrm>
              <a:off x="2139" y="1760"/>
              <a:ext cx="156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solidFill>
                    <a:schemeClr val="bg1"/>
                  </a:solidFill>
                  <a:latin typeface="Verdana" pitchFamily="34" charset="0"/>
                </a:rPr>
                <a:t>CPU-Memory bus</a:t>
              </a:r>
            </a:p>
          </p:txBody>
        </p:sp>
        <p:sp>
          <p:nvSpPr>
            <p:cNvPr id="4112" name="Rectangle 13"/>
            <p:cNvSpPr>
              <a:spLocks noChangeArrowheads="1"/>
            </p:cNvSpPr>
            <p:nvPr/>
          </p:nvSpPr>
          <p:spPr bwMode="auto">
            <a:xfrm>
              <a:off x="965" y="784"/>
              <a:ext cx="1000" cy="3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Rectangle 14"/>
            <p:cNvSpPr>
              <a:spLocks noChangeArrowheads="1"/>
            </p:cNvSpPr>
            <p:nvPr/>
          </p:nvSpPr>
          <p:spPr bwMode="auto">
            <a:xfrm>
              <a:off x="1228" y="828"/>
              <a:ext cx="620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56127A"/>
                  </a:solidFill>
                  <a:latin typeface="Verdana" pitchFamily="34" charset="0"/>
                </a:rPr>
                <a:t>CPU-1</a:t>
              </a:r>
            </a:p>
          </p:txBody>
        </p:sp>
        <p:sp>
          <p:nvSpPr>
            <p:cNvPr id="4114" name="Line 15"/>
            <p:cNvSpPr>
              <a:spLocks noChangeShapeType="1"/>
            </p:cNvSpPr>
            <p:nvPr/>
          </p:nvSpPr>
          <p:spPr bwMode="auto">
            <a:xfrm>
              <a:off x="1481" y="1680"/>
              <a:ext cx="0" cy="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Rectangle 16"/>
            <p:cNvSpPr>
              <a:spLocks noChangeArrowheads="1"/>
            </p:cNvSpPr>
            <p:nvPr/>
          </p:nvSpPr>
          <p:spPr bwMode="auto">
            <a:xfrm>
              <a:off x="3457" y="796"/>
              <a:ext cx="1000" cy="3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Rectangle 17"/>
            <p:cNvSpPr>
              <a:spLocks noChangeArrowheads="1"/>
            </p:cNvSpPr>
            <p:nvPr/>
          </p:nvSpPr>
          <p:spPr bwMode="auto">
            <a:xfrm>
              <a:off x="3696" y="840"/>
              <a:ext cx="620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56127A"/>
                  </a:solidFill>
                  <a:latin typeface="Verdana" pitchFamily="34" charset="0"/>
                </a:rPr>
                <a:t>CPU-2</a:t>
              </a:r>
            </a:p>
          </p:txBody>
        </p:sp>
        <p:sp>
          <p:nvSpPr>
            <p:cNvPr id="4117" name="Line 18"/>
            <p:cNvSpPr>
              <a:spLocks noChangeShapeType="1"/>
            </p:cNvSpPr>
            <p:nvPr/>
          </p:nvSpPr>
          <p:spPr bwMode="auto">
            <a:xfrm>
              <a:off x="4045" y="1696"/>
              <a:ext cx="0" cy="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Rectangle 19"/>
            <p:cNvSpPr>
              <a:spLocks noChangeArrowheads="1"/>
            </p:cNvSpPr>
            <p:nvPr/>
          </p:nvSpPr>
          <p:spPr bwMode="auto">
            <a:xfrm>
              <a:off x="4696" y="1299"/>
              <a:ext cx="75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56127A"/>
                  </a:solidFill>
                  <a:latin typeface="Verdana" pitchFamily="34" charset="0"/>
                </a:rPr>
                <a:t>cache-2</a:t>
              </a:r>
            </a:p>
          </p:txBody>
        </p:sp>
        <p:sp>
          <p:nvSpPr>
            <p:cNvPr id="4119" name="Rectangle 20"/>
            <p:cNvSpPr>
              <a:spLocks noChangeArrowheads="1"/>
            </p:cNvSpPr>
            <p:nvPr/>
          </p:nvSpPr>
          <p:spPr bwMode="auto">
            <a:xfrm>
              <a:off x="3441" y="1236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Line 21"/>
            <p:cNvSpPr>
              <a:spLocks noChangeShapeType="1"/>
            </p:cNvSpPr>
            <p:nvPr/>
          </p:nvSpPr>
          <p:spPr bwMode="auto">
            <a:xfrm>
              <a:off x="4037" y="1128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1" name="Line 22"/>
            <p:cNvSpPr>
              <a:spLocks noChangeShapeType="1"/>
            </p:cNvSpPr>
            <p:nvPr/>
          </p:nvSpPr>
          <p:spPr bwMode="auto">
            <a:xfrm>
              <a:off x="3441" y="1352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2" name="Line 23"/>
            <p:cNvSpPr>
              <a:spLocks noChangeShapeType="1"/>
            </p:cNvSpPr>
            <p:nvPr/>
          </p:nvSpPr>
          <p:spPr bwMode="auto">
            <a:xfrm>
              <a:off x="3449" y="1552"/>
              <a:ext cx="1204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Rectangle 24"/>
            <p:cNvSpPr>
              <a:spLocks noChangeArrowheads="1"/>
            </p:cNvSpPr>
            <p:nvPr/>
          </p:nvSpPr>
          <p:spPr bwMode="auto">
            <a:xfrm>
              <a:off x="3216" y="1311"/>
              <a:ext cx="100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00"/>
                  </a:solidFill>
                  <a:latin typeface="Verdana" pitchFamily="34" charset="0"/>
                </a:rPr>
                <a:t>A	100</a:t>
              </a:r>
            </a:p>
          </p:txBody>
        </p:sp>
        <p:sp>
          <p:nvSpPr>
            <p:cNvPr id="4124" name="Rectangle 25"/>
            <p:cNvSpPr>
              <a:spLocks noChangeArrowheads="1"/>
            </p:cNvSpPr>
            <p:nvPr/>
          </p:nvSpPr>
          <p:spPr bwMode="auto">
            <a:xfrm>
              <a:off x="3487" y="2187"/>
              <a:ext cx="78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56127A"/>
                  </a:solidFill>
                  <a:latin typeface="Verdana" pitchFamily="34" charset="0"/>
                </a:rPr>
                <a:t>memory</a:t>
              </a:r>
            </a:p>
          </p:txBody>
        </p:sp>
        <p:sp>
          <p:nvSpPr>
            <p:cNvPr id="4125" name="Rectangle 26"/>
            <p:cNvSpPr>
              <a:spLocks noChangeArrowheads="1"/>
            </p:cNvSpPr>
            <p:nvPr/>
          </p:nvSpPr>
          <p:spPr bwMode="auto">
            <a:xfrm>
              <a:off x="2232" y="2124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Line 27"/>
            <p:cNvSpPr>
              <a:spLocks noChangeShapeType="1"/>
            </p:cNvSpPr>
            <p:nvPr/>
          </p:nvSpPr>
          <p:spPr bwMode="auto">
            <a:xfrm>
              <a:off x="2828" y="2016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Line 28"/>
            <p:cNvSpPr>
              <a:spLocks noChangeShapeType="1"/>
            </p:cNvSpPr>
            <p:nvPr/>
          </p:nvSpPr>
          <p:spPr bwMode="auto">
            <a:xfrm>
              <a:off x="2232" y="2240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Line 29"/>
            <p:cNvSpPr>
              <a:spLocks noChangeShapeType="1"/>
            </p:cNvSpPr>
            <p:nvPr/>
          </p:nvSpPr>
          <p:spPr bwMode="auto">
            <a:xfrm>
              <a:off x="2240" y="2440"/>
              <a:ext cx="1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9" name="Rectangle 30"/>
            <p:cNvSpPr>
              <a:spLocks noChangeArrowheads="1"/>
            </p:cNvSpPr>
            <p:nvPr/>
          </p:nvSpPr>
          <p:spPr bwMode="auto">
            <a:xfrm>
              <a:off x="2007" y="2199"/>
              <a:ext cx="100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00"/>
                  </a:solidFill>
                  <a:latin typeface="Verdana" pitchFamily="34" charset="0"/>
                </a:rPr>
                <a:t>A	100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004364" y="2276888"/>
            <a:ext cx="1399391" cy="577900"/>
            <a:chOff x="2004364" y="2216506"/>
            <a:chExt cx="1399391" cy="577900"/>
          </a:xfrm>
        </p:grpSpPr>
        <p:cxnSp>
          <p:nvCxnSpPr>
            <p:cNvPr id="37" name="Straight Connector 36"/>
            <p:cNvCxnSpPr/>
            <p:nvPr/>
          </p:nvCxnSpPr>
          <p:spPr bwMode="auto">
            <a:xfrm flipV="1">
              <a:off x="2004364" y="2216506"/>
              <a:ext cx="782727" cy="577900"/>
            </a:xfrm>
            <a:prstGeom prst="line">
              <a:avLst/>
            </a:prstGeom>
            <a:solidFill>
              <a:srgbClr val="0000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2728570" y="2298489"/>
              <a:ext cx="675185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Verdana" pitchFamily="34" charset="0"/>
                </a:rPr>
                <a:t>200</a:t>
              </a:r>
              <a:endParaRPr lang="en-US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131869" y="3738708"/>
            <a:ext cx="1399391" cy="577900"/>
            <a:chOff x="2004364" y="2216506"/>
            <a:chExt cx="1399391" cy="577900"/>
          </a:xfrm>
        </p:grpSpPr>
        <p:cxnSp>
          <p:nvCxnSpPr>
            <p:cNvPr id="42" name="Straight Connector 41"/>
            <p:cNvCxnSpPr/>
            <p:nvPr/>
          </p:nvCxnSpPr>
          <p:spPr bwMode="auto">
            <a:xfrm flipV="1">
              <a:off x="2004364" y="2216506"/>
              <a:ext cx="782727" cy="577900"/>
            </a:xfrm>
            <a:prstGeom prst="line">
              <a:avLst/>
            </a:prstGeom>
            <a:solidFill>
              <a:srgbClr val="000000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2728570" y="2298489"/>
              <a:ext cx="675185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Verdana" pitchFamily="34" charset="0"/>
                </a:rPr>
                <a:t>200</a:t>
              </a:r>
              <a:endParaRPr lang="en-US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645259" y="5762446"/>
            <a:ext cx="71929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2"/>
                </a:solidFill>
              </a:rPr>
              <a:t>Do these stale values matter?</a:t>
            </a:r>
          </a:p>
          <a:p>
            <a:r>
              <a:rPr lang="en-US" i="1" dirty="0">
                <a:solidFill>
                  <a:schemeClr val="tx2"/>
                </a:solidFill>
              </a:rPr>
              <a:t>What is the view of shared memory for programming</a:t>
            </a:r>
            <a:r>
              <a:rPr lang="en-US" i="1" dirty="0" smtClean="0">
                <a:solidFill>
                  <a:schemeClr val="tx2"/>
                </a:solidFill>
              </a:rPr>
              <a:t>?</a:t>
            </a:r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0299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 rules exhaustive?</a:t>
            </a:r>
            <a:br>
              <a:rPr lang="en-US" dirty="0" smtClean="0"/>
            </a:br>
            <a:r>
              <a:rPr lang="en-US" sz="2400" dirty="0" smtClean="0"/>
              <a:t>Parent rules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549" y="1532860"/>
            <a:ext cx="8231372" cy="486794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2. Parent to Child: Upgrade-to-y response</a:t>
            </a:r>
          </a:p>
          <a:p>
            <a:pPr marL="400050" lvl="1" indent="0">
              <a:buNone/>
            </a:pPr>
            <a:r>
              <a:rPr lang="en-US" sz="1800" dirty="0"/>
              <a:t>(</a:t>
            </a:r>
            <a:r>
              <a:rPr lang="en-US" sz="1800" dirty="0">
                <a:sym typeface="Symbol"/>
              </a:rPr>
              <a:t>j, </a:t>
            </a:r>
            <a:r>
              <a:rPr lang="en-US" sz="1800" dirty="0" err="1"/>
              <a:t>m.waitc</a:t>
            </a:r>
            <a:r>
              <a:rPr lang="en-US" sz="1800" dirty="0"/>
              <a:t>[j][a]=Nothing) &amp; c2m.msg=&lt;</a:t>
            </a:r>
            <a:r>
              <a:rPr lang="en-US" sz="1800" dirty="0" err="1"/>
              <a:t>Req,c</a:t>
            </a:r>
            <a:r>
              <a:rPr lang="en-US" sz="1800" dirty="0" err="1">
                <a:sym typeface="Symbol"/>
              </a:rPr>
              <a:t></a:t>
            </a:r>
            <a:r>
              <a:rPr lang="en-US" sz="1800" dirty="0" err="1"/>
              <a:t>m,a,y</a:t>
            </a:r>
            <a:r>
              <a:rPr lang="en-US" sz="1800" dirty="0"/>
              <a:t>,-&gt; &amp; (</a:t>
            </a:r>
            <a:r>
              <a:rPr lang="en-US" sz="1800" dirty="0">
                <a:sym typeface="Symbol"/>
              </a:rPr>
              <a:t></a:t>
            </a:r>
            <a:r>
              <a:rPr lang="en-US" sz="1800" dirty="0" err="1">
                <a:sym typeface="Symbol"/>
              </a:rPr>
              <a:t>i≠c</a:t>
            </a:r>
            <a:r>
              <a:rPr lang="en-US" sz="1800" dirty="0">
                <a:sym typeface="Symbol"/>
              </a:rPr>
              <a:t>, </a:t>
            </a:r>
            <a:r>
              <a:rPr lang="en-US" sz="1800" dirty="0" err="1">
                <a:sym typeface="Symbol"/>
              </a:rPr>
              <a:t>IsCompatible</a:t>
            </a:r>
            <a:r>
              <a:rPr lang="en-US" sz="1800" dirty="0">
                <a:sym typeface="Symbol"/>
              </a:rPr>
              <a:t>(</a:t>
            </a:r>
            <a:r>
              <a:rPr lang="en-US" sz="1800" dirty="0" err="1">
                <a:sym typeface="Symbol"/>
              </a:rPr>
              <a:t>m.child</a:t>
            </a:r>
            <a:r>
              <a:rPr lang="en-US" sz="1800" dirty="0">
                <a:sym typeface="Symbol"/>
              </a:rPr>
              <a:t>[</a:t>
            </a:r>
            <a:r>
              <a:rPr lang="en-US" sz="1800" dirty="0" err="1">
                <a:sym typeface="Symbol"/>
              </a:rPr>
              <a:t>i</a:t>
            </a:r>
            <a:r>
              <a:rPr lang="en-US" sz="1800" dirty="0">
                <a:sym typeface="Symbol"/>
              </a:rPr>
              <a:t>][a],y))</a:t>
            </a:r>
          </a:p>
          <a:p>
            <a:pPr marL="400050" lvl="1" indent="0">
              <a:buNone/>
            </a:pPr>
            <a:r>
              <a:rPr lang="en-US" sz="1800" dirty="0">
                <a:sym typeface="Symbol"/>
              </a:rPr>
              <a:t> m2c.enq(&lt;</a:t>
            </a:r>
            <a:r>
              <a:rPr lang="en-US" sz="1800" dirty="0" err="1">
                <a:sym typeface="Symbol"/>
              </a:rPr>
              <a:t>Resp</a:t>
            </a:r>
            <a:r>
              <a:rPr lang="en-US" sz="1800" dirty="0">
                <a:sym typeface="Symbol"/>
              </a:rPr>
              <a:t>, </a:t>
            </a:r>
            <a:r>
              <a:rPr lang="en-US" sz="1800" dirty="0" err="1">
                <a:sym typeface="Symbol"/>
              </a:rPr>
              <a:t>mc</a:t>
            </a:r>
            <a:r>
              <a:rPr lang="en-US" sz="1800" dirty="0">
                <a:sym typeface="Symbol"/>
              </a:rPr>
              <a:t>, a, y,</a:t>
            </a:r>
          </a:p>
          <a:p>
            <a:pPr marL="400050" lvl="1" indent="0">
              <a:buNone/>
            </a:pPr>
            <a:r>
              <a:rPr lang="en-US" sz="1800" dirty="0">
                <a:sym typeface="Symbol"/>
              </a:rPr>
              <a:t>                   (if (</a:t>
            </a:r>
            <a:r>
              <a:rPr lang="en-US" sz="1800" dirty="0" err="1">
                <a:sym typeface="Symbol"/>
              </a:rPr>
              <a:t>m.child</a:t>
            </a:r>
            <a:r>
              <a:rPr lang="en-US" sz="1800" dirty="0">
                <a:sym typeface="Symbol"/>
              </a:rPr>
              <a:t>[c][a]=I) then </a:t>
            </a:r>
            <a:r>
              <a:rPr lang="en-US" sz="1800" dirty="0" err="1">
                <a:sym typeface="Symbol"/>
              </a:rPr>
              <a:t>m.data</a:t>
            </a:r>
            <a:r>
              <a:rPr lang="en-US" sz="1800" dirty="0">
                <a:sym typeface="Symbol"/>
              </a:rPr>
              <a:t>[a] else -)&gt;);</a:t>
            </a:r>
          </a:p>
          <a:p>
            <a:pPr marL="400050" lvl="1" indent="0">
              <a:buNone/>
            </a:pPr>
            <a:r>
              <a:rPr lang="en-US" sz="1800" dirty="0">
                <a:sym typeface="Symbol"/>
              </a:rPr>
              <a:t>    </a:t>
            </a:r>
            <a:r>
              <a:rPr lang="en-US" sz="1800" dirty="0" err="1">
                <a:sym typeface="Symbol"/>
              </a:rPr>
              <a:t>m.child</a:t>
            </a:r>
            <a:r>
              <a:rPr lang="en-US" sz="1800" dirty="0">
                <a:sym typeface="Symbol"/>
              </a:rPr>
              <a:t>[c][a]:=y; c2m.deq;</a:t>
            </a:r>
            <a:endParaRPr lang="en-US" sz="1800" dirty="0">
              <a:solidFill>
                <a:srgbClr val="56127A"/>
              </a:solidFill>
              <a:sym typeface="Symbol"/>
            </a:endParaRP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1385399" y="5506443"/>
            <a:ext cx="73470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No </a:t>
            </a:r>
            <a:r>
              <a:rPr lang="en-US" sz="1800" dirty="0" err="1" smtClean="0">
                <a:solidFill>
                  <a:srgbClr val="FF0000"/>
                </a:solidFill>
              </a:rPr>
              <a:t>deq</a:t>
            </a:r>
            <a:r>
              <a:rPr lang="en-US" sz="1800" dirty="0" smtClean="0">
                <a:solidFill>
                  <a:srgbClr val="FF0000"/>
                </a:solidFill>
              </a:rPr>
              <a:t>, hence the request is kept pending at the head of the queue;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The address is marked as “busy”, i.e., waiting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4928" y="3577552"/>
            <a:ext cx="648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800" dirty="0">
                <a:solidFill>
                  <a:srgbClr val="FF0000"/>
                </a:solidFill>
              </a:rPr>
              <a:t>What if (</a:t>
            </a:r>
            <a:r>
              <a:rPr lang="en-US" sz="1800" dirty="0">
                <a:solidFill>
                  <a:srgbClr val="FF0000"/>
                </a:solidFill>
                <a:sym typeface="Symbol"/>
              </a:rPr>
              <a:t></a:t>
            </a:r>
            <a:r>
              <a:rPr lang="en-US" sz="1800" dirty="0" err="1">
                <a:solidFill>
                  <a:srgbClr val="FF0000"/>
                </a:solidFill>
                <a:sym typeface="Symbol"/>
              </a:rPr>
              <a:t>i≠c</a:t>
            </a:r>
            <a:r>
              <a:rPr lang="en-US" sz="1800" dirty="0">
                <a:solidFill>
                  <a:srgbClr val="FF0000"/>
                </a:solidFill>
                <a:sym typeface="Symbol"/>
              </a:rPr>
              <a:t>, </a:t>
            </a:r>
            <a:r>
              <a:rPr lang="en-US" sz="1800" dirty="0" err="1">
                <a:solidFill>
                  <a:srgbClr val="FF0000"/>
                </a:solidFill>
                <a:sym typeface="Symbol"/>
              </a:rPr>
              <a:t>IsCompatible</a:t>
            </a:r>
            <a:r>
              <a:rPr lang="en-US" sz="1800" dirty="0">
                <a:solidFill>
                  <a:srgbClr val="FF0000"/>
                </a:solidFill>
                <a:sym typeface="Symbol"/>
              </a:rPr>
              <a:t>(</a:t>
            </a:r>
            <a:r>
              <a:rPr lang="en-US" sz="1800" dirty="0" err="1">
                <a:solidFill>
                  <a:srgbClr val="FF0000"/>
                </a:solidFill>
                <a:sym typeface="Symbol"/>
              </a:rPr>
              <a:t>m.child</a:t>
            </a:r>
            <a:r>
              <a:rPr lang="en-US" sz="1800" dirty="0">
                <a:solidFill>
                  <a:srgbClr val="FF0000"/>
                </a:solidFill>
                <a:sym typeface="Symbol"/>
              </a:rPr>
              <a:t>[</a:t>
            </a:r>
            <a:r>
              <a:rPr lang="en-US" sz="1800" dirty="0" err="1">
                <a:solidFill>
                  <a:srgbClr val="FF0000"/>
                </a:solidFill>
                <a:sym typeface="Symbol"/>
              </a:rPr>
              <a:t>i</a:t>
            </a:r>
            <a:r>
              <a:rPr lang="en-US" sz="1800" dirty="0">
                <a:solidFill>
                  <a:srgbClr val="FF0000"/>
                </a:solidFill>
                <a:sym typeface="Symbol"/>
              </a:rPr>
              <a:t>][a],y)) is False?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62116" y="3946884"/>
            <a:ext cx="7424918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1800" dirty="0" smtClean="0"/>
              <a:t>Rule 4 will get invoked</a:t>
            </a:r>
          </a:p>
          <a:p>
            <a:pPr marL="0" indent="0">
              <a:buNone/>
            </a:pPr>
            <a:r>
              <a:rPr lang="en-US" sz="1800" dirty="0" smtClean="0"/>
              <a:t>4</a:t>
            </a:r>
            <a:r>
              <a:rPr lang="en-US" sz="1800" dirty="0"/>
              <a:t>. Parent to </a:t>
            </a:r>
            <a:r>
              <a:rPr lang="en-US" sz="1600" dirty="0"/>
              <a:t>Child</a:t>
            </a:r>
            <a:r>
              <a:rPr lang="en-US" sz="1800" dirty="0"/>
              <a:t>: Downgrade-to-y Request</a:t>
            </a:r>
          </a:p>
          <a:p>
            <a:pPr marL="400050" lvl="1"/>
            <a:r>
              <a:rPr lang="en-US" sz="18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c2m.msg=&lt;</a:t>
            </a:r>
            <a:r>
              <a:rPr lang="en-US" sz="18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Req,c</a:t>
            </a:r>
            <a:r>
              <a:rPr lang="en-US" sz="1800" dirty="0" err="1">
                <a:solidFill>
                  <a:schemeClr val="tx1">
                    <a:lumMod val="60000"/>
                    <a:lumOff val="40000"/>
                  </a:schemeClr>
                </a:solidFill>
                <a:sym typeface="Symbol"/>
              </a:rPr>
              <a:t></a:t>
            </a:r>
            <a:r>
              <a:rPr lang="en-US" sz="18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m,a,y</a:t>
            </a:r>
            <a:r>
              <a:rPr lang="en-US" sz="18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,-&gt; &amp;</a:t>
            </a:r>
          </a:p>
          <a:p>
            <a:pPr marL="400050" lvl="1" indent="0">
              <a:buNone/>
            </a:pPr>
            <a:r>
              <a:rPr lang="en-US" sz="1800" dirty="0" smtClean="0"/>
              <a:t>(</a:t>
            </a:r>
            <a:r>
              <a:rPr lang="en-US" sz="1800" dirty="0" err="1"/>
              <a:t>m.child</a:t>
            </a:r>
            <a:r>
              <a:rPr lang="en-US" sz="1800" dirty="0"/>
              <a:t>[</a:t>
            </a:r>
            <a:r>
              <a:rPr lang="en-US" sz="1800" dirty="0" err="1"/>
              <a:t>i</a:t>
            </a:r>
            <a:r>
              <a:rPr lang="en-US" sz="1800" dirty="0"/>
              <a:t>][a]&gt;y) &amp; (</a:t>
            </a:r>
            <a:r>
              <a:rPr lang="en-US" sz="1800" dirty="0" err="1">
                <a:sym typeface="Symbol"/>
              </a:rPr>
              <a:t>m.waitc</a:t>
            </a:r>
            <a:r>
              <a:rPr lang="en-US" sz="1800" dirty="0">
                <a:sym typeface="Symbol"/>
              </a:rPr>
              <a:t>[</a:t>
            </a:r>
            <a:r>
              <a:rPr lang="en-US" sz="1800" dirty="0" err="1">
                <a:sym typeface="Symbol"/>
              </a:rPr>
              <a:t>i</a:t>
            </a:r>
            <a:r>
              <a:rPr lang="en-US" sz="1800" dirty="0">
                <a:sym typeface="Symbol"/>
              </a:rPr>
              <a:t>][a]=Nothing)</a:t>
            </a:r>
            <a:endParaRPr lang="en-US" sz="1800" dirty="0"/>
          </a:p>
          <a:p>
            <a:pPr marL="400050" lvl="1" indent="0">
              <a:buNone/>
            </a:pPr>
            <a:r>
              <a:rPr lang="en-US" sz="1800" dirty="0">
                <a:sym typeface="Symbol"/>
              </a:rPr>
              <a:t> </a:t>
            </a:r>
            <a:r>
              <a:rPr lang="en-US" sz="1800" dirty="0" err="1">
                <a:sym typeface="Symbol"/>
              </a:rPr>
              <a:t>m.waitc</a:t>
            </a:r>
            <a:r>
              <a:rPr lang="en-US" sz="1800" dirty="0">
                <a:sym typeface="Symbol"/>
              </a:rPr>
              <a:t>[</a:t>
            </a:r>
            <a:r>
              <a:rPr lang="en-US" sz="1800" dirty="0" err="1">
                <a:sym typeface="Symbol"/>
              </a:rPr>
              <a:t>i</a:t>
            </a:r>
            <a:r>
              <a:rPr lang="en-US" sz="1800" dirty="0">
                <a:sym typeface="Symbol"/>
              </a:rPr>
              <a:t>][a]:=Valid y; m2c.enq(&lt;</a:t>
            </a:r>
            <a:r>
              <a:rPr lang="en-US" sz="1800" dirty="0" err="1">
                <a:sym typeface="Symbol"/>
              </a:rPr>
              <a:t>Req</a:t>
            </a:r>
            <a:r>
              <a:rPr lang="en-US" sz="1800" dirty="0">
                <a:sym typeface="Symbol"/>
              </a:rPr>
              <a:t>, </a:t>
            </a:r>
            <a:r>
              <a:rPr lang="en-US" sz="1800" dirty="0" err="1">
                <a:sym typeface="Symbol"/>
              </a:rPr>
              <a:t>m</a:t>
            </a:r>
            <a:r>
              <a:rPr lang="en-US" sz="1800" dirty="0" err="1" smtClean="0">
                <a:sym typeface="Symbol"/>
              </a:rPr>
              <a:t>i</a:t>
            </a:r>
            <a:r>
              <a:rPr lang="en-US" sz="1800" dirty="0" smtClean="0">
                <a:sym typeface="Symbol"/>
              </a:rPr>
              <a:t>, </a:t>
            </a:r>
            <a:r>
              <a:rPr lang="en-US" sz="1800" dirty="0">
                <a:sym typeface="Symbol"/>
              </a:rPr>
              <a:t>a, y, - </a:t>
            </a:r>
            <a:r>
              <a:rPr lang="en-US" sz="1800" dirty="0" smtClean="0">
                <a:sym typeface="Symbol"/>
              </a:rPr>
              <a:t>&gt;);</a:t>
            </a:r>
            <a:endParaRPr lang="en-US" sz="1800" dirty="0">
              <a:sym typeface="Symbol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30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rules exhaustive?</a:t>
            </a:r>
            <a:br>
              <a:rPr lang="en-US" dirty="0" smtClean="0"/>
            </a:br>
            <a:r>
              <a:rPr lang="en-US" sz="2400" dirty="0" smtClean="0"/>
              <a:t>Parent rules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122" y="1498213"/>
            <a:ext cx="8231372" cy="4315047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2. Parent to Child: Upgrade-to-y response</a:t>
            </a:r>
          </a:p>
          <a:p>
            <a:pPr marL="400050" lvl="1" indent="0">
              <a:buNone/>
            </a:pPr>
            <a:r>
              <a:rPr lang="en-US" sz="1800" dirty="0"/>
              <a:t>(</a:t>
            </a:r>
            <a:r>
              <a:rPr lang="en-US" sz="1800" dirty="0">
                <a:sym typeface="Symbol"/>
              </a:rPr>
              <a:t>j, </a:t>
            </a:r>
            <a:r>
              <a:rPr lang="en-US" sz="1800" dirty="0" err="1"/>
              <a:t>m.waitc</a:t>
            </a:r>
            <a:r>
              <a:rPr lang="en-US" sz="1800" dirty="0"/>
              <a:t>[j][a]=Nothing) &amp; c2m.msg=&lt;</a:t>
            </a:r>
            <a:r>
              <a:rPr lang="en-US" sz="1800" dirty="0" err="1"/>
              <a:t>Req,c</a:t>
            </a:r>
            <a:r>
              <a:rPr lang="en-US" sz="1800" dirty="0" err="1">
                <a:sym typeface="Symbol"/>
              </a:rPr>
              <a:t></a:t>
            </a:r>
            <a:r>
              <a:rPr lang="en-US" sz="1800" dirty="0" err="1"/>
              <a:t>m,a,y</a:t>
            </a:r>
            <a:r>
              <a:rPr lang="en-US" sz="1800" dirty="0"/>
              <a:t>,-&gt; &amp; (</a:t>
            </a:r>
            <a:r>
              <a:rPr lang="en-US" sz="1800" dirty="0">
                <a:sym typeface="Symbol"/>
              </a:rPr>
              <a:t></a:t>
            </a:r>
            <a:r>
              <a:rPr lang="en-US" sz="1800" dirty="0" err="1">
                <a:sym typeface="Symbol"/>
              </a:rPr>
              <a:t>i≠c</a:t>
            </a:r>
            <a:r>
              <a:rPr lang="en-US" sz="1800" dirty="0">
                <a:sym typeface="Symbol"/>
              </a:rPr>
              <a:t>, </a:t>
            </a:r>
            <a:r>
              <a:rPr lang="en-US" sz="1800" dirty="0" err="1">
                <a:sym typeface="Symbol"/>
              </a:rPr>
              <a:t>IsCompatible</a:t>
            </a:r>
            <a:r>
              <a:rPr lang="en-US" sz="1800" dirty="0">
                <a:sym typeface="Symbol"/>
              </a:rPr>
              <a:t>(</a:t>
            </a:r>
            <a:r>
              <a:rPr lang="en-US" sz="1800" dirty="0" err="1">
                <a:sym typeface="Symbol"/>
              </a:rPr>
              <a:t>m.child</a:t>
            </a:r>
            <a:r>
              <a:rPr lang="en-US" sz="1800" dirty="0">
                <a:sym typeface="Symbol"/>
              </a:rPr>
              <a:t>[</a:t>
            </a:r>
            <a:r>
              <a:rPr lang="en-US" sz="1800" dirty="0" err="1">
                <a:sym typeface="Symbol"/>
              </a:rPr>
              <a:t>i</a:t>
            </a:r>
            <a:r>
              <a:rPr lang="en-US" sz="1800" dirty="0">
                <a:sym typeface="Symbol"/>
              </a:rPr>
              <a:t>][a],y))</a:t>
            </a:r>
          </a:p>
          <a:p>
            <a:pPr marL="400050" lvl="1" indent="0">
              <a:buNone/>
            </a:pPr>
            <a:r>
              <a:rPr lang="en-US" sz="1800" dirty="0">
                <a:sym typeface="Symbol"/>
              </a:rPr>
              <a:t> m2c.enq(&lt;</a:t>
            </a:r>
            <a:r>
              <a:rPr lang="en-US" sz="1800" dirty="0" err="1">
                <a:sym typeface="Symbol"/>
              </a:rPr>
              <a:t>Resp</a:t>
            </a:r>
            <a:r>
              <a:rPr lang="en-US" sz="1800" dirty="0">
                <a:sym typeface="Symbol"/>
              </a:rPr>
              <a:t>, </a:t>
            </a:r>
            <a:r>
              <a:rPr lang="en-US" sz="1800" dirty="0" err="1">
                <a:sym typeface="Symbol"/>
              </a:rPr>
              <a:t>mc</a:t>
            </a:r>
            <a:r>
              <a:rPr lang="en-US" sz="1800" dirty="0">
                <a:sym typeface="Symbol"/>
              </a:rPr>
              <a:t>, a, y,</a:t>
            </a:r>
          </a:p>
          <a:p>
            <a:pPr marL="400050" lvl="1" indent="0">
              <a:buNone/>
            </a:pPr>
            <a:r>
              <a:rPr lang="en-US" sz="1800" dirty="0">
                <a:sym typeface="Symbol"/>
              </a:rPr>
              <a:t>                   (if (</a:t>
            </a:r>
            <a:r>
              <a:rPr lang="en-US" sz="1800" dirty="0" err="1">
                <a:sym typeface="Symbol"/>
              </a:rPr>
              <a:t>m.child</a:t>
            </a:r>
            <a:r>
              <a:rPr lang="en-US" sz="1800" dirty="0">
                <a:sym typeface="Symbol"/>
              </a:rPr>
              <a:t>[c][a]=I) then </a:t>
            </a:r>
            <a:r>
              <a:rPr lang="en-US" sz="1800" dirty="0" err="1">
                <a:sym typeface="Symbol"/>
              </a:rPr>
              <a:t>m.data</a:t>
            </a:r>
            <a:r>
              <a:rPr lang="en-US" sz="1800" dirty="0">
                <a:sym typeface="Symbol"/>
              </a:rPr>
              <a:t>[a] else -)&gt;);</a:t>
            </a:r>
          </a:p>
          <a:p>
            <a:pPr marL="400050" lvl="1" indent="0">
              <a:buNone/>
            </a:pPr>
            <a:r>
              <a:rPr lang="en-US" sz="1800" dirty="0">
                <a:sym typeface="Symbol"/>
              </a:rPr>
              <a:t>    </a:t>
            </a:r>
            <a:r>
              <a:rPr lang="en-US" sz="1800" dirty="0" err="1">
                <a:sym typeface="Symbol"/>
              </a:rPr>
              <a:t>m.child</a:t>
            </a:r>
            <a:r>
              <a:rPr lang="en-US" sz="1800" dirty="0">
                <a:sym typeface="Symbol"/>
              </a:rPr>
              <a:t>[c][a]:=y; c2m.deq;</a:t>
            </a:r>
            <a:endParaRPr lang="en-US" sz="1800" dirty="0">
              <a:solidFill>
                <a:srgbClr val="56127A"/>
              </a:solidFill>
              <a:sym typeface="Symbol"/>
            </a:endParaRPr>
          </a:p>
          <a:p>
            <a:pPr marL="0" indent="0">
              <a:buNone/>
            </a:pPr>
            <a:r>
              <a:rPr lang="en-US" sz="1800" dirty="0" smtClean="0"/>
              <a:t>4. Parent </a:t>
            </a:r>
            <a:r>
              <a:rPr lang="en-US" sz="1800" dirty="0"/>
              <a:t>to Child: Downgrade-to-y Request</a:t>
            </a:r>
          </a:p>
          <a:p>
            <a:pPr marL="400050" lvl="1" indent="0">
              <a:buNone/>
            </a:pPr>
            <a:r>
              <a:rPr lang="en-US" sz="1800" dirty="0"/>
              <a:t>(</a:t>
            </a:r>
            <a:r>
              <a:rPr lang="en-US" sz="1800" dirty="0" err="1"/>
              <a:t>m.child</a:t>
            </a:r>
            <a:r>
              <a:rPr lang="en-US" sz="1800" dirty="0"/>
              <a:t>[</a:t>
            </a:r>
            <a:r>
              <a:rPr lang="en-US" sz="1800" dirty="0" err="1"/>
              <a:t>i</a:t>
            </a:r>
            <a:r>
              <a:rPr lang="en-US" sz="1800" dirty="0"/>
              <a:t>][a]&gt;y) &amp; (</a:t>
            </a:r>
            <a:r>
              <a:rPr lang="en-US" sz="1800" dirty="0" err="1">
                <a:sym typeface="Symbol"/>
              </a:rPr>
              <a:t>m.waitc</a:t>
            </a:r>
            <a:r>
              <a:rPr lang="en-US" sz="1800" dirty="0">
                <a:sym typeface="Symbol"/>
              </a:rPr>
              <a:t>[</a:t>
            </a:r>
            <a:r>
              <a:rPr lang="en-US" sz="1800" dirty="0" err="1">
                <a:sym typeface="Symbol"/>
              </a:rPr>
              <a:t>i</a:t>
            </a:r>
            <a:r>
              <a:rPr lang="en-US" sz="1800" dirty="0">
                <a:sym typeface="Symbol"/>
              </a:rPr>
              <a:t>][a]=Nothing)</a:t>
            </a:r>
            <a:endParaRPr lang="en-US" sz="1800" dirty="0"/>
          </a:p>
          <a:p>
            <a:pPr marL="400050" lvl="1" indent="0">
              <a:buNone/>
            </a:pPr>
            <a:r>
              <a:rPr lang="en-US" sz="1800" dirty="0">
                <a:sym typeface="Symbol"/>
              </a:rPr>
              <a:t> </a:t>
            </a:r>
            <a:r>
              <a:rPr lang="en-US" sz="1800" dirty="0" err="1">
                <a:sym typeface="Symbol"/>
              </a:rPr>
              <a:t>m.waitc</a:t>
            </a:r>
            <a:r>
              <a:rPr lang="en-US" sz="1800" dirty="0">
                <a:sym typeface="Symbol"/>
              </a:rPr>
              <a:t>[</a:t>
            </a:r>
            <a:r>
              <a:rPr lang="en-US" sz="1800" dirty="0" err="1">
                <a:sym typeface="Symbol"/>
              </a:rPr>
              <a:t>i</a:t>
            </a:r>
            <a:r>
              <a:rPr lang="en-US" sz="1800" dirty="0">
                <a:sym typeface="Symbol"/>
              </a:rPr>
              <a:t>][a]:=Valid y; </a:t>
            </a:r>
            <a:r>
              <a:rPr lang="en-US" sz="1800" dirty="0" smtClean="0">
                <a:sym typeface="Symbol"/>
              </a:rPr>
              <a:t>m2c.enq</a:t>
            </a:r>
            <a:r>
              <a:rPr lang="en-US" sz="1800" dirty="0">
                <a:sym typeface="Symbol"/>
              </a:rPr>
              <a:t>(&lt;</a:t>
            </a:r>
            <a:r>
              <a:rPr lang="en-US" sz="1800" dirty="0" err="1">
                <a:sym typeface="Symbol"/>
              </a:rPr>
              <a:t>Req</a:t>
            </a:r>
            <a:r>
              <a:rPr lang="en-US" sz="1800" dirty="0">
                <a:sym typeface="Symbol"/>
              </a:rPr>
              <a:t>, </a:t>
            </a:r>
            <a:r>
              <a:rPr lang="en-US" sz="1800" dirty="0" err="1">
                <a:sym typeface="Symbol"/>
              </a:rPr>
              <a:t>mc</a:t>
            </a:r>
            <a:r>
              <a:rPr lang="en-US" sz="1800" dirty="0">
                <a:sym typeface="Symbol"/>
              </a:rPr>
              <a:t>, a, y, - &gt;);</a:t>
            </a:r>
          </a:p>
          <a:p>
            <a:pPr marL="0" indent="0">
              <a:buNone/>
            </a:pPr>
            <a:r>
              <a:rPr lang="en-US" sz="1800" dirty="0"/>
              <a:t>6. Parent receiving downgrade-to-y response</a:t>
            </a:r>
          </a:p>
          <a:p>
            <a:pPr marL="400050" lvl="1" indent="0">
              <a:buNone/>
            </a:pPr>
            <a:r>
              <a:rPr lang="en-US" sz="1800" dirty="0"/>
              <a:t>c2m.msg=&lt;</a:t>
            </a:r>
            <a:r>
              <a:rPr lang="en-US" sz="1800" dirty="0" err="1"/>
              <a:t>Resp</a:t>
            </a:r>
            <a:r>
              <a:rPr lang="en-US" sz="1800" dirty="0"/>
              <a:t>, </a:t>
            </a:r>
            <a:r>
              <a:rPr lang="en-US" sz="1800" dirty="0" err="1"/>
              <a:t>c</a:t>
            </a:r>
            <a:r>
              <a:rPr lang="en-US" sz="1800" dirty="0" err="1">
                <a:sym typeface="Symbol"/>
              </a:rPr>
              <a:t></a:t>
            </a:r>
            <a:r>
              <a:rPr lang="en-US" sz="1800" dirty="0" err="1"/>
              <a:t>m</a:t>
            </a:r>
            <a:r>
              <a:rPr lang="en-US" sz="1800" dirty="0"/>
              <a:t>, a, y, data&gt;</a:t>
            </a:r>
          </a:p>
          <a:p>
            <a:pPr marL="457200" lvl="1" indent="0">
              <a:buNone/>
            </a:pPr>
            <a:r>
              <a:rPr lang="en-US" sz="1800" dirty="0">
                <a:sym typeface="Symbol"/>
              </a:rPr>
              <a:t> c2m.deq</a:t>
            </a:r>
            <a:r>
              <a:rPr lang="en-US" sz="1800" dirty="0" smtClean="0">
                <a:sym typeface="Symbol"/>
              </a:rPr>
              <a:t>; if(</a:t>
            </a:r>
            <a:r>
              <a:rPr lang="en-US" sz="1800" dirty="0" err="1" smtClean="0">
                <a:sym typeface="Symbol"/>
              </a:rPr>
              <a:t>m.child</a:t>
            </a:r>
            <a:r>
              <a:rPr lang="en-US" sz="1800" dirty="0" smtClean="0">
                <a:sym typeface="Symbol"/>
              </a:rPr>
              <a:t>[c</a:t>
            </a:r>
            <a:r>
              <a:rPr lang="en-US" sz="1800" dirty="0">
                <a:sym typeface="Symbol"/>
              </a:rPr>
              <a:t>][a]=M) </a:t>
            </a:r>
            <a:r>
              <a:rPr lang="en-US" sz="1800" dirty="0" err="1">
                <a:sym typeface="Symbol"/>
              </a:rPr>
              <a:t>m.data</a:t>
            </a:r>
            <a:r>
              <a:rPr lang="en-US" sz="1800" dirty="0">
                <a:sym typeface="Symbol"/>
              </a:rPr>
              <a:t>[a]:=data</a:t>
            </a:r>
            <a:r>
              <a:rPr lang="en-US" sz="1800" dirty="0" smtClean="0">
                <a:sym typeface="Symbol"/>
              </a:rPr>
              <a:t>;</a:t>
            </a:r>
            <a:r>
              <a:rPr lang="en-US" sz="1800" dirty="0">
                <a:sym typeface="Symbol"/>
              </a:rPr>
              <a:t> </a:t>
            </a:r>
            <a:r>
              <a:rPr lang="en-US" sz="1800" dirty="0" err="1">
                <a:sym typeface="Symbol"/>
              </a:rPr>
              <a:t>c.state</a:t>
            </a:r>
            <a:r>
              <a:rPr lang="en-US" sz="1800" dirty="0">
                <a:sym typeface="Symbol"/>
              </a:rPr>
              <a:t>[a]:=y</a:t>
            </a:r>
            <a:r>
              <a:rPr lang="en-US" sz="1800" dirty="0" smtClean="0">
                <a:sym typeface="Symbol"/>
              </a:rPr>
              <a:t>;</a:t>
            </a:r>
            <a:endParaRPr lang="en-US" sz="1800" dirty="0">
              <a:sym typeface="Symbol"/>
            </a:endParaRPr>
          </a:p>
          <a:p>
            <a:pPr marL="400050" lvl="1" indent="0">
              <a:buNone/>
            </a:pPr>
            <a:r>
              <a:rPr lang="en-US" sz="1800" dirty="0" smtClean="0">
                <a:sym typeface="Symbol"/>
              </a:rPr>
              <a:t>    if(</a:t>
            </a:r>
            <a:r>
              <a:rPr lang="en-US" sz="1800" dirty="0" err="1" smtClean="0">
                <a:sym typeface="Symbol"/>
              </a:rPr>
              <a:t>m.waitc</a:t>
            </a:r>
            <a:r>
              <a:rPr lang="en-US" sz="1800" dirty="0" smtClean="0">
                <a:sym typeface="Symbol"/>
              </a:rPr>
              <a:t>[c</a:t>
            </a:r>
            <a:r>
              <a:rPr lang="en-US" sz="1800" dirty="0">
                <a:sym typeface="Symbol"/>
              </a:rPr>
              <a:t>][a]=(Valid x) &amp; </a:t>
            </a:r>
            <a:r>
              <a:rPr lang="en-US" sz="1800" dirty="0" err="1">
                <a:sym typeface="Symbol"/>
              </a:rPr>
              <a:t>x≥y</a:t>
            </a:r>
            <a:r>
              <a:rPr lang="en-US" sz="1800" dirty="0" smtClean="0">
                <a:sym typeface="Symbol"/>
              </a:rPr>
              <a:t>) </a:t>
            </a:r>
            <a:r>
              <a:rPr lang="en-US" sz="1800" dirty="0" err="1" smtClean="0">
                <a:sym typeface="Symbol"/>
              </a:rPr>
              <a:t>m.waitc</a:t>
            </a:r>
            <a:r>
              <a:rPr lang="en-US" sz="1800" dirty="0" smtClean="0">
                <a:sym typeface="Symbol"/>
              </a:rPr>
              <a:t>[c</a:t>
            </a:r>
            <a:r>
              <a:rPr lang="en-US" sz="1800" dirty="0">
                <a:sym typeface="Symbol"/>
              </a:rPr>
              <a:t>][a]:=Nothing;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1509824" y="5757347"/>
            <a:ext cx="5408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What if </a:t>
            </a:r>
            <a:r>
              <a:rPr lang="en-US" sz="1800" dirty="0">
                <a:solidFill>
                  <a:srgbClr val="FF0000"/>
                </a:solidFill>
              </a:rPr>
              <a:t>(</a:t>
            </a:r>
            <a:r>
              <a:rPr lang="en-US" sz="1800" dirty="0">
                <a:solidFill>
                  <a:srgbClr val="FF0000"/>
                </a:solidFill>
                <a:sym typeface="Symbol"/>
              </a:rPr>
              <a:t>j, </a:t>
            </a:r>
            <a:r>
              <a:rPr lang="en-US" sz="1800" dirty="0" err="1">
                <a:solidFill>
                  <a:srgbClr val="FF0000"/>
                </a:solidFill>
              </a:rPr>
              <a:t>m.waitc</a:t>
            </a:r>
            <a:r>
              <a:rPr lang="en-US" sz="1800" dirty="0">
                <a:solidFill>
                  <a:srgbClr val="FF0000"/>
                </a:solidFill>
              </a:rPr>
              <a:t>[j][a]=Nothing</a:t>
            </a:r>
            <a:r>
              <a:rPr lang="en-US" sz="1800" dirty="0" smtClean="0">
                <a:solidFill>
                  <a:srgbClr val="FF0000"/>
                </a:solidFill>
              </a:rPr>
              <a:t>) is False?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0687" y="6027379"/>
            <a:ext cx="5865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It is OK not to process the request because this condition will eventually be cleared out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3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every rule necessary?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283" y="1522228"/>
            <a:ext cx="8146312" cy="167817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Consider rule 7 for cache</a:t>
            </a:r>
          </a:p>
          <a:p>
            <a:pPr marL="0" indent="0">
              <a:buNone/>
            </a:pPr>
            <a:r>
              <a:rPr lang="en-US" sz="2000" dirty="0" smtClean="0"/>
              <a:t>7</a:t>
            </a:r>
            <a:r>
              <a:rPr lang="en-US" sz="2000" dirty="0"/>
              <a:t>. Child receiving downgrade-to-y request</a:t>
            </a:r>
          </a:p>
          <a:p>
            <a:pPr marL="400050" lvl="1" indent="0">
              <a:buNone/>
            </a:pPr>
            <a:r>
              <a:rPr lang="en-US" sz="2000" dirty="0">
                <a:sym typeface="Symbol"/>
              </a:rPr>
              <a:t>(m2c.msg=&lt;</a:t>
            </a:r>
            <a:r>
              <a:rPr lang="en-US" sz="2000" dirty="0" err="1">
                <a:sym typeface="Symbol"/>
              </a:rPr>
              <a:t>Req</a:t>
            </a:r>
            <a:r>
              <a:rPr lang="en-US" sz="2000" dirty="0">
                <a:sym typeface="Symbol"/>
              </a:rPr>
              <a:t>, </a:t>
            </a:r>
            <a:r>
              <a:rPr lang="en-US" sz="2000" dirty="0" err="1">
                <a:sym typeface="Symbol"/>
              </a:rPr>
              <a:t>mc</a:t>
            </a:r>
            <a:r>
              <a:rPr lang="en-US" sz="2000" dirty="0">
                <a:sym typeface="Symbol"/>
              </a:rPr>
              <a:t>, a, y, - &gt;) &amp; (</a:t>
            </a:r>
            <a:r>
              <a:rPr lang="en-US" sz="2000" dirty="0" err="1">
                <a:sym typeface="Symbol"/>
              </a:rPr>
              <a:t>c.state</a:t>
            </a:r>
            <a:r>
              <a:rPr lang="en-US" sz="2000" dirty="0">
                <a:sym typeface="Symbol"/>
              </a:rPr>
              <a:t>[a]≤y)</a:t>
            </a:r>
          </a:p>
          <a:p>
            <a:pPr marL="400050" lvl="1" indent="0">
              <a:buNone/>
            </a:pPr>
            <a:r>
              <a:rPr lang="en-US" sz="2000" dirty="0">
                <a:sym typeface="Symbol"/>
              </a:rPr>
              <a:t> m2c.deq</a:t>
            </a:r>
            <a:r>
              <a:rPr lang="en-US" sz="2000" dirty="0" smtClean="0">
                <a:sym typeface="Symbol"/>
              </a:rPr>
              <a:t>;</a:t>
            </a:r>
            <a:endParaRPr lang="en-US" sz="2000" dirty="0">
              <a:sym typeface="Symbol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56683" y="3809526"/>
            <a:ext cx="8142768" cy="2325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kern="0" dirty="0" smtClean="0">
                <a:solidFill>
                  <a:srgbClr val="FF0000"/>
                </a:solidFill>
              </a:rPr>
              <a:t>Can happen because of voluntary downgrade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kern="0" dirty="0" smtClean="0"/>
              <a:t>8. Child to Parent: Downgrade-to-y response (</a:t>
            </a:r>
            <a:r>
              <a:rPr lang="en-US" sz="2000" kern="0" dirty="0" err="1" smtClean="0"/>
              <a:t>vol</a:t>
            </a:r>
            <a:r>
              <a:rPr lang="en-US" sz="2000" kern="0" dirty="0" smtClean="0"/>
              <a:t>)</a:t>
            </a:r>
          </a:p>
          <a:p>
            <a:pPr marL="400050" lvl="1" indent="0">
              <a:buFont typeface="Wingdings" pitchFamily="2" charset="2"/>
              <a:buNone/>
            </a:pPr>
            <a:r>
              <a:rPr lang="en-US" sz="2000" kern="0" dirty="0" smtClean="0"/>
              <a:t>(</a:t>
            </a:r>
            <a:r>
              <a:rPr lang="en-US" sz="2000" kern="0" dirty="0" err="1" smtClean="0"/>
              <a:t>c.waitp</a:t>
            </a:r>
            <a:r>
              <a:rPr lang="en-US" sz="2000" kern="0" dirty="0" smtClean="0"/>
              <a:t>[a]=Nothing) &amp; (</a:t>
            </a:r>
            <a:r>
              <a:rPr lang="en-US" sz="2000" kern="0" dirty="0" err="1" smtClean="0"/>
              <a:t>c.state</a:t>
            </a:r>
            <a:r>
              <a:rPr lang="en-US" sz="2000" kern="0" dirty="0" smtClean="0"/>
              <a:t>[a]&gt;y) </a:t>
            </a:r>
          </a:p>
          <a:p>
            <a:pPr marL="400050" lvl="1" indent="0">
              <a:buFont typeface="Wingdings" pitchFamily="2" charset="2"/>
              <a:buNone/>
            </a:pPr>
            <a:r>
              <a:rPr lang="en-US" sz="2000" kern="0" dirty="0" smtClean="0">
                <a:sym typeface="Symbol"/>
              </a:rPr>
              <a:t> c2m.enq(&lt;</a:t>
            </a:r>
            <a:r>
              <a:rPr lang="en-US" sz="2000" kern="0" dirty="0" err="1" smtClean="0">
                <a:sym typeface="Symbol"/>
              </a:rPr>
              <a:t>Resp</a:t>
            </a:r>
            <a:r>
              <a:rPr lang="en-US" sz="2000" kern="0" dirty="0" smtClean="0">
                <a:sym typeface="Symbol"/>
              </a:rPr>
              <a:t>, c-&gt;m, a, y,</a:t>
            </a:r>
          </a:p>
          <a:p>
            <a:pPr marL="400050" lvl="1" indent="0">
              <a:buFont typeface="Wingdings" pitchFamily="2" charset="2"/>
              <a:buNone/>
            </a:pPr>
            <a:r>
              <a:rPr lang="en-US" sz="2000" kern="0" dirty="0" smtClean="0">
                <a:sym typeface="Symbol"/>
              </a:rPr>
              <a:t>                    (if (</a:t>
            </a:r>
            <a:r>
              <a:rPr lang="en-US" sz="2000" kern="0" dirty="0" err="1" smtClean="0">
                <a:sym typeface="Symbol"/>
              </a:rPr>
              <a:t>c.state</a:t>
            </a:r>
            <a:r>
              <a:rPr lang="en-US" sz="2000" kern="0" dirty="0" smtClean="0">
                <a:sym typeface="Symbol"/>
              </a:rPr>
              <a:t>[a]=M) then </a:t>
            </a:r>
            <a:r>
              <a:rPr lang="en-US" sz="2000" kern="0" dirty="0" err="1" smtClean="0">
                <a:sym typeface="Symbol"/>
              </a:rPr>
              <a:t>c.data</a:t>
            </a:r>
            <a:r>
              <a:rPr lang="en-US" sz="2000" kern="0" dirty="0" smtClean="0">
                <a:sym typeface="Symbol"/>
              </a:rPr>
              <a:t>[a] else - )&gt;);</a:t>
            </a:r>
          </a:p>
          <a:p>
            <a:pPr marL="400050" lvl="1" indent="0">
              <a:buFont typeface="Wingdings" pitchFamily="2" charset="2"/>
              <a:buNone/>
            </a:pPr>
            <a:r>
              <a:rPr lang="en-US" sz="2000" kern="0" dirty="0" smtClean="0">
                <a:sym typeface="Symbol"/>
              </a:rPr>
              <a:t>    </a:t>
            </a:r>
            <a:r>
              <a:rPr lang="en-US" sz="2000" kern="0" dirty="0" err="1" smtClean="0">
                <a:sym typeface="Symbol"/>
              </a:rPr>
              <a:t>c.state</a:t>
            </a:r>
            <a:r>
              <a:rPr lang="en-US" sz="2000" kern="0" dirty="0" smtClean="0">
                <a:sym typeface="Symbol"/>
              </a:rPr>
              <a:t>[a]:=y;</a:t>
            </a:r>
            <a:endParaRPr lang="en-US" sz="2000" kern="0" dirty="0">
              <a:sym typeface="Symbo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7171" y="3069741"/>
            <a:ext cx="6996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downgrade request comes but the cache is already in the downgraded state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0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rules?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447" y="1628553"/>
            <a:ext cx="7772400" cy="4114800"/>
          </a:xfrm>
        </p:spPr>
        <p:txBody>
          <a:bodyPr/>
          <a:lstStyle/>
          <a:p>
            <a:r>
              <a:rPr lang="en-US" sz="2400" dirty="0" smtClean="0"/>
              <a:t>How about a voluntary upgrade rule from parent?</a:t>
            </a:r>
          </a:p>
          <a:p>
            <a:endParaRPr lang="en-US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38422" y="2662954"/>
            <a:ext cx="7790908" cy="165386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400" kern="0" dirty="0" smtClean="0"/>
              <a:t>Parent to Child: Upgrade-to-S response (</a:t>
            </a:r>
            <a:r>
              <a:rPr lang="en-US" sz="2400" kern="0" dirty="0" err="1" smtClean="0"/>
              <a:t>vol</a:t>
            </a:r>
            <a:r>
              <a:rPr lang="en-US" sz="2400" kern="0" dirty="0" smtClean="0"/>
              <a:t>)</a:t>
            </a:r>
          </a:p>
          <a:p>
            <a:pPr marL="400050" lvl="1" indent="0">
              <a:buFont typeface="Wingdings" pitchFamily="2" charset="2"/>
              <a:buNone/>
            </a:pPr>
            <a:r>
              <a:rPr lang="en-US" sz="2000" kern="0" dirty="0" smtClean="0"/>
              <a:t>(</a:t>
            </a:r>
            <a:r>
              <a:rPr lang="en-US" sz="2000" kern="0" dirty="0" err="1" smtClean="0"/>
              <a:t>m.waitc</a:t>
            </a:r>
            <a:r>
              <a:rPr lang="en-US" sz="2000" kern="0" dirty="0" smtClean="0"/>
              <a:t>[c][a]=Nothing) &amp; (</a:t>
            </a:r>
            <a:r>
              <a:rPr lang="en-US" sz="2000" kern="0" dirty="0" err="1" smtClean="0"/>
              <a:t>m.cstate</a:t>
            </a:r>
            <a:r>
              <a:rPr lang="en-US" sz="2000" kern="0" dirty="0" smtClean="0"/>
              <a:t>[c][a]=S) </a:t>
            </a:r>
          </a:p>
          <a:p>
            <a:pPr marL="400050" lvl="1" indent="0">
              <a:buFont typeface="Wingdings" pitchFamily="2" charset="2"/>
              <a:buNone/>
            </a:pPr>
            <a:r>
              <a:rPr lang="en-US" sz="2000" kern="0" dirty="0" smtClean="0">
                <a:sym typeface="Symbol"/>
              </a:rPr>
              <a:t> m2c.enq(&lt;</a:t>
            </a:r>
            <a:r>
              <a:rPr lang="en-US" sz="2000" kern="0" dirty="0" err="1" smtClean="0">
                <a:sym typeface="Symbol"/>
              </a:rPr>
              <a:t>Resp</a:t>
            </a:r>
            <a:r>
              <a:rPr lang="en-US" sz="2000" kern="0" dirty="0" smtClean="0">
                <a:sym typeface="Symbol"/>
              </a:rPr>
              <a:t>, m-&gt;</a:t>
            </a:r>
            <a:r>
              <a:rPr lang="en-US" sz="2000" kern="0" dirty="0">
                <a:sym typeface="Symbol"/>
              </a:rPr>
              <a:t>c</a:t>
            </a:r>
            <a:r>
              <a:rPr lang="en-US" sz="2000" kern="0" dirty="0" smtClean="0">
                <a:sym typeface="Symbol"/>
              </a:rPr>
              <a:t>, a, M, -);</a:t>
            </a:r>
          </a:p>
          <a:p>
            <a:pPr marL="400050" lvl="1" indent="0">
              <a:buFont typeface="Wingdings" pitchFamily="2" charset="2"/>
              <a:buNone/>
            </a:pPr>
            <a:r>
              <a:rPr lang="en-US" sz="2000" kern="0" dirty="0" smtClean="0">
                <a:sym typeface="Symbol"/>
              </a:rPr>
              <a:t>    </a:t>
            </a:r>
            <a:r>
              <a:rPr lang="en-US" sz="2000" kern="0" dirty="0" err="1" smtClean="0">
                <a:sym typeface="Symbol"/>
              </a:rPr>
              <a:t>m.cstate</a:t>
            </a:r>
            <a:r>
              <a:rPr lang="en-US" sz="2000" kern="0" dirty="0" smtClean="0">
                <a:sym typeface="Symbol"/>
              </a:rPr>
              <a:t>[c][a]:=M;</a:t>
            </a:r>
            <a:endParaRPr lang="en-US" sz="2400" kern="0" dirty="0" smtClean="0">
              <a:sym typeface="Symbo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38422" y="4508202"/>
            <a:ext cx="75868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child could have simultaneously evicted the line, in which case the parent eventually makes </a:t>
            </a:r>
            <a:r>
              <a:rPr lang="en-US" dirty="0" err="1" smtClean="0"/>
              <a:t>m.cstate</a:t>
            </a:r>
            <a:r>
              <a:rPr lang="en-US" dirty="0" smtClean="0"/>
              <a:t>[c][a] = I while the child makes its </a:t>
            </a:r>
            <a:r>
              <a:rPr lang="en-US" dirty="0" err="1" smtClean="0"/>
              <a:t>c.state</a:t>
            </a:r>
            <a:r>
              <a:rPr lang="en-US" dirty="0" smtClean="0"/>
              <a:t>[a] = M. This breaks our invariant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79945" y="5831641"/>
            <a:ext cx="65283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 cc protocol is like a Swiss watch, even the smallest change can easily (and usually does) introduce bugs 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95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192" y="3723167"/>
            <a:ext cx="7772400" cy="2518145"/>
          </a:xfrm>
        </p:spPr>
        <p:txBody>
          <a:bodyPr/>
          <a:lstStyle/>
          <a:p>
            <a:r>
              <a:rPr lang="en-US" sz="2400" dirty="0" smtClean="0"/>
              <a:t>Two virtual networks:</a:t>
            </a:r>
          </a:p>
          <a:p>
            <a:pPr lvl="1"/>
            <a:r>
              <a:rPr lang="en-US" sz="2000" dirty="0" smtClean="0"/>
              <a:t>For requests and responses from cache to memory</a:t>
            </a:r>
          </a:p>
          <a:p>
            <a:pPr lvl="1"/>
            <a:r>
              <a:rPr lang="en-US" sz="2000" dirty="0"/>
              <a:t>For requests and responses from </a:t>
            </a:r>
            <a:r>
              <a:rPr lang="en-US" sz="2000" dirty="0" smtClean="0"/>
              <a:t>memory </a:t>
            </a:r>
            <a:r>
              <a:rPr lang="en-US" sz="2000" dirty="0"/>
              <a:t>to </a:t>
            </a:r>
            <a:r>
              <a:rPr lang="en-US" sz="2000" dirty="0" smtClean="0"/>
              <a:t>caches</a:t>
            </a:r>
          </a:p>
          <a:p>
            <a:r>
              <a:rPr lang="en-US" sz="2400" dirty="0" smtClean="0"/>
              <a:t>Each network has H and L priority messages - a L message can never block an H message other than that messages are delivered in FIFO order</a:t>
            </a:r>
            <a:endParaRPr lang="en-US" sz="2400" dirty="0"/>
          </a:p>
          <a:p>
            <a:pPr lvl="1"/>
            <a:endParaRPr lang="en-US" sz="20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3964854" y="3335938"/>
            <a:ext cx="744538" cy="305212"/>
            <a:chOff x="3982317" y="2889380"/>
            <a:chExt cx="744538" cy="305212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3982317" y="2905255"/>
              <a:ext cx="744538" cy="27305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4041054" y="2889380"/>
              <a:ext cx="673101" cy="305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eaLnBrk="0" hangingPunct="0"/>
              <a:r>
                <a:rPr lang="en-US" sz="1400" dirty="0" err="1" smtClean="0">
                  <a:latin typeface="Verdana" pitchFamily="34" charset="0"/>
                </a:rPr>
                <a:t>Mem</a:t>
              </a:r>
              <a:endParaRPr lang="en-US" sz="1400" dirty="0">
                <a:latin typeface="Verdana" pitchFamily="34" charset="0"/>
              </a:endParaRPr>
            </a:p>
          </p:txBody>
        </p:sp>
      </p:grp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409229" y="1762947"/>
            <a:ext cx="360363" cy="19843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3409229" y="1539110"/>
            <a:ext cx="360363" cy="198437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3383829" y="1502597"/>
            <a:ext cx="4000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P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3866429" y="1762947"/>
            <a:ext cx="360363" cy="19843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3815629" y="1708972"/>
            <a:ext cx="528638" cy="306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 dirty="0">
                <a:latin typeface="Verdana" pitchFamily="34" charset="0"/>
              </a:rPr>
              <a:t> L1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3866429" y="1539110"/>
            <a:ext cx="360363" cy="198437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3841029" y="1502597"/>
            <a:ext cx="4000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P</a:t>
            </a: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4323629" y="1762947"/>
            <a:ext cx="360363" cy="19843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4271242" y="1708972"/>
            <a:ext cx="528637" cy="306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latin typeface="Verdana" pitchFamily="34" charset="0"/>
              </a:rPr>
              <a:t> L1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4780829" y="1762947"/>
            <a:ext cx="360363" cy="19843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4728442" y="1708972"/>
            <a:ext cx="528637" cy="306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latin typeface="Verdana" pitchFamily="34" charset="0"/>
              </a:rPr>
              <a:t> L1</a:t>
            </a:r>
          </a:p>
        </p:txBody>
      </p:sp>
      <p:sp>
        <p:nvSpPr>
          <p:cNvPr id="25" name="Rectangle 45"/>
          <p:cNvSpPr>
            <a:spLocks noChangeArrowheads="1"/>
          </p:cNvSpPr>
          <p:nvPr/>
        </p:nvSpPr>
        <p:spPr bwMode="auto">
          <a:xfrm>
            <a:off x="6802013" y="1390972"/>
            <a:ext cx="21383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bg1"/>
                </a:solidFill>
                <a:latin typeface="Verdana" pitchFamily="34" charset="0"/>
              </a:rPr>
              <a:t>Interconnect</a:t>
            </a:r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4349029" y="1539171"/>
            <a:ext cx="360363" cy="198437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4323629" y="1511284"/>
            <a:ext cx="4000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chemeClr val="bg1"/>
                </a:solidFill>
                <a:latin typeface="Verdana" pitchFamily="34" charset="0"/>
              </a:rPr>
              <a:t> P</a:t>
            </a:r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4806229" y="1539171"/>
            <a:ext cx="360363" cy="198437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16"/>
          <p:cNvSpPr>
            <a:spLocks noChangeArrowheads="1"/>
          </p:cNvSpPr>
          <p:nvPr/>
        </p:nvSpPr>
        <p:spPr bwMode="auto">
          <a:xfrm>
            <a:off x="4780829" y="1511284"/>
            <a:ext cx="4000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 P</a:t>
            </a:r>
          </a:p>
        </p:txBody>
      </p:sp>
      <p:sp>
        <p:nvSpPr>
          <p:cNvPr id="37" name="Rectangle 14"/>
          <p:cNvSpPr>
            <a:spLocks noChangeArrowheads="1"/>
          </p:cNvSpPr>
          <p:nvPr/>
        </p:nvSpPr>
        <p:spPr bwMode="auto">
          <a:xfrm>
            <a:off x="3345433" y="1708178"/>
            <a:ext cx="528638" cy="306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 dirty="0">
                <a:latin typeface="Verdana" pitchFamily="34" charset="0"/>
              </a:rPr>
              <a:t> L1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3317357" y="1961385"/>
            <a:ext cx="1754372" cy="1374553"/>
            <a:chOff x="3317357" y="1961385"/>
            <a:chExt cx="1754372" cy="1374553"/>
          </a:xfrm>
        </p:grpSpPr>
        <p:grpSp>
          <p:nvGrpSpPr>
            <p:cNvPr id="45" name="Group 44"/>
            <p:cNvGrpSpPr/>
            <p:nvPr/>
          </p:nvGrpSpPr>
          <p:grpSpPr>
            <a:xfrm>
              <a:off x="3488157" y="1961385"/>
              <a:ext cx="1430091" cy="1374553"/>
              <a:chOff x="3488157" y="2205944"/>
              <a:chExt cx="1430091" cy="1374553"/>
            </a:xfrm>
          </p:grpSpPr>
          <p:sp>
            <p:nvSpPr>
              <p:cNvPr id="31" name="Line 44"/>
              <p:cNvSpPr>
                <a:spLocks noChangeShapeType="1"/>
              </p:cNvSpPr>
              <p:nvPr/>
            </p:nvSpPr>
            <p:spPr bwMode="auto">
              <a:xfrm>
                <a:off x="3488157" y="2205944"/>
                <a:ext cx="0" cy="20002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44"/>
              <p:cNvSpPr>
                <a:spLocks noChangeShapeType="1"/>
              </p:cNvSpPr>
              <p:nvPr/>
            </p:nvSpPr>
            <p:spPr bwMode="auto">
              <a:xfrm>
                <a:off x="3964854" y="2205944"/>
                <a:ext cx="0" cy="20002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44"/>
              <p:cNvSpPr>
                <a:spLocks noChangeShapeType="1"/>
              </p:cNvSpPr>
              <p:nvPr/>
            </p:nvSpPr>
            <p:spPr bwMode="auto">
              <a:xfrm>
                <a:off x="4441551" y="2205944"/>
                <a:ext cx="0" cy="20002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44"/>
              <p:cNvSpPr>
                <a:spLocks noChangeShapeType="1"/>
              </p:cNvSpPr>
              <p:nvPr/>
            </p:nvSpPr>
            <p:spPr bwMode="auto">
              <a:xfrm>
                <a:off x="4918248" y="2205944"/>
                <a:ext cx="0" cy="20002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44"/>
              <p:cNvSpPr>
                <a:spLocks noChangeShapeType="1"/>
              </p:cNvSpPr>
              <p:nvPr/>
            </p:nvSpPr>
            <p:spPr bwMode="auto">
              <a:xfrm>
                <a:off x="4220382" y="3380472"/>
                <a:ext cx="0" cy="20002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" name="Freeform 42"/>
            <p:cNvSpPr/>
            <p:nvPr/>
          </p:nvSpPr>
          <p:spPr bwMode="auto">
            <a:xfrm>
              <a:off x="3317357" y="2161411"/>
              <a:ext cx="1754372" cy="964552"/>
            </a:xfrm>
            <a:custGeom>
              <a:avLst/>
              <a:gdLst>
                <a:gd name="connsiteX0" fmla="*/ 0 w 1754372"/>
                <a:gd name="connsiteY0" fmla="*/ 0 h 925033"/>
                <a:gd name="connsiteX1" fmla="*/ 1754372 w 1754372"/>
                <a:gd name="connsiteY1" fmla="*/ 10633 h 925033"/>
                <a:gd name="connsiteX2" fmla="*/ 903768 w 1754372"/>
                <a:gd name="connsiteY2" fmla="*/ 925033 h 925033"/>
                <a:gd name="connsiteX3" fmla="*/ 0 w 1754372"/>
                <a:gd name="connsiteY3" fmla="*/ 0 h 925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4372" h="925033">
                  <a:moveTo>
                    <a:pt x="0" y="0"/>
                  </a:moveTo>
                  <a:lnTo>
                    <a:pt x="1754372" y="10633"/>
                  </a:lnTo>
                  <a:lnTo>
                    <a:pt x="903768" y="92503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586720" y="1958082"/>
            <a:ext cx="1754372" cy="1367906"/>
            <a:chOff x="3586720" y="1958082"/>
            <a:chExt cx="1754372" cy="1367906"/>
          </a:xfrm>
        </p:grpSpPr>
        <p:sp>
          <p:nvSpPr>
            <p:cNvPr id="44" name="Freeform 43"/>
            <p:cNvSpPr/>
            <p:nvPr/>
          </p:nvSpPr>
          <p:spPr bwMode="auto">
            <a:xfrm>
              <a:off x="3586720" y="2164949"/>
              <a:ext cx="1754372" cy="964552"/>
            </a:xfrm>
            <a:custGeom>
              <a:avLst/>
              <a:gdLst>
                <a:gd name="connsiteX0" fmla="*/ 0 w 1754372"/>
                <a:gd name="connsiteY0" fmla="*/ 0 h 925033"/>
                <a:gd name="connsiteX1" fmla="*/ 1754372 w 1754372"/>
                <a:gd name="connsiteY1" fmla="*/ 10633 h 925033"/>
                <a:gd name="connsiteX2" fmla="*/ 903768 w 1754372"/>
                <a:gd name="connsiteY2" fmla="*/ 925033 h 925033"/>
                <a:gd name="connsiteX3" fmla="*/ 0 w 1754372"/>
                <a:gd name="connsiteY3" fmla="*/ 0 h 925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4372" h="925033">
                  <a:moveTo>
                    <a:pt x="0" y="0"/>
                  </a:moveTo>
                  <a:lnTo>
                    <a:pt x="1754372" y="10633"/>
                  </a:lnTo>
                  <a:lnTo>
                    <a:pt x="903768" y="9250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52" name="Group 51"/>
            <p:cNvGrpSpPr/>
            <p:nvPr/>
          </p:nvGrpSpPr>
          <p:grpSpPr>
            <a:xfrm flipV="1">
              <a:off x="3711101" y="1958082"/>
              <a:ext cx="1430091" cy="200025"/>
              <a:chOff x="6086967" y="2155284"/>
              <a:chExt cx="1430091" cy="200025"/>
            </a:xfrm>
          </p:grpSpPr>
          <p:sp>
            <p:nvSpPr>
              <p:cNvPr id="47" name="Line 44"/>
              <p:cNvSpPr>
                <a:spLocks noChangeShapeType="1"/>
              </p:cNvSpPr>
              <p:nvPr/>
            </p:nvSpPr>
            <p:spPr bwMode="auto">
              <a:xfrm>
                <a:off x="6086967" y="2155284"/>
                <a:ext cx="0" cy="200025"/>
              </a:xfrm>
              <a:prstGeom prst="line">
                <a:avLst/>
              </a:prstGeom>
              <a:noFill/>
              <a:ln w="25400">
                <a:solidFill>
                  <a:schemeClr val="bg1">
                    <a:lumMod val="50000"/>
                  </a:schemeClr>
                </a:solidFill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44"/>
              <p:cNvSpPr>
                <a:spLocks noChangeShapeType="1"/>
              </p:cNvSpPr>
              <p:nvPr/>
            </p:nvSpPr>
            <p:spPr bwMode="auto">
              <a:xfrm>
                <a:off x="6563664" y="2155284"/>
                <a:ext cx="0" cy="200025"/>
              </a:xfrm>
              <a:prstGeom prst="line">
                <a:avLst/>
              </a:prstGeom>
              <a:noFill/>
              <a:ln w="25400">
                <a:solidFill>
                  <a:schemeClr val="bg1">
                    <a:lumMod val="50000"/>
                  </a:schemeClr>
                </a:solidFill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44"/>
              <p:cNvSpPr>
                <a:spLocks noChangeShapeType="1"/>
              </p:cNvSpPr>
              <p:nvPr/>
            </p:nvSpPr>
            <p:spPr bwMode="auto">
              <a:xfrm>
                <a:off x="7040361" y="2155284"/>
                <a:ext cx="0" cy="200025"/>
              </a:xfrm>
              <a:prstGeom prst="line">
                <a:avLst/>
              </a:prstGeom>
              <a:noFill/>
              <a:ln w="25400">
                <a:solidFill>
                  <a:schemeClr val="bg1">
                    <a:lumMod val="50000"/>
                  </a:schemeClr>
                </a:solidFill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44"/>
              <p:cNvSpPr>
                <a:spLocks noChangeShapeType="1"/>
              </p:cNvSpPr>
              <p:nvPr/>
            </p:nvSpPr>
            <p:spPr bwMode="auto">
              <a:xfrm>
                <a:off x="7517058" y="2155284"/>
                <a:ext cx="0" cy="200025"/>
              </a:xfrm>
              <a:prstGeom prst="line">
                <a:avLst/>
              </a:prstGeom>
              <a:noFill/>
              <a:ln w="25400">
                <a:solidFill>
                  <a:schemeClr val="bg1">
                    <a:lumMod val="50000"/>
                  </a:schemeClr>
                </a:solidFill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" name="Line 44"/>
            <p:cNvSpPr>
              <a:spLocks noChangeShapeType="1"/>
            </p:cNvSpPr>
            <p:nvPr/>
          </p:nvSpPr>
          <p:spPr bwMode="auto">
            <a:xfrm flipV="1">
              <a:off x="4474539" y="3125963"/>
              <a:ext cx="0" cy="200025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" name="Date Placeholder 5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54" name="Footer Placeholder 5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59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H </a:t>
            </a:r>
            <a:r>
              <a:rPr lang="en-US" smtClean="0"/>
              <a:t>and </a:t>
            </a:r>
            <a:r>
              <a:rPr lang="en-US" smtClean="0">
                <a:solidFill>
                  <a:srgbClr val="0000FF"/>
                </a:solidFill>
              </a:rPr>
              <a:t>L</a:t>
            </a:r>
            <a:r>
              <a:rPr lang="en-US" smtClean="0"/>
              <a:t> Priority Messages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5319" y="1540205"/>
            <a:ext cx="7613650" cy="4829175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At the memory, unprocessed request messages cannot block reply messages. </a:t>
            </a:r>
          </a:p>
          <a:p>
            <a:pPr eaLnBrk="1" hangingPunct="1"/>
            <a:r>
              <a:rPr lang="en-US" sz="2000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0000FF"/>
                </a:solidFill>
              </a:rPr>
              <a:t>L</a:t>
            </a:r>
            <a:r>
              <a:rPr lang="en-US" sz="2000" dirty="0" smtClean="0"/>
              <a:t> messages can share the same wires but must have separate queues</a:t>
            </a:r>
          </a:p>
        </p:txBody>
      </p:sp>
      <p:grpSp>
        <p:nvGrpSpPr>
          <p:cNvPr id="26630" name="Group 4"/>
          <p:cNvGrpSpPr>
            <a:grpSpLocks/>
          </p:cNvGrpSpPr>
          <p:nvPr/>
        </p:nvGrpSpPr>
        <p:grpSpPr bwMode="auto">
          <a:xfrm>
            <a:off x="2824606" y="3123462"/>
            <a:ext cx="2070100" cy="820738"/>
            <a:chOff x="1815" y="844"/>
            <a:chExt cx="1304" cy="517"/>
          </a:xfrm>
        </p:grpSpPr>
        <p:grpSp>
          <p:nvGrpSpPr>
            <p:cNvPr id="26632" name="Group 5"/>
            <p:cNvGrpSpPr>
              <a:grpSpLocks/>
            </p:cNvGrpSpPr>
            <p:nvPr/>
          </p:nvGrpSpPr>
          <p:grpSpPr bwMode="auto">
            <a:xfrm>
              <a:off x="1815" y="1006"/>
              <a:ext cx="344" cy="176"/>
              <a:chOff x="1815" y="958"/>
              <a:chExt cx="344" cy="176"/>
            </a:xfrm>
          </p:grpSpPr>
          <p:sp>
            <p:nvSpPr>
              <p:cNvPr id="26649" name="Rectangle 6"/>
              <p:cNvSpPr>
                <a:spLocks noChangeArrowheads="1"/>
              </p:cNvSpPr>
              <p:nvPr/>
            </p:nvSpPr>
            <p:spPr bwMode="auto">
              <a:xfrm rot="16200000" flipH="1">
                <a:off x="1947" y="1019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0" name="Rectangle 7"/>
              <p:cNvSpPr>
                <a:spLocks noChangeArrowheads="1"/>
              </p:cNvSpPr>
              <p:nvPr/>
            </p:nvSpPr>
            <p:spPr bwMode="auto">
              <a:xfrm rot="16200000" flipH="1">
                <a:off x="1898" y="1020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1" name="Rectangle 8"/>
              <p:cNvSpPr>
                <a:spLocks noChangeArrowheads="1"/>
              </p:cNvSpPr>
              <p:nvPr/>
            </p:nvSpPr>
            <p:spPr bwMode="auto">
              <a:xfrm rot="16200000" flipH="1">
                <a:off x="1851" y="1019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2" name="Line 9"/>
              <p:cNvSpPr>
                <a:spLocks noChangeShapeType="1"/>
              </p:cNvSpPr>
              <p:nvPr/>
            </p:nvSpPr>
            <p:spPr bwMode="auto">
              <a:xfrm flipH="1">
                <a:off x="1815" y="1055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3" name="Line 10"/>
              <p:cNvSpPr>
                <a:spLocks noChangeShapeType="1"/>
              </p:cNvSpPr>
              <p:nvPr/>
            </p:nvSpPr>
            <p:spPr bwMode="auto">
              <a:xfrm flipH="1">
                <a:off x="2063" y="1055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33" name="Group 11"/>
            <p:cNvGrpSpPr>
              <a:grpSpLocks/>
            </p:cNvGrpSpPr>
            <p:nvPr/>
          </p:nvGrpSpPr>
          <p:grpSpPr bwMode="auto">
            <a:xfrm>
              <a:off x="2775" y="1158"/>
              <a:ext cx="344" cy="176"/>
              <a:chOff x="1815" y="958"/>
              <a:chExt cx="344" cy="176"/>
            </a:xfrm>
          </p:grpSpPr>
          <p:sp>
            <p:nvSpPr>
              <p:cNvPr id="26644" name="Rectangle 12"/>
              <p:cNvSpPr>
                <a:spLocks noChangeArrowheads="1"/>
              </p:cNvSpPr>
              <p:nvPr/>
            </p:nvSpPr>
            <p:spPr bwMode="auto">
              <a:xfrm rot="16200000" flipH="1">
                <a:off x="1947" y="1019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5" name="Rectangle 13"/>
              <p:cNvSpPr>
                <a:spLocks noChangeArrowheads="1"/>
              </p:cNvSpPr>
              <p:nvPr/>
            </p:nvSpPr>
            <p:spPr bwMode="auto">
              <a:xfrm rot="16200000" flipH="1">
                <a:off x="1898" y="1020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6" name="Rectangle 14"/>
              <p:cNvSpPr>
                <a:spLocks noChangeArrowheads="1"/>
              </p:cNvSpPr>
              <p:nvPr/>
            </p:nvSpPr>
            <p:spPr bwMode="auto">
              <a:xfrm rot="16200000" flipH="1">
                <a:off x="1851" y="1019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7" name="Line 15"/>
              <p:cNvSpPr>
                <a:spLocks noChangeShapeType="1"/>
              </p:cNvSpPr>
              <p:nvPr/>
            </p:nvSpPr>
            <p:spPr bwMode="auto">
              <a:xfrm flipH="1">
                <a:off x="1815" y="1055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8" name="Line 16"/>
              <p:cNvSpPr>
                <a:spLocks noChangeShapeType="1"/>
              </p:cNvSpPr>
              <p:nvPr/>
            </p:nvSpPr>
            <p:spPr bwMode="auto">
              <a:xfrm flipH="1">
                <a:off x="2063" y="1055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634" name="Group 17"/>
            <p:cNvGrpSpPr>
              <a:grpSpLocks/>
            </p:cNvGrpSpPr>
            <p:nvPr/>
          </p:nvGrpSpPr>
          <p:grpSpPr bwMode="auto">
            <a:xfrm>
              <a:off x="2775" y="870"/>
              <a:ext cx="344" cy="176"/>
              <a:chOff x="1815" y="958"/>
              <a:chExt cx="344" cy="176"/>
            </a:xfrm>
          </p:grpSpPr>
          <p:sp>
            <p:nvSpPr>
              <p:cNvPr id="26639" name="Rectangle 18"/>
              <p:cNvSpPr>
                <a:spLocks noChangeArrowheads="1"/>
              </p:cNvSpPr>
              <p:nvPr/>
            </p:nvSpPr>
            <p:spPr bwMode="auto">
              <a:xfrm rot="16200000" flipH="1">
                <a:off x="1947" y="1019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0" name="Rectangle 19"/>
              <p:cNvSpPr>
                <a:spLocks noChangeArrowheads="1"/>
              </p:cNvSpPr>
              <p:nvPr/>
            </p:nvSpPr>
            <p:spPr bwMode="auto">
              <a:xfrm rot="16200000" flipH="1">
                <a:off x="1898" y="1020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1" name="Rectangle 20"/>
              <p:cNvSpPr>
                <a:spLocks noChangeArrowheads="1"/>
              </p:cNvSpPr>
              <p:nvPr/>
            </p:nvSpPr>
            <p:spPr bwMode="auto">
              <a:xfrm rot="16200000" flipH="1">
                <a:off x="1851" y="1019"/>
                <a:ext cx="175" cy="53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2" name="Line 21"/>
              <p:cNvSpPr>
                <a:spLocks noChangeShapeType="1"/>
              </p:cNvSpPr>
              <p:nvPr/>
            </p:nvSpPr>
            <p:spPr bwMode="auto">
              <a:xfrm flipH="1">
                <a:off x="1815" y="1055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43" name="Line 22"/>
              <p:cNvSpPr>
                <a:spLocks noChangeShapeType="1"/>
              </p:cNvSpPr>
              <p:nvPr/>
            </p:nvSpPr>
            <p:spPr bwMode="auto">
              <a:xfrm flipH="1">
                <a:off x="2063" y="1055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5" name="Freeform 23"/>
            <p:cNvSpPr>
              <a:spLocks/>
            </p:cNvSpPr>
            <p:nvPr/>
          </p:nvSpPr>
          <p:spPr bwMode="auto">
            <a:xfrm>
              <a:off x="2112" y="955"/>
              <a:ext cx="656" cy="141"/>
            </a:xfrm>
            <a:custGeom>
              <a:avLst/>
              <a:gdLst>
                <a:gd name="T0" fmla="*/ 0 w 584"/>
                <a:gd name="T1" fmla="*/ 101 h 101"/>
                <a:gd name="T2" fmla="*/ 264 w 584"/>
                <a:gd name="T3" fmla="*/ 85 h 101"/>
                <a:gd name="T4" fmla="*/ 432 w 584"/>
                <a:gd name="T5" fmla="*/ 13 h 101"/>
                <a:gd name="T6" fmla="*/ 584 w 584"/>
                <a:gd name="T7" fmla="*/ 5 h 1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4"/>
                <a:gd name="T13" fmla="*/ 0 h 101"/>
                <a:gd name="T14" fmla="*/ 584 w 584"/>
                <a:gd name="T15" fmla="*/ 101 h 1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4" h="101">
                  <a:moveTo>
                    <a:pt x="0" y="101"/>
                  </a:moveTo>
                  <a:cubicBezTo>
                    <a:pt x="96" y="100"/>
                    <a:pt x="192" y="100"/>
                    <a:pt x="264" y="85"/>
                  </a:cubicBezTo>
                  <a:cubicBezTo>
                    <a:pt x="336" y="70"/>
                    <a:pt x="379" y="26"/>
                    <a:pt x="432" y="13"/>
                  </a:cubicBezTo>
                  <a:cubicBezTo>
                    <a:pt x="485" y="0"/>
                    <a:pt x="534" y="2"/>
                    <a:pt x="584" y="5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Freeform 24"/>
            <p:cNvSpPr>
              <a:spLocks/>
            </p:cNvSpPr>
            <p:nvPr/>
          </p:nvSpPr>
          <p:spPr bwMode="auto">
            <a:xfrm flipV="1">
              <a:off x="2120" y="1091"/>
              <a:ext cx="656" cy="165"/>
            </a:xfrm>
            <a:custGeom>
              <a:avLst/>
              <a:gdLst>
                <a:gd name="T0" fmla="*/ 0 w 584"/>
                <a:gd name="T1" fmla="*/ 101 h 101"/>
                <a:gd name="T2" fmla="*/ 264 w 584"/>
                <a:gd name="T3" fmla="*/ 85 h 101"/>
                <a:gd name="T4" fmla="*/ 432 w 584"/>
                <a:gd name="T5" fmla="*/ 13 h 101"/>
                <a:gd name="T6" fmla="*/ 584 w 584"/>
                <a:gd name="T7" fmla="*/ 5 h 1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4"/>
                <a:gd name="T13" fmla="*/ 0 h 101"/>
                <a:gd name="T14" fmla="*/ 584 w 584"/>
                <a:gd name="T15" fmla="*/ 101 h 1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4" h="101">
                  <a:moveTo>
                    <a:pt x="0" y="101"/>
                  </a:moveTo>
                  <a:cubicBezTo>
                    <a:pt x="96" y="100"/>
                    <a:pt x="192" y="100"/>
                    <a:pt x="264" y="85"/>
                  </a:cubicBezTo>
                  <a:cubicBezTo>
                    <a:pt x="336" y="70"/>
                    <a:pt x="379" y="26"/>
                    <a:pt x="432" y="13"/>
                  </a:cubicBezTo>
                  <a:cubicBezTo>
                    <a:pt x="485" y="0"/>
                    <a:pt x="534" y="2"/>
                    <a:pt x="584" y="5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Text Box 25"/>
            <p:cNvSpPr txBox="1">
              <a:spLocks noChangeArrowheads="1"/>
            </p:cNvSpPr>
            <p:nvPr/>
          </p:nvSpPr>
          <p:spPr bwMode="auto">
            <a:xfrm>
              <a:off x="2286" y="844"/>
              <a:ext cx="236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Verdana" pitchFamily="34" charset="0"/>
                </a:rPr>
                <a:t>H</a:t>
              </a:r>
            </a:p>
          </p:txBody>
        </p:sp>
        <p:sp>
          <p:nvSpPr>
            <p:cNvPr id="26638" name="Text Box 26"/>
            <p:cNvSpPr txBox="1">
              <a:spLocks noChangeArrowheads="1"/>
            </p:cNvSpPr>
            <p:nvPr/>
          </p:nvSpPr>
          <p:spPr bwMode="auto">
            <a:xfrm>
              <a:off x="2286" y="1108"/>
              <a:ext cx="205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Verdana" pitchFamily="34" charset="0"/>
                </a:rPr>
                <a:t>L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135526" y="3590038"/>
            <a:ext cx="3040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L message can be processed only if H queue is empty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71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FIFO property of 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692" y="1547363"/>
            <a:ext cx="8291758" cy="4678363"/>
          </a:xfrm>
        </p:spPr>
        <p:txBody>
          <a:bodyPr/>
          <a:lstStyle/>
          <a:p>
            <a:r>
              <a:rPr lang="en-US" sz="2400" dirty="0" smtClean="0"/>
              <a:t>If FIFO property is not enforced, then the protocol can either deadlock or update with wrong data</a:t>
            </a:r>
          </a:p>
          <a:p>
            <a:r>
              <a:rPr lang="en-US" sz="2400" dirty="0" smtClean="0"/>
              <a:t>A deadlock scenario: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Child 1 requests upgrade (from I) to M (msg1)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Parent responds to Child 1 with upgrade from I to M (msg2)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Child 2 requests upgrade (from I) to M (msg3)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Parent requests Child 1 for downgrade (from M) to I (msg4)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msg4 overtakes msg2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Child 1 sees request to downgrade to I and drops it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Parent never gets a response from Child 1 for downgrade to I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4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Deadlocks due to buffer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652" y="1532861"/>
            <a:ext cx="7772400" cy="4114800"/>
          </a:xfrm>
        </p:spPr>
        <p:txBody>
          <a:bodyPr/>
          <a:lstStyle/>
          <a:p>
            <a:r>
              <a:rPr lang="en-US" sz="2400" dirty="0" smtClean="0"/>
              <a:t>A cache or memory always accepts a response, thus responses will always drain from the network</a:t>
            </a:r>
          </a:p>
          <a:p>
            <a:r>
              <a:rPr lang="en-US" sz="2400" dirty="0"/>
              <a:t>From the children to the parent, two buffers are needed to implement the H-L priority</a:t>
            </a:r>
            <a:r>
              <a:rPr lang="en-US" sz="2400" dirty="0" smtClean="0"/>
              <a:t>. A child’s </a:t>
            </a:r>
            <a:r>
              <a:rPr lang="en-US" sz="2400" dirty="0" err="1" smtClean="0"/>
              <a:t>req</a:t>
            </a:r>
            <a:r>
              <a:rPr lang="en-US" sz="2400" dirty="0" smtClean="0"/>
              <a:t> can be blocked and generate more requests </a:t>
            </a:r>
            <a:endParaRPr lang="en-US" sz="2400" dirty="0"/>
          </a:p>
          <a:p>
            <a:r>
              <a:rPr lang="en-US" sz="2400" dirty="0" smtClean="0"/>
              <a:t>From parent to all the children, just one buffer in the overall network is needed for both requests and responses because a parent’s </a:t>
            </a:r>
            <a:r>
              <a:rPr lang="en-US" sz="2400" dirty="0" err="1" smtClean="0"/>
              <a:t>req</a:t>
            </a:r>
            <a:r>
              <a:rPr lang="en-US" sz="2400" dirty="0" smtClean="0"/>
              <a:t> only generates responses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11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PP into a non-blocking cache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grpSp>
        <p:nvGrpSpPr>
          <p:cNvPr id="106" name="Group 105"/>
          <p:cNvGrpSpPr/>
          <p:nvPr/>
        </p:nvGrpSpPr>
        <p:grpSpPr>
          <a:xfrm>
            <a:off x="713676" y="1666874"/>
            <a:ext cx="5340829" cy="4978401"/>
            <a:chOff x="1543050" y="1666874"/>
            <a:chExt cx="5340829" cy="4978401"/>
          </a:xfrm>
        </p:grpSpPr>
        <p:sp>
          <p:nvSpPr>
            <p:cNvPr id="7" name="Rectangle 17"/>
            <p:cNvSpPr>
              <a:spLocks noChangeArrowheads="1"/>
            </p:cNvSpPr>
            <p:nvPr/>
          </p:nvSpPr>
          <p:spPr bwMode="auto">
            <a:xfrm>
              <a:off x="3895725" y="3573463"/>
              <a:ext cx="939800" cy="12874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/>
                <a:t>St</a:t>
              </a:r>
            </a:p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 smtClean="0"/>
                <a:t>Q</a:t>
              </a:r>
              <a:endParaRPr lang="en-US" dirty="0"/>
            </a:p>
          </p:txBody>
        </p:sp>
        <p:sp>
          <p:nvSpPr>
            <p:cNvPr id="8" name="Rectangle 17"/>
            <p:cNvSpPr>
              <a:spLocks noChangeArrowheads="1"/>
            </p:cNvSpPr>
            <p:nvPr/>
          </p:nvSpPr>
          <p:spPr bwMode="auto">
            <a:xfrm>
              <a:off x="4981575" y="3573463"/>
              <a:ext cx="939800" cy="12874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Ld</a:t>
              </a:r>
            </a:p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Buff</a:t>
              </a:r>
            </a:p>
          </p:txBody>
        </p:sp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6076950" y="3573463"/>
              <a:ext cx="806929" cy="12874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/>
                <a:t>Wait</a:t>
              </a:r>
            </a:p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 smtClean="0"/>
                <a:t>Q</a:t>
              </a:r>
              <a:endParaRPr lang="en-US" dirty="0"/>
            </a:p>
          </p:txBody>
        </p:sp>
        <p:grpSp>
          <p:nvGrpSpPr>
            <p:cNvPr id="10" name="Group 6"/>
            <p:cNvGrpSpPr>
              <a:grpSpLocks/>
            </p:cNvGrpSpPr>
            <p:nvPr/>
          </p:nvGrpSpPr>
          <p:grpSpPr bwMode="auto">
            <a:xfrm rot="-5400000">
              <a:off x="5906666" y="5544344"/>
              <a:ext cx="984250" cy="703262"/>
              <a:chOff x="1920" y="1392"/>
              <a:chExt cx="192" cy="192"/>
            </a:xfrm>
          </p:grpSpPr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144" cy="192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2064" y="1392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2016" y="1392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" name="Line 10"/>
              <p:cNvSpPr>
                <a:spLocks noChangeShapeType="1"/>
              </p:cNvSpPr>
              <p:nvPr/>
            </p:nvSpPr>
            <p:spPr bwMode="auto">
              <a:xfrm>
                <a:off x="1920" y="1392"/>
                <a:ext cx="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" name="Line 11"/>
              <p:cNvSpPr>
                <a:spLocks noChangeShapeType="1"/>
              </p:cNvSpPr>
              <p:nvPr/>
            </p:nvSpPr>
            <p:spPr bwMode="auto">
              <a:xfrm>
                <a:off x="1920" y="1584"/>
                <a:ext cx="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12"/>
            <p:cNvGrpSpPr>
              <a:grpSpLocks/>
            </p:cNvGrpSpPr>
            <p:nvPr/>
          </p:nvGrpSpPr>
          <p:grpSpPr bwMode="auto">
            <a:xfrm rot="5400000" flipV="1">
              <a:off x="4917663" y="5534819"/>
              <a:ext cx="984250" cy="703262"/>
              <a:chOff x="1920" y="1392"/>
              <a:chExt cx="192" cy="192"/>
            </a:xfrm>
          </p:grpSpPr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144" cy="192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" name="Line 14"/>
              <p:cNvSpPr>
                <a:spLocks noChangeShapeType="1"/>
              </p:cNvSpPr>
              <p:nvPr/>
            </p:nvSpPr>
            <p:spPr bwMode="auto">
              <a:xfrm>
                <a:off x="2064" y="1392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" name="Line 15"/>
              <p:cNvSpPr>
                <a:spLocks noChangeShapeType="1"/>
              </p:cNvSpPr>
              <p:nvPr/>
            </p:nvSpPr>
            <p:spPr bwMode="auto">
              <a:xfrm>
                <a:off x="2016" y="1392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Line 16"/>
              <p:cNvSpPr>
                <a:spLocks noChangeShapeType="1"/>
              </p:cNvSpPr>
              <p:nvPr/>
            </p:nvSpPr>
            <p:spPr bwMode="auto">
              <a:xfrm>
                <a:off x="1920" y="1392"/>
                <a:ext cx="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" name="Line 17"/>
              <p:cNvSpPr>
                <a:spLocks noChangeShapeType="1"/>
              </p:cNvSpPr>
              <p:nvPr/>
            </p:nvSpPr>
            <p:spPr bwMode="auto">
              <a:xfrm>
                <a:off x="1920" y="1584"/>
                <a:ext cx="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2" name="Group 18"/>
            <p:cNvGrpSpPr>
              <a:grpSpLocks/>
            </p:cNvGrpSpPr>
            <p:nvPr/>
          </p:nvGrpSpPr>
          <p:grpSpPr bwMode="auto">
            <a:xfrm>
              <a:off x="1543050" y="3573463"/>
              <a:ext cx="1673225" cy="1287462"/>
              <a:chOff x="558" y="1357"/>
              <a:chExt cx="1054" cy="1033"/>
            </a:xfrm>
          </p:grpSpPr>
          <p:sp>
            <p:nvSpPr>
              <p:cNvPr id="23" name="Rectangle 17"/>
              <p:cNvSpPr>
                <a:spLocks noChangeArrowheads="1"/>
              </p:cNvSpPr>
              <p:nvPr/>
            </p:nvSpPr>
            <p:spPr bwMode="auto">
              <a:xfrm>
                <a:off x="558" y="1357"/>
                <a:ext cx="274" cy="10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dirty="0"/>
                  <a:t>V</a:t>
                </a:r>
                <a:r>
                  <a:rPr lang="en-US" dirty="0" smtClean="0"/>
                  <a:t>/</a:t>
                </a:r>
              </a:p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dirty="0" smtClean="0"/>
                  <a:t>D/</a:t>
                </a:r>
              </a:p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I/</a:t>
                </a:r>
              </a:p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dirty="0"/>
                  <a:t>W</a:t>
                </a:r>
                <a:endParaRPr lang="en-US" dirty="0" smtClean="0"/>
              </a:p>
            </p:txBody>
          </p:sp>
          <p:sp>
            <p:nvSpPr>
              <p:cNvPr id="24" name="Rectangle 17"/>
              <p:cNvSpPr>
                <a:spLocks noChangeArrowheads="1"/>
              </p:cNvSpPr>
              <p:nvPr/>
            </p:nvSpPr>
            <p:spPr bwMode="auto">
              <a:xfrm>
                <a:off x="834" y="1357"/>
                <a:ext cx="346" cy="10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/>
                  <a:t>Tag</a:t>
                </a:r>
              </a:p>
            </p:txBody>
          </p:sp>
          <p:sp>
            <p:nvSpPr>
              <p:cNvPr id="25" name="Rectangle 17"/>
              <p:cNvSpPr>
                <a:spLocks noChangeArrowheads="1"/>
              </p:cNvSpPr>
              <p:nvPr/>
            </p:nvSpPr>
            <p:spPr bwMode="auto">
              <a:xfrm>
                <a:off x="1182" y="1357"/>
                <a:ext cx="430" cy="103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/>
                  <a:t>Data</a:t>
                </a:r>
              </a:p>
            </p:txBody>
          </p:sp>
        </p:grpSp>
        <p:sp>
          <p:nvSpPr>
            <p:cNvPr id="26" name="Freeform 22"/>
            <p:cNvSpPr>
              <a:spLocks noChangeArrowheads="1"/>
            </p:cNvSpPr>
            <p:nvPr/>
          </p:nvSpPr>
          <p:spPr bwMode="auto">
            <a:xfrm>
              <a:off x="2278063" y="2105025"/>
              <a:ext cx="1139825" cy="838200"/>
            </a:xfrm>
            <a:custGeom>
              <a:avLst/>
              <a:gdLst/>
              <a:ahLst/>
              <a:cxnLst>
                <a:cxn ang="0">
                  <a:pos x="800" y="349"/>
                </a:cxn>
                <a:cxn ang="0">
                  <a:pos x="812" y="373"/>
                </a:cxn>
                <a:cxn ang="0">
                  <a:pos x="800" y="426"/>
                </a:cxn>
                <a:cxn ang="0">
                  <a:pos x="740" y="485"/>
                </a:cxn>
                <a:cxn ang="0">
                  <a:pos x="639" y="509"/>
                </a:cxn>
                <a:cxn ang="0">
                  <a:pos x="579" y="503"/>
                </a:cxn>
                <a:cxn ang="0">
                  <a:pos x="531" y="485"/>
                </a:cxn>
                <a:cxn ang="0">
                  <a:pos x="501" y="515"/>
                </a:cxn>
                <a:cxn ang="0">
                  <a:pos x="460" y="526"/>
                </a:cxn>
                <a:cxn ang="0">
                  <a:pos x="418" y="515"/>
                </a:cxn>
                <a:cxn ang="0">
                  <a:pos x="394" y="485"/>
                </a:cxn>
                <a:cxn ang="0">
                  <a:pos x="352" y="497"/>
                </a:cxn>
                <a:cxn ang="0">
                  <a:pos x="310" y="503"/>
                </a:cxn>
                <a:cxn ang="0">
                  <a:pos x="221" y="485"/>
                </a:cxn>
                <a:cxn ang="0">
                  <a:pos x="161" y="444"/>
                </a:cxn>
                <a:cxn ang="0">
                  <a:pos x="137" y="414"/>
                </a:cxn>
                <a:cxn ang="0">
                  <a:pos x="137" y="414"/>
                </a:cxn>
                <a:cxn ang="0">
                  <a:pos x="90" y="408"/>
                </a:cxn>
                <a:cxn ang="0">
                  <a:pos x="24" y="373"/>
                </a:cxn>
                <a:cxn ang="0">
                  <a:pos x="0" y="308"/>
                </a:cxn>
                <a:cxn ang="0">
                  <a:pos x="30" y="242"/>
                </a:cxn>
                <a:cxn ang="0">
                  <a:pos x="101" y="201"/>
                </a:cxn>
                <a:cxn ang="0">
                  <a:pos x="101" y="201"/>
                </a:cxn>
                <a:cxn ang="0">
                  <a:pos x="95" y="189"/>
                </a:cxn>
                <a:cxn ang="0">
                  <a:pos x="78" y="160"/>
                </a:cxn>
                <a:cxn ang="0">
                  <a:pos x="84" y="100"/>
                </a:cxn>
                <a:cxn ang="0">
                  <a:pos x="149" y="47"/>
                </a:cxn>
                <a:cxn ang="0">
                  <a:pos x="227" y="41"/>
                </a:cxn>
                <a:cxn ang="0">
                  <a:pos x="275" y="59"/>
                </a:cxn>
                <a:cxn ang="0">
                  <a:pos x="298" y="77"/>
                </a:cxn>
                <a:cxn ang="0">
                  <a:pos x="304" y="77"/>
                </a:cxn>
                <a:cxn ang="0">
                  <a:pos x="304" y="77"/>
                </a:cxn>
                <a:cxn ang="0">
                  <a:pos x="310" y="77"/>
                </a:cxn>
                <a:cxn ang="0">
                  <a:pos x="340" y="53"/>
                </a:cxn>
                <a:cxn ang="0">
                  <a:pos x="382" y="41"/>
                </a:cxn>
                <a:cxn ang="0">
                  <a:pos x="406" y="47"/>
                </a:cxn>
                <a:cxn ang="0">
                  <a:pos x="430" y="53"/>
                </a:cxn>
                <a:cxn ang="0">
                  <a:pos x="436" y="53"/>
                </a:cxn>
                <a:cxn ang="0">
                  <a:pos x="436" y="47"/>
                </a:cxn>
                <a:cxn ang="0">
                  <a:pos x="496" y="12"/>
                </a:cxn>
                <a:cxn ang="0">
                  <a:pos x="573" y="0"/>
                </a:cxn>
                <a:cxn ang="0">
                  <a:pos x="669" y="24"/>
                </a:cxn>
                <a:cxn ang="0">
                  <a:pos x="722" y="77"/>
                </a:cxn>
                <a:cxn ang="0">
                  <a:pos x="728" y="118"/>
                </a:cxn>
                <a:cxn ang="0">
                  <a:pos x="728" y="124"/>
                </a:cxn>
                <a:cxn ang="0">
                  <a:pos x="734" y="130"/>
                </a:cxn>
                <a:cxn ang="0">
                  <a:pos x="746" y="130"/>
                </a:cxn>
                <a:cxn ang="0">
                  <a:pos x="794" y="136"/>
                </a:cxn>
                <a:cxn ang="0">
                  <a:pos x="860" y="171"/>
                </a:cxn>
                <a:cxn ang="0">
                  <a:pos x="884" y="237"/>
                </a:cxn>
                <a:cxn ang="0">
                  <a:pos x="860" y="296"/>
                </a:cxn>
                <a:cxn ang="0">
                  <a:pos x="794" y="337"/>
                </a:cxn>
              </a:cxnLst>
              <a:rect l="0" t="0" r="r" b="b"/>
              <a:pathLst>
                <a:path w="884" h="526">
                  <a:moveTo>
                    <a:pt x="794" y="337"/>
                  </a:moveTo>
                  <a:lnTo>
                    <a:pt x="800" y="349"/>
                  </a:lnTo>
                  <a:lnTo>
                    <a:pt x="806" y="361"/>
                  </a:lnTo>
                  <a:lnTo>
                    <a:pt x="812" y="373"/>
                  </a:lnTo>
                  <a:lnTo>
                    <a:pt x="812" y="390"/>
                  </a:lnTo>
                  <a:lnTo>
                    <a:pt x="800" y="426"/>
                  </a:lnTo>
                  <a:lnTo>
                    <a:pt x="776" y="461"/>
                  </a:lnTo>
                  <a:lnTo>
                    <a:pt x="740" y="485"/>
                  </a:lnTo>
                  <a:lnTo>
                    <a:pt x="693" y="503"/>
                  </a:lnTo>
                  <a:lnTo>
                    <a:pt x="639" y="509"/>
                  </a:lnTo>
                  <a:lnTo>
                    <a:pt x="609" y="503"/>
                  </a:lnTo>
                  <a:lnTo>
                    <a:pt x="579" y="503"/>
                  </a:lnTo>
                  <a:lnTo>
                    <a:pt x="555" y="497"/>
                  </a:lnTo>
                  <a:lnTo>
                    <a:pt x="531" y="485"/>
                  </a:lnTo>
                  <a:lnTo>
                    <a:pt x="519" y="503"/>
                  </a:lnTo>
                  <a:lnTo>
                    <a:pt x="501" y="515"/>
                  </a:lnTo>
                  <a:lnTo>
                    <a:pt x="484" y="521"/>
                  </a:lnTo>
                  <a:lnTo>
                    <a:pt x="460" y="526"/>
                  </a:lnTo>
                  <a:lnTo>
                    <a:pt x="442" y="521"/>
                  </a:lnTo>
                  <a:lnTo>
                    <a:pt x="418" y="515"/>
                  </a:lnTo>
                  <a:lnTo>
                    <a:pt x="406" y="503"/>
                  </a:lnTo>
                  <a:lnTo>
                    <a:pt x="394" y="485"/>
                  </a:lnTo>
                  <a:lnTo>
                    <a:pt x="376" y="491"/>
                  </a:lnTo>
                  <a:lnTo>
                    <a:pt x="352" y="497"/>
                  </a:lnTo>
                  <a:lnTo>
                    <a:pt x="334" y="497"/>
                  </a:lnTo>
                  <a:lnTo>
                    <a:pt x="310" y="503"/>
                  </a:lnTo>
                  <a:lnTo>
                    <a:pt x="263" y="497"/>
                  </a:lnTo>
                  <a:lnTo>
                    <a:pt x="221" y="485"/>
                  </a:lnTo>
                  <a:lnTo>
                    <a:pt x="185" y="467"/>
                  </a:lnTo>
                  <a:lnTo>
                    <a:pt x="161" y="444"/>
                  </a:lnTo>
                  <a:lnTo>
                    <a:pt x="143" y="414"/>
                  </a:lnTo>
                  <a:lnTo>
                    <a:pt x="137" y="414"/>
                  </a:lnTo>
                  <a:lnTo>
                    <a:pt x="131" y="414"/>
                  </a:lnTo>
                  <a:lnTo>
                    <a:pt x="90" y="408"/>
                  </a:lnTo>
                  <a:lnTo>
                    <a:pt x="54" y="390"/>
                  </a:lnTo>
                  <a:lnTo>
                    <a:pt x="24" y="373"/>
                  </a:lnTo>
                  <a:lnTo>
                    <a:pt x="6" y="343"/>
                  </a:lnTo>
                  <a:lnTo>
                    <a:pt x="0" y="308"/>
                  </a:lnTo>
                  <a:lnTo>
                    <a:pt x="6" y="272"/>
                  </a:lnTo>
                  <a:lnTo>
                    <a:pt x="30" y="242"/>
                  </a:lnTo>
                  <a:lnTo>
                    <a:pt x="60" y="219"/>
                  </a:lnTo>
                  <a:lnTo>
                    <a:pt x="101" y="201"/>
                  </a:lnTo>
                  <a:lnTo>
                    <a:pt x="107" y="201"/>
                  </a:lnTo>
                  <a:lnTo>
                    <a:pt x="95" y="189"/>
                  </a:lnTo>
                  <a:lnTo>
                    <a:pt x="84" y="177"/>
                  </a:lnTo>
                  <a:lnTo>
                    <a:pt x="78" y="160"/>
                  </a:lnTo>
                  <a:lnTo>
                    <a:pt x="78" y="142"/>
                  </a:lnTo>
                  <a:lnTo>
                    <a:pt x="84" y="100"/>
                  </a:lnTo>
                  <a:lnTo>
                    <a:pt x="113" y="71"/>
                  </a:lnTo>
                  <a:lnTo>
                    <a:pt x="149" y="47"/>
                  </a:lnTo>
                  <a:lnTo>
                    <a:pt x="197" y="35"/>
                  </a:lnTo>
                  <a:lnTo>
                    <a:pt x="227" y="41"/>
                  </a:lnTo>
                  <a:lnTo>
                    <a:pt x="251" y="47"/>
                  </a:lnTo>
                  <a:lnTo>
                    <a:pt x="275" y="59"/>
                  </a:lnTo>
                  <a:lnTo>
                    <a:pt x="293" y="77"/>
                  </a:lnTo>
                  <a:lnTo>
                    <a:pt x="298" y="77"/>
                  </a:lnTo>
                  <a:lnTo>
                    <a:pt x="304" y="77"/>
                  </a:lnTo>
                  <a:lnTo>
                    <a:pt x="310" y="77"/>
                  </a:lnTo>
                  <a:lnTo>
                    <a:pt x="322" y="59"/>
                  </a:lnTo>
                  <a:lnTo>
                    <a:pt x="340" y="53"/>
                  </a:lnTo>
                  <a:lnTo>
                    <a:pt x="358" y="47"/>
                  </a:lnTo>
                  <a:lnTo>
                    <a:pt x="382" y="41"/>
                  </a:lnTo>
                  <a:lnTo>
                    <a:pt x="394" y="41"/>
                  </a:lnTo>
                  <a:lnTo>
                    <a:pt x="406" y="47"/>
                  </a:lnTo>
                  <a:lnTo>
                    <a:pt x="418" y="53"/>
                  </a:lnTo>
                  <a:lnTo>
                    <a:pt x="430" y="53"/>
                  </a:lnTo>
                  <a:lnTo>
                    <a:pt x="436" y="53"/>
                  </a:lnTo>
                  <a:lnTo>
                    <a:pt x="436" y="47"/>
                  </a:lnTo>
                  <a:lnTo>
                    <a:pt x="466" y="29"/>
                  </a:lnTo>
                  <a:lnTo>
                    <a:pt x="496" y="12"/>
                  </a:lnTo>
                  <a:lnTo>
                    <a:pt x="531" y="6"/>
                  </a:lnTo>
                  <a:lnTo>
                    <a:pt x="573" y="0"/>
                  </a:lnTo>
                  <a:lnTo>
                    <a:pt x="621" y="6"/>
                  </a:lnTo>
                  <a:lnTo>
                    <a:pt x="669" y="24"/>
                  </a:lnTo>
                  <a:lnTo>
                    <a:pt x="699" y="47"/>
                  </a:lnTo>
                  <a:lnTo>
                    <a:pt x="722" y="77"/>
                  </a:lnTo>
                  <a:lnTo>
                    <a:pt x="728" y="112"/>
                  </a:lnTo>
                  <a:lnTo>
                    <a:pt x="728" y="118"/>
                  </a:lnTo>
                  <a:lnTo>
                    <a:pt x="728" y="124"/>
                  </a:lnTo>
                  <a:lnTo>
                    <a:pt x="728" y="130"/>
                  </a:lnTo>
                  <a:lnTo>
                    <a:pt x="734" y="130"/>
                  </a:lnTo>
                  <a:lnTo>
                    <a:pt x="740" y="130"/>
                  </a:lnTo>
                  <a:lnTo>
                    <a:pt x="746" y="130"/>
                  </a:lnTo>
                  <a:lnTo>
                    <a:pt x="794" y="136"/>
                  </a:lnTo>
                  <a:lnTo>
                    <a:pt x="830" y="148"/>
                  </a:lnTo>
                  <a:lnTo>
                    <a:pt x="860" y="171"/>
                  </a:lnTo>
                  <a:lnTo>
                    <a:pt x="878" y="201"/>
                  </a:lnTo>
                  <a:lnTo>
                    <a:pt x="884" y="237"/>
                  </a:lnTo>
                  <a:lnTo>
                    <a:pt x="878" y="272"/>
                  </a:lnTo>
                  <a:lnTo>
                    <a:pt x="860" y="296"/>
                  </a:lnTo>
                  <a:lnTo>
                    <a:pt x="830" y="319"/>
                  </a:lnTo>
                  <a:lnTo>
                    <a:pt x="794" y="337"/>
                  </a:lnTo>
                </a:path>
              </a:pathLst>
            </a:custGeom>
            <a:solidFill>
              <a:srgbClr val="FFFFF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" name="Group 23"/>
            <p:cNvGrpSpPr>
              <a:grpSpLocks/>
            </p:cNvGrpSpPr>
            <p:nvPr/>
          </p:nvGrpSpPr>
          <p:grpSpPr bwMode="auto">
            <a:xfrm rot="-5400000">
              <a:off x="5468144" y="2296319"/>
              <a:ext cx="984250" cy="703262"/>
              <a:chOff x="1920" y="1392"/>
              <a:chExt cx="192" cy="192"/>
            </a:xfrm>
          </p:grpSpPr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1968" y="1392"/>
                <a:ext cx="144" cy="192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9" name="Line 25"/>
              <p:cNvSpPr>
                <a:spLocks noChangeShapeType="1"/>
              </p:cNvSpPr>
              <p:nvPr/>
            </p:nvSpPr>
            <p:spPr bwMode="auto">
              <a:xfrm>
                <a:off x="2064" y="1392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" name="Line 26"/>
              <p:cNvSpPr>
                <a:spLocks noChangeShapeType="1"/>
              </p:cNvSpPr>
              <p:nvPr/>
            </p:nvSpPr>
            <p:spPr bwMode="auto">
              <a:xfrm>
                <a:off x="2016" y="1392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" name="Line 27"/>
              <p:cNvSpPr>
                <a:spLocks noChangeShapeType="1"/>
              </p:cNvSpPr>
              <p:nvPr/>
            </p:nvSpPr>
            <p:spPr bwMode="auto">
              <a:xfrm>
                <a:off x="1920" y="1392"/>
                <a:ext cx="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" name="Line 28"/>
              <p:cNvSpPr>
                <a:spLocks noChangeShapeType="1"/>
              </p:cNvSpPr>
              <p:nvPr/>
            </p:nvSpPr>
            <p:spPr bwMode="auto">
              <a:xfrm>
                <a:off x="1920" y="1584"/>
                <a:ext cx="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3" name="Text Box 30"/>
            <p:cNvSpPr txBox="1">
              <a:spLocks noChangeArrowheads="1"/>
            </p:cNvSpPr>
            <p:nvPr/>
          </p:nvSpPr>
          <p:spPr bwMode="auto">
            <a:xfrm>
              <a:off x="4996244" y="6340475"/>
              <a:ext cx="838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mReqQ</a:t>
              </a:r>
            </a:p>
          </p:txBody>
        </p:sp>
        <p:sp>
          <p:nvSpPr>
            <p:cNvPr id="34" name="Text Box 31"/>
            <p:cNvSpPr txBox="1">
              <a:spLocks noChangeArrowheads="1"/>
            </p:cNvSpPr>
            <p:nvPr/>
          </p:nvSpPr>
          <p:spPr bwMode="auto">
            <a:xfrm>
              <a:off x="5937622" y="6340475"/>
              <a:ext cx="9302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mRespQ</a:t>
              </a:r>
            </a:p>
          </p:txBody>
        </p:sp>
        <p:sp>
          <p:nvSpPr>
            <p:cNvPr id="35" name="Text Box 32"/>
            <p:cNvSpPr txBox="1">
              <a:spLocks noChangeArrowheads="1"/>
            </p:cNvSpPr>
            <p:nvPr/>
          </p:nvSpPr>
          <p:spPr bwMode="auto">
            <a:xfrm>
              <a:off x="6261100" y="2368550"/>
              <a:ext cx="5556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hitQ</a:t>
              </a:r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rot="5400000" flipH="1" flipV="1">
              <a:off x="4641850" y="1401763"/>
              <a:ext cx="0" cy="37973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8"/>
            <p:cNvSpPr>
              <a:spLocks noChangeShapeType="1"/>
            </p:cNvSpPr>
            <p:nvPr/>
          </p:nvSpPr>
          <p:spPr bwMode="auto">
            <a:xfrm rot="16200000" flipH="1">
              <a:off x="5303837" y="3433763"/>
              <a:ext cx="2889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med" len="med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46"/>
            <p:cNvSpPr>
              <a:spLocks noChangeShapeType="1"/>
            </p:cNvSpPr>
            <p:nvPr/>
          </p:nvSpPr>
          <p:spPr bwMode="auto">
            <a:xfrm flipH="1" flipV="1">
              <a:off x="2752725" y="2908300"/>
              <a:ext cx="0" cy="3873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5"/>
            <p:cNvSpPr>
              <a:spLocks noChangeShapeType="1"/>
            </p:cNvSpPr>
            <p:nvPr/>
          </p:nvSpPr>
          <p:spPr bwMode="auto">
            <a:xfrm flipH="1" flipV="1">
              <a:off x="5774231" y="2912177"/>
              <a:ext cx="0" cy="3111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5"/>
            <p:cNvSpPr>
              <a:spLocks noChangeShapeType="1"/>
            </p:cNvSpPr>
            <p:nvPr/>
          </p:nvSpPr>
          <p:spPr bwMode="auto">
            <a:xfrm flipH="1" flipV="1">
              <a:off x="5960269" y="2875757"/>
              <a:ext cx="0" cy="2643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22"/>
            <p:cNvSpPr>
              <a:spLocks noChangeShapeType="1"/>
            </p:cNvSpPr>
            <p:nvPr/>
          </p:nvSpPr>
          <p:spPr bwMode="auto">
            <a:xfrm rot="5400000" flipH="1" flipV="1">
              <a:off x="4911570" y="2362330"/>
              <a:ext cx="1663" cy="172365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6"/>
            <p:cNvSpPr>
              <a:spLocks noChangeShapeType="1"/>
            </p:cNvSpPr>
            <p:nvPr/>
          </p:nvSpPr>
          <p:spPr bwMode="auto">
            <a:xfrm flipH="1" flipV="1">
              <a:off x="4076700" y="3203575"/>
              <a:ext cx="0" cy="3651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" name="Group 49"/>
            <p:cNvGrpSpPr>
              <a:grpSpLocks/>
            </p:cNvGrpSpPr>
            <p:nvPr/>
          </p:nvGrpSpPr>
          <p:grpSpPr bwMode="auto">
            <a:xfrm flipH="1">
              <a:off x="2618929" y="3101975"/>
              <a:ext cx="3363135" cy="454025"/>
              <a:chOff x="2292" y="1946"/>
              <a:chExt cx="640" cy="244"/>
            </a:xfrm>
          </p:grpSpPr>
          <p:sp>
            <p:nvSpPr>
              <p:cNvPr id="44" name="Line 22"/>
              <p:cNvSpPr>
                <a:spLocks noChangeShapeType="1"/>
              </p:cNvSpPr>
              <p:nvPr/>
            </p:nvSpPr>
            <p:spPr bwMode="auto">
              <a:xfrm rot="5400000" flipH="1" flipV="1">
                <a:off x="2612" y="1627"/>
                <a:ext cx="0" cy="6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46"/>
              <p:cNvSpPr>
                <a:spLocks noChangeShapeType="1"/>
              </p:cNvSpPr>
              <p:nvPr/>
            </p:nvSpPr>
            <p:spPr bwMode="auto">
              <a:xfrm flipH="1" flipV="1">
                <a:off x="2928" y="1946"/>
                <a:ext cx="0" cy="2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" name="Line 8"/>
            <p:cNvSpPr>
              <a:spLocks noChangeShapeType="1"/>
            </p:cNvSpPr>
            <p:nvPr/>
          </p:nvSpPr>
          <p:spPr bwMode="auto">
            <a:xfrm rot="16200000" flipH="1">
              <a:off x="4957468" y="5337729"/>
              <a:ext cx="5957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8"/>
            <p:cNvSpPr>
              <a:spLocks noChangeShapeType="1"/>
            </p:cNvSpPr>
            <p:nvPr/>
          </p:nvSpPr>
          <p:spPr bwMode="auto">
            <a:xfrm rot="16200000" flipH="1">
              <a:off x="5194086" y="5257800"/>
              <a:ext cx="7747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35"/>
            <p:cNvSpPr>
              <a:spLocks noChangeShapeType="1"/>
            </p:cNvSpPr>
            <p:nvPr/>
          </p:nvSpPr>
          <p:spPr bwMode="auto">
            <a:xfrm flipH="1" flipV="1">
              <a:off x="6631215" y="4870448"/>
              <a:ext cx="10633" cy="50150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22"/>
            <p:cNvSpPr>
              <a:spLocks noChangeShapeType="1"/>
            </p:cNvSpPr>
            <p:nvPr/>
          </p:nvSpPr>
          <p:spPr bwMode="auto">
            <a:xfrm rot="16200000" flipV="1">
              <a:off x="4442731" y="3078842"/>
              <a:ext cx="1590" cy="437537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46"/>
            <p:cNvSpPr>
              <a:spLocks noChangeShapeType="1"/>
            </p:cNvSpPr>
            <p:nvPr/>
          </p:nvSpPr>
          <p:spPr bwMode="auto">
            <a:xfrm rot="10800000" flipH="1" flipV="1">
              <a:off x="2249488" y="4870450"/>
              <a:ext cx="0" cy="3968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35"/>
            <p:cNvSpPr>
              <a:spLocks noChangeShapeType="1"/>
            </p:cNvSpPr>
            <p:nvPr/>
          </p:nvSpPr>
          <p:spPr bwMode="auto">
            <a:xfrm flipH="1" flipV="1">
              <a:off x="6189663" y="2894013"/>
              <a:ext cx="0" cy="61023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8"/>
            <p:cNvSpPr>
              <a:spLocks noChangeShapeType="1"/>
            </p:cNvSpPr>
            <p:nvPr/>
          </p:nvSpPr>
          <p:spPr bwMode="auto">
            <a:xfrm rot="5400000">
              <a:off x="2517775" y="1943100"/>
              <a:ext cx="4889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8"/>
            <p:cNvSpPr>
              <a:spLocks noChangeShapeType="1"/>
            </p:cNvSpPr>
            <p:nvPr/>
          </p:nvSpPr>
          <p:spPr bwMode="auto">
            <a:xfrm rot="16200000" flipV="1">
              <a:off x="5737589" y="1911349"/>
              <a:ext cx="4889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Text Box 69"/>
            <p:cNvSpPr txBox="1">
              <a:spLocks noChangeArrowheads="1"/>
            </p:cNvSpPr>
            <p:nvPr/>
          </p:nvSpPr>
          <p:spPr bwMode="auto">
            <a:xfrm>
              <a:off x="5441116" y="1749425"/>
              <a:ext cx="56991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err="1"/>
                <a:t>resp</a:t>
              </a:r>
              <a:endParaRPr lang="en-US" sz="1400" dirty="0"/>
            </a:p>
          </p:txBody>
        </p:sp>
        <p:sp>
          <p:nvSpPr>
            <p:cNvPr id="55" name="Text Box 70"/>
            <p:cNvSpPr txBox="1">
              <a:spLocks noChangeArrowheads="1"/>
            </p:cNvSpPr>
            <p:nvPr/>
          </p:nvSpPr>
          <p:spPr bwMode="auto">
            <a:xfrm>
              <a:off x="2727325" y="1749425"/>
              <a:ext cx="47783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req</a:t>
              </a:r>
            </a:p>
          </p:txBody>
        </p:sp>
        <p:sp>
          <p:nvSpPr>
            <p:cNvPr id="56" name="Line 8"/>
            <p:cNvSpPr>
              <a:spLocks noChangeShapeType="1"/>
            </p:cNvSpPr>
            <p:nvPr/>
          </p:nvSpPr>
          <p:spPr bwMode="auto">
            <a:xfrm rot="16200000" flipH="1" flipV="1">
              <a:off x="6402788" y="3409554"/>
              <a:ext cx="218280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med" len="med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8"/>
            <p:cNvSpPr>
              <a:spLocks noChangeShapeType="1"/>
            </p:cNvSpPr>
            <p:nvPr/>
          </p:nvSpPr>
          <p:spPr bwMode="auto">
            <a:xfrm rot="16200000" flipH="1">
              <a:off x="4189412" y="3433763"/>
              <a:ext cx="2889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med" len="med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8"/>
            <p:cNvSpPr>
              <a:spLocks noChangeShapeType="1"/>
            </p:cNvSpPr>
            <p:nvPr/>
          </p:nvSpPr>
          <p:spPr bwMode="auto">
            <a:xfrm rot="16200000" flipH="1">
              <a:off x="2863648" y="3444877"/>
              <a:ext cx="2889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med" len="med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8"/>
            <p:cNvSpPr>
              <a:spLocks noChangeShapeType="1"/>
            </p:cNvSpPr>
            <p:nvPr/>
          </p:nvSpPr>
          <p:spPr bwMode="auto">
            <a:xfrm rot="16200000" flipV="1">
              <a:off x="3550444" y="3935412"/>
              <a:ext cx="0" cy="6905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72"/>
            <p:cNvSpPr/>
            <p:nvPr/>
          </p:nvSpPr>
          <p:spPr bwMode="auto">
            <a:xfrm>
              <a:off x="4242391" y="4859079"/>
              <a:ext cx="1010093" cy="180754"/>
            </a:xfrm>
            <a:custGeom>
              <a:avLst/>
              <a:gdLst>
                <a:gd name="connsiteX0" fmla="*/ 0 w 1010093"/>
                <a:gd name="connsiteY0" fmla="*/ 0 h 180754"/>
                <a:gd name="connsiteX1" fmla="*/ 0 w 1010093"/>
                <a:gd name="connsiteY1" fmla="*/ 0 h 180754"/>
                <a:gd name="connsiteX2" fmla="*/ 10632 w 1010093"/>
                <a:gd name="connsiteY2" fmla="*/ 180754 h 180754"/>
                <a:gd name="connsiteX3" fmla="*/ 1010093 w 1010093"/>
                <a:gd name="connsiteY3" fmla="*/ 180754 h 180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0093" h="180754">
                  <a:moveTo>
                    <a:pt x="0" y="0"/>
                  </a:moveTo>
                  <a:lnTo>
                    <a:pt x="0" y="0"/>
                  </a:lnTo>
                  <a:cubicBezTo>
                    <a:pt x="13763" y="123873"/>
                    <a:pt x="10632" y="63599"/>
                    <a:pt x="10632" y="180754"/>
                  </a:cubicBezTo>
                  <a:lnTo>
                    <a:pt x="1010093" y="180754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6885508" y="2673350"/>
            <a:ext cx="1935779" cy="1573631"/>
            <a:chOff x="7010048" y="2725619"/>
            <a:chExt cx="1935779" cy="1573631"/>
          </a:xfrm>
        </p:grpSpPr>
        <p:sp>
          <p:nvSpPr>
            <p:cNvPr id="75" name="Rectangle 54"/>
            <p:cNvSpPr>
              <a:spLocks noChangeArrowheads="1"/>
            </p:cNvSpPr>
            <p:nvPr/>
          </p:nvSpPr>
          <p:spPr bwMode="auto">
            <a:xfrm flipH="1">
              <a:off x="7489286" y="3547390"/>
              <a:ext cx="577120" cy="3353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solidFill>
                    <a:schemeClr val="bg1"/>
                  </a:solidFill>
                  <a:latin typeface="Verdana" pitchFamily="34" charset="0"/>
                </a:rPr>
                <a:t>PP</a:t>
              </a:r>
            </a:p>
          </p:txBody>
        </p:sp>
        <p:sp>
          <p:nvSpPr>
            <p:cNvPr id="76" name="Rectangle 55"/>
            <p:cNvSpPr>
              <a:spLocks noChangeArrowheads="1"/>
            </p:cNvSpPr>
            <p:nvPr/>
          </p:nvSpPr>
          <p:spPr bwMode="auto">
            <a:xfrm flipH="1">
              <a:off x="7454572" y="2725619"/>
              <a:ext cx="669690" cy="39727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Verdana" pitchFamily="34" charset="0"/>
                </a:rPr>
                <a:t>P</a:t>
              </a:r>
            </a:p>
          </p:txBody>
        </p:sp>
        <p:grpSp>
          <p:nvGrpSpPr>
            <p:cNvPr id="109" name="Group 108"/>
            <p:cNvGrpSpPr/>
            <p:nvPr/>
          </p:nvGrpSpPr>
          <p:grpSpPr>
            <a:xfrm rot="16200000">
              <a:off x="7749790" y="3979059"/>
              <a:ext cx="423800" cy="216582"/>
              <a:chOff x="7064040" y="3745407"/>
              <a:chExt cx="423800" cy="216582"/>
            </a:xfrm>
          </p:grpSpPr>
          <p:grpSp>
            <p:nvGrpSpPr>
              <p:cNvPr id="87" name="Group 66"/>
              <p:cNvGrpSpPr>
                <a:grpSpLocks/>
              </p:cNvGrpSpPr>
              <p:nvPr/>
            </p:nvGrpSpPr>
            <p:grpSpPr bwMode="auto">
              <a:xfrm rot="16200000" flipH="1">
                <a:off x="7063507" y="3745940"/>
                <a:ext cx="216582" cy="215516"/>
                <a:chOff x="1296" y="2011"/>
                <a:chExt cx="175" cy="149"/>
              </a:xfrm>
            </p:grpSpPr>
            <p:sp>
              <p:nvSpPr>
                <p:cNvPr id="103" name="Rectangle 67"/>
                <p:cNvSpPr>
                  <a:spLocks noChangeArrowheads="1"/>
                </p:cNvSpPr>
                <p:nvPr/>
              </p:nvSpPr>
              <p:spPr bwMode="auto">
                <a:xfrm>
                  <a:off x="1296" y="2107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104" name="Rectangle 68"/>
                <p:cNvSpPr>
                  <a:spLocks noChangeArrowheads="1"/>
                </p:cNvSpPr>
                <p:nvPr/>
              </p:nvSpPr>
              <p:spPr bwMode="auto">
                <a:xfrm>
                  <a:off x="1296" y="2059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105" name="Rectangle 69"/>
                <p:cNvSpPr>
                  <a:spLocks noChangeArrowheads="1"/>
                </p:cNvSpPr>
                <p:nvPr/>
              </p:nvSpPr>
              <p:spPr bwMode="auto">
                <a:xfrm>
                  <a:off x="1296" y="2011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89" name="Line 74"/>
              <p:cNvSpPr>
                <a:spLocks noChangeShapeType="1"/>
              </p:cNvSpPr>
              <p:nvPr/>
            </p:nvSpPr>
            <p:spPr bwMode="auto">
              <a:xfrm>
                <a:off x="7291127" y="3844415"/>
                <a:ext cx="19671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 rot="16200000">
              <a:off x="7386665" y="3978414"/>
              <a:ext cx="423800" cy="216582"/>
              <a:chOff x="7064040" y="3487985"/>
              <a:chExt cx="423800" cy="216582"/>
            </a:xfrm>
          </p:grpSpPr>
          <p:grpSp>
            <p:nvGrpSpPr>
              <p:cNvPr id="88" name="Group 70"/>
              <p:cNvGrpSpPr>
                <a:grpSpLocks/>
              </p:cNvGrpSpPr>
              <p:nvPr/>
            </p:nvGrpSpPr>
            <p:grpSpPr bwMode="auto">
              <a:xfrm rot="16200000" flipH="1">
                <a:off x="7063507" y="3488518"/>
                <a:ext cx="216582" cy="215516"/>
                <a:chOff x="1296" y="2011"/>
                <a:chExt cx="175" cy="149"/>
              </a:xfrm>
            </p:grpSpPr>
            <p:sp>
              <p:nvSpPr>
                <p:cNvPr id="100" name="Rectangle 71"/>
                <p:cNvSpPr>
                  <a:spLocks noChangeArrowheads="1"/>
                </p:cNvSpPr>
                <p:nvPr/>
              </p:nvSpPr>
              <p:spPr bwMode="auto">
                <a:xfrm>
                  <a:off x="1296" y="2107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101" name="Rectangle 72"/>
                <p:cNvSpPr>
                  <a:spLocks noChangeArrowheads="1"/>
                </p:cNvSpPr>
                <p:nvPr/>
              </p:nvSpPr>
              <p:spPr bwMode="auto">
                <a:xfrm>
                  <a:off x="1296" y="2059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102" name="Rectangle 73"/>
                <p:cNvSpPr>
                  <a:spLocks noChangeArrowheads="1"/>
                </p:cNvSpPr>
                <p:nvPr/>
              </p:nvSpPr>
              <p:spPr bwMode="auto">
                <a:xfrm>
                  <a:off x="1296" y="2011"/>
                  <a:ext cx="175" cy="53"/>
                </a:xfrm>
                <a:prstGeom prst="rect">
                  <a:avLst/>
                </a:prstGeom>
                <a:solidFill>
                  <a:srgbClr val="CFBDC8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90" name="Line 75"/>
              <p:cNvSpPr>
                <a:spLocks noChangeShapeType="1"/>
              </p:cNvSpPr>
              <p:nvPr/>
            </p:nvSpPr>
            <p:spPr bwMode="auto">
              <a:xfrm>
                <a:off x="7279556" y="3606795"/>
                <a:ext cx="2082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92" name="Text Box 77"/>
            <p:cNvSpPr txBox="1">
              <a:spLocks noChangeArrowheads="1"/>
            </p:cNvSpPr>
            <p:nvPr/>
          </p:nvSpPr>
          <p:spPr bwMode="auto">
            <a:xfrm flipH="1">
              <a:off x="7012384" y="3993198"/>
              <a:ext cx="515864" cy="2399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dirty="0">
                  <a:solidFill>
                    <a:srgbClr val="56127A"/>
                  </a:solidFill>
                  <a:latin typeface="Verdana" pitchFamily="34" charset="0"/>
                </a:rPr>
                <a:t>c2m</a:t>
              </a:r>
            </a:p>
          </p:txBody>
        </p:sp>
        <p:sp>
          <p:nvSpPr>
            <p:cNvPr id="93" name="Text Box 78"/>
            <p:cNvSpPr txBox="1">
              <a:spLocks noChangeArrowheads="1"/>
            </p:cNvSpPr>
            <p:nvPr/>
          </p:nvSpPr>
          <p:spPr bwMode="auto">
            <a:xfrm flipH="1">
              <a:off x="8052586" y="4008365"/>
              <a:ext cx="515864" cy="2399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dirty="0">
                  <a:solidFill>
                    <a:srgbClr val="56127A"/>
                  </a:solidFill>
                  <a:latin typeface="Verdana" pitchFamily="34" charset="0"/>
                </a:rPr>
                <a:t>m2c</a:t>
              </a:r>
            </a:p>
          </p:txBody>
        </p:sp>
        <p:sp>
          <p:nvSpPr>
            <p:cNvPr id="94" name="Rectangle 79"/>
            <p:cNvSpPr>
              <a:spLocks noChangeArrowheads="1"/>
            </p:cNvSpPr>
            <p:nvPr/>
          </p:nvSpPr>
          <p:spPr bwMode="auto">
            <a:xfrm flipH="1">
              <a:off x="8276137" y="3527588"/>
              <a:ext cx="669690" cy="39479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Verdana" pitchFamily="34" charset="0"/>
                </a:rPr>
                <a:t>L1</a:t>
              </a:r>
            </a:p>
          </p:txBody>
        </p:sp>
        <p:grpSp>
          <p:nvGrpSpPr>
            <p:cNvPr id="95" name="Group 80"/>
            <p:cNvGrpSpPr>
              <a:grpSpLocks/>
            </p:cNvGrpSpPr>
            <p:nvPr/>
          </p:nvGrpSpPr>
          <p:grpSpPr bwMode="auto">
            <a:xfrm flipH="1">
              <a:off x="8054835" y="3646398"/>
              <a:ext cx="231427" cy="168314"/>
              <a:chOff x="813" y="1664"/>
              <a:chExt cx="160" cy="136"/>
            </a:xfrm>
          </p:grpSpPr>
          <p:sp>
            <p:nvSpPr>
              <p:cNvPr id="98" name="Line 81"/>
              <p:cNvSpPr>
                <a:spLocks noChangeShapeType="1"/>
              </p:cNvSpPr>
              <p:nvPr/>
            </p:nvSpPr>
            <p:spPr bwMode="auto">
              <a:xfrm rot="5400000">
                <a:off x="901" y="159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99" name="Line 82"/>
              <p:cNvSpPr>
                <a:spLocks noChangeShapeType="1"/>
              </p:cNvSpPr>
              <p:nvPr/>
            </p:nvSpPr>
            <p:spPr bwMode="auto">
              <a:xfrm rot="5400000">
                <a:off x="889" y="1724"/>
                <a:ext cx="0" cy="1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7010048" y="3131554"/>
              <a:ext cx="751754" cy="415835"/>
              <a:chOff x="7360937" y="3131554"/>
              <a:chExt cx="751754" cy="415835"/>
            </a:xfrm>
          </p:grpSpPr>
          <p:sp>
            <p:nvSpPr>
              <p:cNvPr id="80" name="Rectangle 59"/>
              <p:cNvSpPr>
                <a:spLocks noChangeArrowheads="1"/>
              </p:cNvSpPr>
              <p:nvPr/>
            </p:nvSpPr>
            <p:spPr bwMode="auto">
              <a:xfrm flipH="1">
                <a:off x="7859569" y="3369174"/>
                <a:ext cx="253122" cy="65594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1" name="Rectangle 60"/>
              <p:cNvSpPr>
                <a:spLocks noChangeArrowheads="1"/>
              </p:cNvSpPr>
              <p:nvPr/>
            </p:nvSpPr>
            <p:spPr bwMode="auto">
              <a:xfrm flipH="1">
                <a:off x="7859569" y="3309769"/>
                <a:ext cx="253122" cy="65594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" name="Rectangle 61"/>
              <p:cNvSpPr>
                <a:spLocks noChangeArrowheads="1"/>
              </p:cNvSpPr>
              <p:nvPr/>
            </p:nvSpPr>
            <p:spPr bwMode="auto">
              <a:xfrm flipH="1">
                <a:off x="7859569" y="3250364"/>
                <a:ext cx="253122" cy="65594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3" name="Line 62"/>
              <p:cNvSpPr>
                <a:spLocks noChangeShapeType="1"/>
              </p:cNvSpPr>
              <p:nvPr/>
            </p:nvSpPr>
            <p:spPr bwMode="auto">
              <a:xfrm flipH="1">
                <a:off x="7973835" y="3131554"/>
                <a:ext cx="0" cy="1188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4" name="Line 63"/>
              <p:cNvSpPr>
                <a:spLocks noChangeShapeType="1"/>
              </p:cNvSpPr>
              <p:nvPr/>
            </p:nvSpPr>
            <p:spPr bwMode="auto">
              <a:xfrm flipH="1">
                <a:off x="7973835" y="3428579"/>
                <a:ext cx="0" cy="1188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96" name="Text Box 83"/>
              <p:cNvSpPr txBox="1">
                <a:spLocks noChangeArrowheads="1"/>
              </p:cNvSpPr>
              <p:nvPr/>
            </p:nvSpPr>
            <p:spPr bwMode="auto">
              <a:xfrm flipH="1">
                <a:off x="7360937" y="3150649"/>
                <a:ext cx="533390" cy="2399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 dirty="0">
                    <a:solidFill>
                      <a:srgbClr val="56127A"/>
                    </a:solidFill>
                    <a:latin typeface="Verdana" pitchFamily="34" charset="0"/>
                  </a:rPr>
                  <a:t>p2m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7823058" y="3141688"/>
              <a:ext cx="765244" cy="415835"/>
              <a:chOff x="7443001" y="3131554"/>
              <a:chExt cx="765244" cy="415835"/>
            </a:xfrm>
          </p:grpSpPr>
          <p:sp>
            <p:nvSpPr>
              <p:cNvPr id="77" name="Rectangle 56"/>
              <p:cNvSpPr>
                <a:spLocks noChangeArrowheads="1"/>
              </p:cNvSpPr>
              <p:nvPr/>
            </p:nvSpPr>
            <p:spPr bwMode="auto">
              <a:xfrm flipH="1">
                <a:off x="7443001" y="3369174"/>
                <a:ext cx="253122" cy="65594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8" name="Rectangle 57"/>
              <p:cNvSpPr>
                <a:spLocks noChangeArrowheads="1"/>
              </p:cNvSpPr>
              <p:nvPr/>
            </p:nvSpPr>
            <p:spPr bwMode="auto">
              <a:xfrm flipH="1">
                <a:off x="7443001" y="3309769"/>
                <a:ext cx="253122" cy="65594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9" name="Rectangle 58"/>
              <p:cNvSpPr>
                <a:spLocks noChangeArrowheads="1"/>
              </p:cNvSpPr>
              <p:nvPr/>
            </p:nvSpPr>
            <p:spPr bwMode="auto">
              <a:xfrm flipH="1">
                <a:off x="7443001" y="3250364"/>
                <a:ext cx="253122" cy="65594"/>
              </a:xfrm>
              <a:prstGeom prst="rect">
                <a:avLst/>
              </a:prstGeom>
              <a:solidFill>
                <a:srgbClr val="CFBDC8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5" name="Line 64"/>
              <p:cNvSpPr>
                <a:spLocks noChangeShapeType="1"/>
              </p:cNvSpPr>
              <p:nvPr/>
            </p:nvSpPr>
            <p:spPr bwMode="auto">
              <a:xfrm flipH="1">
                <a:off x="7587643" y="3131554"/>
                <a:ext cx="0" cy="1188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6" name="Line 65"/>
              <p:cNvSpPr>
                <a:spLocks noChangeShapeType="1"/>
              </p:cNvSpPr>
              <p:nvPr/>
            </p:nvSpPr>
            <p:spPr bwMode="auto">
              <a:xfrm flipH="1">
                <a:off x="7591981" y="3428579"/>
                <a:ext cx="0" cy="11881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97" name="Text Box 84"/>
              <p:cNvSpPr txBox="1">
                <a:spLocks noChangeArrowheads="1"/>
              </p:cNvSpPr>
              <p:nvPr/>
            </p:nvSpPr>
            <p:spPr bwMode="auto">
              <a:xfrm flipH="1">
                <a:off x="7674855" y="3158797"/>
                <a:ext cx="533390" cy="23994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 dirty="0">
                    <a:solidFill>
                      <a:srgbClr val="56127A"/>
                    </a:solidFill>
                    <a:latin typeface="Verdana" pitchFamily="34" charset="0"/>
                  </a:rPr>
                  <a:t>m2p</a:t>
                </a:r>
              </a:p>
            </p:txBody>
          </p:sp>
        </p:grpSp>
      </p:grpSp>
      <p:sp>
        <p:nvSpPr>
          <p:cNvPr id="107" name="Rectangle 106"/>
          <p:cNvSpPr/>
          <p:nvPr/>
        </p:nvSpPr>
        <p:spPr bwMode="auto">
          <a:xfrm>
            <a:off x="616687" y="1571029"/>
            <a:ext cx="5550197" cy="5053049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885508" y="4749967"/>
            <a:ext cx="21288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cache rules need to be changed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50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Maintaining Store Atomicity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298" y="1525438"/>
            <a:ext cx="7772400" cy="4114800"/>
          </a:xfrm>
        </p:spPr>
        <p:txBody>
          <a:bodyPr/>
          <a:lstStyle/>
          <a:p>
            <a:r>
              <a:rPr lang="en-US" sz="2400" i="1" dirty="0">
                <a:latin typeface="Verdana" pitchFamily="34" charset="0"/>
              </a:rPr>
              <a:t>Store atomicity </a:t>
            </a:r>
            <a:r>
              <a:rPr lang="en-US" sz="2400" dirty="0">
                <a:latin typeface="Verdana" pitchFamily="34" charset="0"/>
              </a:rPr>
              <a:t>requires all processors to see writes occur in the same </a:t>
            </a:r>
            <a:r>
              <a:rPr lang="en-US" sz="2400" dirty="0" smtClean="0">
                <a:latin typeface="Verdana" pitchFamily="34" charset="0"/>
              </a:rPr>
              <a:t>order</a:t>
            </a:r>
          </a:p>
          <a:p>
            <a:pPr lvl="1"/>
            <a:r>
              <a:rPr lang="en-US" sz="2000" dirty="0" smtClean="0">
                <a:latin typeface="Verdana" pitchFamily="34" charset="0"/>
              </a:rPr>
              <a:t>multiple </a:t>
            </a:r>
            <a:r>
              <a:rPr lang="en-US" sz="2000" dirty="0">
                <a:latin typeface="Verdana" pitchFamily="34" charset="0"/>
              </a:rPr>
              <a:t>copies of </a:t>
            </a:r>
            <a:r>
              <a:rPr lang="en-US" sz="2000" dirty="0" smtClean="0">
                <a:latin typeface="Verdana" pitchFamily="34" charset="0"/>
              </a:rPr>
              <a:t>an address </a:t>
            </a:r>
            <a:r>
              <a:rPr lang="en-US" sz="2000" dirty="0">
                <a:latin typeface="Verdana" pitchFamily="34" charset="0"/>
              </a:rPr>
              <a:t>in various caches can cause this to be </a:t>
            </a:r>
            <a:r>
              <a:rPr lang="en-US" sz="2000" dirty="0" smtClean="0">
                <a:latin typeface="Verdana" pitchFamily="34" charset="0"/>
              </a:rPr>
              <a:t>violated</a:t>
            </a:r>
            <a:endParaRPr lang="en-US" sz="2000" dirty="0">
              <a:latin typeface="Verdana" pitchFamily="34" charset="0"/>
            </a:endParaRPr>
          </a:p>
          <a:p>
            <a:endParaRPr lang="en-US" sz="2000" dirty="0">
              <a:latin typeface="Verdana" pitchFamily="34" charset="0"/>
            </a:endParaRPr>
          </a:p>
          <a:p>
            <a:r>
              <a:rPr lang="en-US" sz="2400" dirty="0">
                <a:latin typeface="Verdana" pitchFamily="34" charset="0"/>
              </a:rPr>
              <a:t>To meet the ordering requirement it is sufficient for hardware to </a:t>
            </a:r>
            <a:r>
              <a:rPr lang="en-US" sz="2400" dirty="0" smtClean="0">
                <a:latin typeface="Verdana" pitchFamily="34" charset="0"/>
              </a:rPr>
              <a:t>ensure:</a:t>
            </a:r>
          </a:p>
          <a:p>
            <a:pPr lvl="1"/>
            <a:r>
              <a:rPr lang="en-US" sz="2000" dirty="0" smtClean="0">
                <a:latin typeface="Verdana" pitchFamily="34" charset="0"/>
              </a:rPr>
              <a:t>Only </a:t>
            </a:r>
            <a:r>
              <a:rPr lang="en-US" sz="2000" dirty="0">
                <a:latin typeface="Verdana" pitchFamily="34" charset="0"/>
              </a:rPr>
              <a:t>one processor at a time has write permission for a </a:t>
            </a:r>
            <a:r>
              <a:rPr lang="en-US" sz="2000" dirty="0" smtClean="0">
                <a:latin typeface="Verdana" pitchFamily="34" charset="0"/>
              </a:rPr>
              <a:t>address</a:t>
            </a:r>
          </a:p>
          <a:p>
            <a:pPr lvl="1"/>
            <a:r>
              <a:rPr lang="en-US" sz="2000" dirty="0" smtClean="0">
                <a:latin typeface="Verdana" pitchFamily="34" charset="0"/>
              </a:rPr>
              <a:t>No </a:t>
            </a:r>
            <a:r>
              <a:rPr lang="en-US" sz="2000" dirty="0">
                <a:latin typeface="Verdana" pitchFamily="34" charset="0"/>
              </a:rPr>
              <a:t>processor can load a stale copy of the data after a write to the </a:t>
            </a:r>
            <a:r>
              <a:rPr lang="en-US" sz="2000" dirty="0" smtClean="0">
                <a:latin typeface="Verdana" pitchFamily="34" charset="0"/>
              </a:rPr>
              <a:t>address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2875" y="5752171"/>
            <a:ext cx="4015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3"/>
            <a:r>
              <a:rPr lang="en-US" dirty="0">
                <a:latin typeface="Symbol" pitchFamily="18" charset="2"/>
              </a:rPr>
              <a:t></a:t>
            </a:r>
            <a:r>
              <a:rPr lang="en-US" dirty="0"/>
              <a:t>  </a:t>
            </a:r>
            <a:r>
              <a:rPr lang="en-US" i="1" dirty="0"/>
              <a:t>cache coherence </a:t>
            </a:r>
            <a:r>
              <a:rPr lang="en-US" i="1" dirty="0" smtClean="0"/>
              <a:t>protocols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50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2" y="207034"/>
            <a:ext cx="7648575" cy="1289978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4000" dirty="0" smtClean="0"/>
              <a:t>A System with Multiple Caches</a:t>
            </a:r>
          </a:p>
        </p:txBody>
      </p:sp>
      <p:sp>
        <p:nvSpPr>
          <p:cNvPr id="8197" name="Line 3"/>
          <p:cNvSpPr>
            <a:spLocks noChangeShapeType="1"/>
          </p:cNvSpPr>
          <p:nvPr/>
        </p:nvSpPr>
        <p:spPr bwMode="auto">
          <a:xfrm>
            <a:off x="3975100" y="2808288"/>
            <a:ext cx="0" cy="1984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4102100" y="3306763"/>
            <a:ext cx="744538" cy="2730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4279900" y="3290888"/>
            <a:ext cx="5159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M</a:t>
            </a:r>
          </a:p>
        </p:txBody>
      </p:sp>
      <p:sp>
        <p:nvSpPr>
          <p:cNvPr id="8200" name="Rectangle 6"/>
          <p:cNvSpPr>
            <a:spLocks noChangeArrowheads="1"/>
          </p:cNvSpPr>
          <p:nvPr/>
        </p:nvSpPr>
        <p:spPr bwMode="auto">
          <a:xfrm>
            <a:off x="3759200" y="1612900"/>
            <a:ext cx="360363" cy="19843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3898900" y="1836738"/>
            <a:ext cx="0" cy="200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8"/>
          <p:cNvSpPr>
            <a:spLocks noChangeShapeType="1"/>
          </p:cNvSpPr>
          <p:nvPr/>
        </p:nvSpPr>
        <p:spPr bwMode="auto">
          <a:xfrm>
            <a:off x="3759200" y="2047875"/>
            <a:ext cx="2092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Rectangle 9"/>
          <p:cNvSpPr>
            <a:spLocks noChangeArrowheads="1"/>
          </p:cNvSpPr>
          <p:nvPr/>
        </p:nvSpPr>
        <p:spPr bwMode="auto">
          <a:xfrm>
            <a:off x="3695700" y="1558925"/>
            <a:ext cx="5286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L1</a:t>
            </a:r>
          </a:p>
        </p:txBody>
      </p:sp>
      <p:sp>
        <p:nvSpPr>
          <p:cNvPr id="8204" name="Rectangle 10"/>
          <p:cNvSpPr>
            <a:spLocks noChangeArrowheads="1"/>
          </p:cNvSpPr>
          <p:nvPr/>
        </p:nvSpPr>
        <p:spPr bwMode="auto">
          <a:xfrm>
            <a:off x="3759200" y="1389063"/>
            <a:ext cx="360363" cy="198437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Rectangle 11"/>
          <p:cNvSpPr>
            <a:spLocks noChangeArrowheads="1"/>
          </p:cNvSpPr>
          <p:nvPr/>
        </p:nvSpPr>
        <p:spPr bwMode="auto">
          <a:xfrm>
            <a:off x="3733800" y="1346200"/>
            <a:ext cx="4000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chemeClr val="bg1"/>
                </a:solidFill>
                <a:latin typeface="Verdana" pitchFamily="34" charset="0"/>
              </a:rPr>
              <a:t> P</a:t>
            </a:r>
          </a:p>
        </p:txBody>
      </p:sp>
      <p:sp>
        <p:nvSpPr>
          <p:cNvPr id="8206" name="Rectangle 12"/>
          <p:cNvSpPr>
            <a:spLocks noChangeArrowheads="1"/>
          </p:cNvSpPr>
          <p:nvPr/>
        </p:nvSpPr>
        <p:spPr bwMode="auto">
          <a:xfrm>
            <a:off x="4216400" y="1612900"/>
            <a:ext cx="360363" cy="19843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3"/>
          <p:cNvSpPr>
            <a:spLocks noChangeShapeType="1"/>
          </p:cNvSpPr>
          <p:nvPr/>
        </p:nvSpPr>
        <p:spPr bwMode="auto">
          <a:xfrm>
            <a:off x="4356100" y="1836738"/>
            <a:ext cx="0" cy="200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Rectangle 14"/>
          <p:cNvSpPr>
            <a:spLocks noChangeArrowheads="1"/>
          </p:cNvSpPr>
          <p:nvPr/>
        </p:nvSpPr>
        <p:spPr bwMode="auto">
          <a:xfrm>
            <a:off x="4152900" y="1558925"/>
            <a:ext cx="5286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L1</a:t>
            </a:r>
          </a:p>
        </p:txBody>
      </p:sp>
      <p:sp>
        <p:nvSpPr>
          <p:cNvPr id="8209" name="Rectangle 15"/>
          <p:cNvSpPr>
            <a:spLocks noChangeArrowheads="1"/>
          </p:cNvSpPr>
          <p:nvPr/>
        </p:nvSpPr>
        <p:spPr bwMode="auto">
          <a:xfrm>
            <a:off x="4216400" y="1389063"/>
            <a:ext cx="360363" cy="198437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Rectangle 16"/>
          <p:cNvSpPr>
            <a:spLocks noChangeArrowheads="1"/>
          </p:cNvSpPr>
          <p:nvPr/>
        </p:nvSpPr>
        <p:spPr bwMode="auto">
          <a:xfrm>
            <a:off x="4191000" y="1346200"/>
            <a:ext cx="4000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chemeClr val="bg1"/>
                </a:solidFill>
                <a:latin typeface="Verdana" pitchFamily="34" charset="0"/>
              </a:rPr>
              <a:t> P</a:t>
            </a:r>
          </a:p>
        </p:txBody>
      </p:sp>
      <p:sp>
        <p:nvSpPr>
          <p:cNvPr id="8211" name="Rectangle 17"/>
          <p:cNvSpPr>
            <a:spLocks noChangeArrowheads="1"/>
          </p:cNvSpPr>
          <p:nvPr/>
        </p:nvSpPr>
        <p:spPr bwMode="auto">
          <a:xfrm>
            <a:off x="4673600" y="1612900"/>
            <a:ext cx="360363" cy="19843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18"/>
          <p:cNvSpPr>
            <a:spLocks noChangeShapeType="1"/>
          </p:cNvSpPr>
          <p:nvPr/>
        </p:nvSpPr>
        <p:spPr bwMode="auto">
          <a:xfrm>
            <a:off x="4813300" y="1836738"/>
            <a:ext cx="0" cy="200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Rectangle 19"/>
          <p:cNvSpPr>
            <a:spLocks noChangeArrowheads="1"/>
          </p:cNvSpPr>
          <p:nvPr/>
        </p:nvSpPr>
        <p:spPr bwMode="auto">
          <a:xfrm>
            <a:off x="4608513" y="1558925"/>
            <a:ext cx="528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L1</a:t>
            </a:r>
          </a:p>
        </p:txBody>
      </p:sp>
      <p:sp>
        <p:nvSpPr>
          <p:cNvPr id="8214" name="Rectangle 20"/>
          <p:cNvSpPr>
            <a:spLocks noChangeArrowheads="1"/>
          </p:cNvSpPr>
          <p:nvPr/>
        </p:nvSpPr>
        <p:spPr bwMode="auto">
          <a:xfrm>
            <a:off x="4673600" y="1389063"/>
            <a:ext cx="360363" cy="198437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Rectangle 21"/>
          <p:cNvSpPr>
            <a:spLocks noChangeArrowheads="1"/>
          </p:cNvSpPr>
          <p:nvPr/>
        </p:nvSpPr>
        <p:spPr bwMode="auto">
          <a:xfrm>
            <a:off x="4646613" y="1346200"/>
            <a:ext cx="4000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chemeClr val="bg1"/>
                </a:solidFill>
                <a:latin typeface="Verdana" pitchFamily="34" charset="0"/>
              </a:rPr>
              <a:t> P</a:t>
            </a:r>
          </a:p>
        </p:txBody>
      </p:sp>
      <p:sp>
        <p:nvSpPr>
          <p:cNvPr id="8216" name="Rectangle 22"/>
          <p:cNvSpPr>
            <a:spLocks noChangeArrowheads="1"/>
          </p:cNvSpPr>
          <p:nvPr/>
        </p:nvSpPr>
        <p:spPr bwMode="auto">
          <a:xfrm>
            <a:off x="5130800" y="1612900"/>
            <a:ext cx="360363" cy="19843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Line 23"/>
          <p:cNvSpPr>
            <a:spLocks noChangeShapeType="1"/>
          </p:cNvSpPr>
          <p:nvPr/>
        </p:nvSpPr>
        <p:spPr bwMode="auto">
          <a:xfrm>
            <a:off x="5270500" y="1836738"/>
            <a:ext cx="0" cy="200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Rectangle 24"/>
          <p:cNvSpPr>
            <a:spLocks noChangeArrowheads="1"/>
          </p:cNvSpPr>
          <p:nvPr/>
        </p:nvSpPr>
        <p:spPr bwMode="auto">
          <a:xfrm>
            <a:off x="5065713" y="1558925"/>
            <a:ext cx="528637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L1</a:t>
            </a:r>
          </a:p>
        </p:txBody>
      </p:sp>
      <p:sp>
        <p:nvSpPr>
          <p:cNvPr id="8219" name="Rectangle 25"/>
          <p:cNvSpPr>
            <a:spLocks noChangeArrowheads="1"/>
          </p:cNvSpPr>
          <p:nvPr/>
        </p:nvSpPr>
        <p:spPr bwMode="auto">
          <a:xfrm>
            <a:off x="5130800" y="1389063"/>
            <a:ext cx="360363" cy="198437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Rectangle 26"/>
          <p:cNvSpPr>
            <a:spLocks noChangeArrowheads="1"/>
          </p:cNvSpPr>
          <p:nvPr/>
        </p:nvSpPr>
        <p:spPr bwMode="auto">
          <a:xfrm>
            <a:off x="5103813" y="1346200"/>
            <a:ext cx="4000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latin typeface="Verdana" pitchFamily="34" charset="0"/>
              </a:rPr>
              <a:t> </a:t>
            </a:r>
            <a:r>
              <a:rPr lang="en-US" sz="1400">
                <a:solidFill>
                  <a:schemeClr val="bg1"/>
                </a:solidFill>
                <a:latin typeface="Verdana" pitchFamily="34" charset="0"/>
              </a:rPr>
              <a:t>P</a:t>
            </a:r>
          </a:p>
        </p:txBody>
      </p:sp>
      <p:sp>
        <p:nvSpPr>
          <p:cNvPr id="8221" name="Line 27"/>
          <p:cNvSpPr>
            <a:spLocks noChangeShapeType="1"/>
          </p:cNvSpPr>
          <p:nvPr/>
        </p:nvSpPr>
        <p:spPr bwMode="auto">
          <a:xfrm>
            <a:off x="4584700" y="2060575"/>
            <a:ext cx="0" cy="200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Rectangle 28"/>
          <p:cNvSpPr>
            <a:spLocks noChangeArrowheads="1"/>
          </p:cNvSpPr>
          <p:nvPr/>
        </p:nvSpPr>
        <p:spPr bwMode="auto">
          <a:xfrm>
            <a:off x="4292600" y="2284413"/>
            <a:ext cx="744538" cy="2746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3" name="Rectangle 29"/>
          <p:cNvSpPr>
            <a:spLocks noChangeArrowheads="1"/>
          </p:cNvSpPr>
          <p:nvPr/>
        </p:nvSpPr>
        <p:spPr bwMode="auto">
          <a:xfrm>
            <a:off x="4368800" y="2268538"/>
            <a:ext cx="6000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L2</a:t>
            </a:r>
          </a:p>
        </p:txBody>
      </p:sp>
      <p:sp>
        <p:nvSpPr>
          <p:cNvPr id="8224" name="Line 30"/>
          <p:cNvSpPr>
            <a:spLocks noChangeShapeType="1"/>
          </p:cNvSpPr>
          <p:nvPr/>
        </p:nvSpPr>
        <p:spPr bwMode="auto">
          <a:xfrm>
            <a:off x="4584700" y="2584450"/>
            <a:ext cx="0" cy="198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Rectangle 31"/>
          <p:cNvSpPr>
            <a:spLocks noChangeArrowheads="1"/>
          </p:cNvSpPr>
          <p:nvPr/>
        </p:nvSpPr>
        <p:spPr bwMode="auto">
          <a:xfrm>
            <a:off x="3149600" y="2360613"/>
            <a:ext cx="360363" cy="1984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6" name="Line 32"/>
          <p:cNvSpPr>
            <a:spLocks noChangeShapeType="1"/>
          </p:cNvSpPr>
          <p:nvPr/>
        </p:nvSpPr>
        <p:spPr bwMode="auto">
          <a:xfrm>
            <a:off x="3289300" y="2584450"/>
            <a:ext cx="0" cy="198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7" name="Rectangle 33"/>
          <p:cNvSpPr>
            <a:spLocks noChangeArrowheads="1"/>
          </p:cNvSpPr>
          <p:nvPr/>
        </p:nvSpPr>
        <p:spPr bwMode="auto">
          <a:xfrm>
            <a:off x="3073400" y="2305050"/>
            <a:ext cx="5286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L2</a:t>
            </a:r>
          </a:p>
        </p:txBody>
      </p:sp>
      <p:sp>
        <p:nvSpPr>
          <p:cNvPr id="8228" name="Rectangle 34"/>
          <p:cNvSpPr>
            <a:spLocks noChangeArrowheads="1"/>
          </p:cNvSpPr>
          <p:nvPr/>
        </p:nvSpPr>
        <p:spPr bwMode="auto">
          <a:xfrm>
            <a:off x="3149600" y="2135188"/>
            <a:ext cx="360363" cy="200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9" name="Rectangle 35"/>
          <p:cNvSpPr>
            <a:spLocks noChangeArrowheads="1"/>
          </p:cNvSpPr>
          <p:nvPr/>
        </p:nvSpPr>
        <p:spPr bwMode="auto">
          <a:xfrm>
            <a:off x="3073400" y="2081213"/>
            <a:ext cx="5286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L1</a:t>
            </a:r>
          </a:p>
        </p:txBody>
      </p:sp>
      <p:sp>
        <p:nvSpPr>
          <p:cNvPr id="8230" name="Rectangle 36"/>
          <p:cNvSpPr>
            <a:spLocks noChangeArrowheads="1"/>
          </p:cNvSpPr>
          <p:nvPr/>
        </p:nvSpPr>
        <p:spPr bwMode="auto">
          <a:xfrm>
            <a:off x="3149600" y="1911350"/>
            <a:ext cx="360363" cy="200025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8232" name="Rectangle 38"/>
          <p:cNvSpPr>
            <a:spLocks noChangeArrowheads="1"/>
          </p:cNvSpPr>
          <p:nvPr/>
        </p:nvSpPr>
        <p:spPr bwMode="auto">
          <a:xfrm>
            <a:off x="2540000" y="2360613"/>
            <a:ext cx="360363" cy="1984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3" name="Line 39"/>
          <p:cNvSpPr>
            <a:spLocks noChangeShapeType="1"/>
          </p:cNvSpPr>
          <p:nvPr/>
        </p:nvSpPr>
        <p:spPr bwMode="auto">
          <a:xfrm>
            <a:off x="2679700" y="2584450"/>
            <a:ext cx="0" cy="198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4" name="Rectangle 40"/>
          <p:cNvSpPr>
            <a:spLocks noChangeArrowheads="1"/>
          </p:cNvSpPr>
          <p:nvPr/>
        </p:nvSpPr>
        <p:spPr bwMode="auto">
          <a:xfrm>
            <a:off x="2463800" y="2305050"/>
            <a:ext cx="52863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56127A"/>
                </a:solidFill>
                <a:latin typeface="Verdana" pitchFamily="34" charset="0"/>
              </a:rPr>
              <a:t> L1</a:t>
            </a:r>
          </a:p>
        </p:txBody>
      </p:sp>
      <p:sp>
        <p:nvSpPr>
          <p:cNvPr id="8235" name="Rectangle 41"/>
          <p:cNvSpPr>
            <a:spLocks noChangeArrowheads="1"/>
          </p:cNvSpPr>
          <p:nvPr/>
        </p:nvSpPr>
        <p:spPr bwMode="auto">
          <a:xfrm>
            <a:off x="2540000" y="2135188"/>
            <a:ext cx="360363" cy="200025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6" name="Rectangle 42"/>
          <p:cNvSpPr>
            <a:spLocks noChangeArrowheads="1"/>
          </p:cNvSpPr>
          <p:nvPr/>
        </p:nvSpPr>
        <p:spPr bwMode="auto">
          <a:xfrm>
            <a:off x="2501900" y="2093913"/>
            <a:ext cx="40005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chemeClr val="bg1"/>
                </a:solidFill>
                <a:latin typeface="Verdana" pitchFamily="34" charset="0"/>
              </a:rPr>
              <a:t> P</a:t>
            </a:r>
          </a:p>
        </p:txBody>
      </p:sp>
      <p:sp>
        <p:nvSpPr>
          <p:cNvPr id="8237" name="Rectangle 43"/>
          <p:cNvSpPr>
            <a:spLocks noChangeArrowheads="1"/>
          </p:cNvSpPr>
          <p:nvPr/>
        </p:nvSpPr>
        <p:spPr bwMode="auto">
          <a:xfrm>
            <a:off x="2554288" y="2808288"/>
            <a:ext cx="3630612" cy="261937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8" name="Line 44"/>
          <p:cNvSpPr>
            <a:spLocks noChangeShapeType="1"/>
          </p:cNvSpPr>
          <p:nvPr/>
        </p:nvSpPr>
        <p:spPr bwMode="auto">
          <a:xfrm>
            <a:off x="4457700" y="3094038"/>
            <a:ext cx="0" cy="200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9" name="Rectangle 45"/>
          <p:cNvSpPr>
            <a:spLocks noChangeArrowheads="1"/>
          </p:cNvSpPr>
          <p:nvPr/>
        </p:nvSpPr>
        <p:spPr bwMode="auto">
          <a:xfrm>
            <a:off x="3492500" y="2741613"/>
            <a:ext cx="19478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bg1"/>
                </a:solidFill>
                <a:latin typeface="Verdana" pitchFamily="34" charset="0"/>
              </a:rPr>
              <a:t>Interconnect</a:t>
            </a:r>
          </a:p>
        </p:txBody>
      </p:sp>
      <p:sp>
        <p:nvSpPr>
          <p:cNvPr id="8240" name="Rectangle 46"/>
          <p:cNvSpPr>
            <a:spLocks noGrp="1" noChangeArrowheads="1"/>
          </p:cNvSpPr>
          <p:nvPr>
            <p:ph type="body" idx="1"/>
          </p:nvPr>
        </p:nvSpPr>
        <p:spPr>
          <a:xfrm>
            <a:off x="1192213" y="3727450"/>
            <a:ext cx="7453312" cy="2887663"/>
          </a:xfrm>
          <a:noFill/>
        </p:spPr>
        <p:txBody>
          <a:bodyPr/>
          <a:lstStyle/>
          <a:p>
            <a:pPr eaLnBrk="1" hangingPunct="1"/>
            <a:r>
              <a:rPr lang="en-US" sz="2000" dirty="0" smtClean="0"/>
              <a:t>Modern systems often have hierarchical caches</a:t>
            </a:r>
          </a:p>
          <a:p>
            <a:pPr eaLnBrk="1" hangingPunct="1"/>
            <a:r>
              <a:rPr lang="en-US" sz="2000" dirty="0" smtClean="0"/>
              <a:t>Each cache has exactly one parent but can have zero or more children</a:t>
            </a:r>
          </a:p>
          <a:p>
            <a:pPr eaLnBrk="1" hangingPunct="1"/>
            <a:r>
              <a:rPr lang="en-US" sz="2000" dirty="0" smtClean="0"/>
              <a:t>Logically only a parent and its children can communicate directly</a:t>
            </a:r>
          </a:p>
          <a:p>
            <a:pPr eaLnBrk="1" hangingPunct="1"/>
            <a:r>
              <a:rPr lang="en-US" sz="2000" i="1" dirty="0" smtClean="0">
                <a:solidFill>
                  <a:srgbClr val="56127A"/>
                </a:solidFill>
              </a:rPr>
              <a:t>Inclusion property</a:t>
            </a:r>
            <a:r>
              <a:rPr lang="en-US" sz="2000" i="1" dirty="0" smtClean="0"/>
              <a:t> </a:t>
            </a:r>
            <a:r>
              <a:rPr lang="en-US" sz="2000" dirty="0" smtClean="0"/>
              <a:t>is maintained between a parent and its children, i.e.,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		a </a:t>
            </a:r>
            <a:r>
              <a:rPr lang="en-US" sz="2000" dirty="0" smtClean="0">
                <a:latin typeface="Symbol" pitchFamily="18" charset="2"/>
              </a:rPr>
              <a:t></a:t>
            </a:r>
            <a:r>
              <a:rPr lang="en-US" sz="2000" dirty="0" smtClean="0"/>
              <a:t> L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	</a:t>
            </a:r>
            <a:r>
              <a:rPr lang="en-US" sz="2000" dirty="0" smtClean="0">
                <a:latin typeface="Symbol" pitchFamily="18" charset="2"/>
              </a:rPr>
              <a:t></a:t>
            </a:r>
            <a:r>
              <a:rPr lang="en-US" sz="2000" dirty="0"/>
              <a:t> </a:t>
            </a:r>
            <a:r>
              <a:rPr lang="en-US" sz="2000" dirty="0" smtClean="0"/>
              <a:t> a </a:t>
            </a:r>
            <a:r>
              <a:rPr lang="en-US" sz="2000" dirty="0" smtClean="0">
                <a:latin typeface="Symbol" pitchFamily="18" charset="2"/>
              </a:rPr>
              <a:t></a:t>
            </a:r>
            <a:r>
              <a:rPr lang="en-US" sz="2000" dirty="0" smtClean="0"/>
              <a:t> L</a:t>
            </a:r>
            <a:r>
              <a:rPr lang="en-US" sz="2000" baseline="-25000" dirty="0" smtClean="0"/>
              <a:t>i+1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11433" y="5858540"/>
            <a:ext cx="2241319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Because usually</a:t>
            </a:r>
          </a:p>
          <a:p>
            <a:r>
              <a:rPr lang="en-US" sz="2000" dirty="0" smtClean="0">
                <a:latin typeface="+mn-lt"/>
              </a:rPr>
              <a:t>L</a:t>
            </a:r>
            <a:r>
              <a:rPr lang="en-US" sz="2000" baseline="-25000" dirty="0" smtClean="0">
                <a:latin typeface="+mn-lt"/>
              </a:rPr>
              <a:t>i+1</a:t>
            </a:r>
            <a:r>
              <a:rPr lang="en-US" sz="2000" dirty="0" smtClean="0">
                <a:latin typeface="+mn-lt"/>
              </a:rPr>
              <a:t> &gt;&gt; L</a:t>
            </a:r>
            <a:r>
              <a:rPr lang="en-US" sz="2000" baseline="-25000" dirty="0" smtClean="0">
                <a:latin typeface="+mn-lt"/>
              </a:rPr>
              <a:t>i</a:t>
            </a:r>
            <a:endParaRPr lang="en-US" sz="2000" dirty="0"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7597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0" grpId="0" uiExpand="1" build="p"/>
      <p:bldP spid="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Cache Coherence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418" y="1551317"/>
            <a:ext cx="7772400" cy="4114800"/>
          </a:xfrm>
        </p:spPr>
        <p:txBody>
          <a:bodyPr/>
          <a:lstStyle/>
          <a:p>
            <a:r>
              <a:rPr lang="en-US" sz="2400" dirty="0" smtClean="0">
                <a:latin typeface="Verdana" pitchFamily="34" charset="0"/>
              </a:rPr>
              <a:t>Write </a:t>
            </a:r>
            <a:r>
              <a:rPr lang="en-US" sz="2400" dirty="0">
                <a:latin typeface="Verdana" pitchFamily="34" charset="0"/>
              </a:rPr>
              <a:t>request:  </a:t>
            </a:r>
          </a:p>
          <a:p>
            <a:pPr lvl="1"/>
            <a:r>
              <a:rPr lang="en-US" sz="2000" dirty="0">
                <a:latin typeface="Verdana" pitchFamily="34" charset="0"/>
              </a:rPr>
              <a:t>the address is</a:t>
            </a:r>
            <a:r>
              <a:rPr lang="en-US" sz="2000" i="1" dirty="0">
                <a:latin typeface="Verdana" pitchFamily="34" charset="0"/>
              </a:rPr>
              <a:t> invalidated </a:t>
            </a:r>
            <a:r>
              <a:rPr lang="en-US" sz="2000" dirty="0">
                <a:latin typeface="Verdana" pitchFamily="34" charset="0"/>
              </a:rPr>
              <a:t>in all other caches </a:t>
            </a:r>
            <a:r>
              <a:rPr lang="en-US" sz="2000" i="1" dirty="0">
                <a:latin typeface="Verdana" pitchFamily="34" charset="0"/>
              </a:rPr>
              <a:t>before</a:t>
            </a:r>
            <a:r>
              <a:rPr lang="en-US" sz="2000" dirty="0">
                <a:latin typeface="Verdana" pitchFamily="34" charset="0"/>
              </a:rPr>
              <a:t> the write is </a:t>
            </a:r>
            <a:r>
              <a:rPr lang="en-US" sz="2000" dirty="0" smtClean="0">
                <a:latin typeface="Verdana" pitchFamily="34" charset="0"/>
              </a:rPr>
              <a:t>performed </a:t>
            </a:r>
            <a:endParaRPr lang="en-US" sz="2000" dirty="0">
              <a:latin typeface="Verdana" pitchFamily="34" charset="0"/>
            </a:endParaRPr>
          </a:p>
          <a:p>
            <a:r>
              <a:rPr lang="en-US" sz="2400" dirty="0" smtClean="0">
                <a:latin typeface="Verdana" pitchFamily="34" charset="0"/>
              </a:rPr>
              <a:t>Read </a:t>
            </a:r>
            <a:r>
              <a:rPr lang="en-US" sz="2400" dirty="0">
                <a:latin typeface="Verdana" pitchFamily="34" charset="0"/>
              </a:rPr>
              <a:t>request:  </a:t>
            </a:r>
          </a:p>
          <a:p>
            <a:pPr lvl="1"/>
            <a:r>
              <a:rPr lang="en-US" sz="2000" dirty="0">
                <a:latin typeface="Verdana" pitchFamily="34" charset="0"/>
              </a:rPr>
              <a:t>if a dirty copy is found in some cache, that </a:t>
            </a:r>
            <a:r>
              <a:rPr lang="en-US" sz="2000" dirty="0" smtClean="0">
                <a:latin typeface="Verdana" pitchFamily="34" charset="0"/>
              </a:rPr>
              <a:t>value must </a:t>
            </a:r>
            <a:r>
              <a:rPr lang="en-US" sz="2000" dirty="0">
                <a:latin typeface="Verdana" pitchFamily="34" charset="0"/>
              </a:rPr>
              <a:t>be </a:t>
            </a:r>
            <a:r>
              <a:rPr lang="en-US" sz="2000" dirty="0" smtClean="0">
                <a:latin typeface="Verdana" pitchFamily="34" charset="0"/>
              </a:rPr>
              <a:t>used </a:t>
            </a:r>
            <a:r>
              <a:rPr lang="en-US" sz="2000" dirty="0">
                <a:latin typeface="Verdana" pitchFamily="34" charset="0"/>
              </a:rPr>
              <a:t>by doing a write-back and </a:t>
            </a:r>
            <a:r>
              <a:rPr lang="en-US" sz="2000" dirty="0" smtClean="0">
                <a:latin typeface="Verdana" pitchFamily="34" charset="0"/>
              </a:rPr>
              <a:t>then reading </a:t>
            </a:r>
            <a:r>
              <a:rPr lang="en-US" sz="2000" dirty="0">
                <a:latin typeface="Verdana" pitchFamily="34" charset="0"/>
              </a:rPr>
              <a:t>the memory or forwarding that dirty value directly to the </a:t>
            </a:r>
            <a:r>
              <a:rPr lang="en-US" sz="2000" dirty="0" smtClean="0">
                <a:latin typeface="Verdana" pitchFamily="34" charset="0"/>
              </a:rPr>
              <a:t>reader</a:t>
            </a:r>
            <a:endParaRPr lang="en-US" sz="2000" dirty="0">
              <a:latin typeface="Verdan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55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721" y="373811"/>
            <a:ext cx="8249728" cy="1143000"/>
          </a:xfrm>
        </p:spPr>
        <p:txBody>
          <a:bodyPr/>
          <a:lstStyle/>
          <a:p>
            <a:r>
              <a:rPr lang="en-US" sz="4000" dirty="0" smtClean="0"/>
              <a:t>State needed to maintain Cache Coherence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407" y="1525438"/>
            <a:ext cx="7772400" cy="437503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Use MSI encoding in caches where</a:t>
            </a:r>
          </a:p>
          <a:p>
            <a:pPr lvl="1">
              <a:buNone/>
              <a:defRPr/>
            </a:pPr>
            <a:r>
              <a:rPr lang="en-US" sz="2000" dirty="0"/>
              <a:t>I </a:t>
            </a:r>
            <a:r>
              <a:rPr lang="en-US" sz="2000" i="1" dirty="0"/>
              <a:t>means</a:t>
            </a:r>
            <a:r>
              <a:rPr lang="en-US" sz="2000" dirty="0"/>
              <a:t> this cache does not contain the </a:t>
            </a:r>
            <a:r>
              <a:rPr lang="en-US" sz="2000" dirty="0" smtClean="0"/>
              <a:t>address</a:t>
            </a:r>
            <a:endParaRPr lang="en-US" sz="2000" dirty="0"/>
          </a:p>
          <a:p>
            <a:pPr lvl="1">
              <a:buNone/>
              <a:defRPr/>
            </a:pPr>
            <a:r>
              <a:rPr lang="en-US" sz="2000" dirty="0"/>
              <a:t>S </a:t>
            </a:r>
            <a:r>
              <a:rPr lang="en-US" sz="2000" i="1" dirty="0"/>
              <a:t>means</a:t>
            </a:r>
            <a:r>
              <a:rPr lang="en-US" sz="2000" dirty="0"/>
              <a:t> this cache has the </a:t>
            </a:r>
            <a:r>
              <a:rPr lang="en-US" sz="2000" dirty="0" smtClean="0"/>
              <a:t>address </a:t>
            </a:r>
            <a:r>
              <a:rPr lang="en-US" sz="2000" dirty="0"/>
              <a:t>but so may other caches; hence it can only be read</a:t>
            </a:r>
          </a:p>
          <a:p>
            <a:pPr lvl="1">
              <a:buNone/>
              <a:defRPr/>
            </a:pPr>
            <a:r>
              <a:rPr lang="en-US" sz="2000" dirty="0"/>
              <a:t>M </a:t>
            </a:r>
            <a:r>
              <a:rPr lang="en-US" sz="2000" i="1" dirty="0"/>
              <a:t>means</a:t>
            </a:r>
            <a:r>
              <a:rPr lang="en-US" sz="2000" dirty="0"/>
              <a:t> only this cache has the </a:t>
            </a:r>
            <a:r>
              <a:rPr lang="en-US" sz="2000" dirty="0" smtClean="0"/>
              <a:t>address; </a:t>
            </a:r>
            <a:r>
              <a:rPr lang="en-US" sz="2000" dirty="0"/>
              <a:t>hence it can be read and </a:t>
            </a:r>
            <a:r>
              <a:rPr lang="en-US" sz="2000" dirty="0" smtClean="0"/>
              <a:t>written</a:t>
            </a:r>
          </a:p>
          <a:p>
            <a:pPr>
              <a:defRPr/>
            </a:pPr>
            <a:r>
              <a:rPr lang="en-US" sz="2400" dirty="0" smtClean="0"/>
              <a:t>The </a:t>
            </a:r>
            <a:r>
              <a:rPr lang="en-US" sz="2400" dirty="0"/>
              <a:t>states M, S, I can be thought of as an </a:t>
            </a:r>
            <a:r>
              <a:rPr lang="en-US" sz="2400" dirty="0" smtClean="0"/>
              <a:t>order M &gt; </a:t>
            </a:r>
            <a:r>
              <a:rPr lang="en-US" sz="2400" dirty="0"/>
              <a:t>S &gt; I</a:t>
            </a:r>
          </a:p>
          <a:p>
            <a:pPr lvl="1"/>
            <a:r>
              <a:rPr lang="en-US" sz="2000" dirty="0"/>
              <a:t>A transition from a lower state to a higher state is called an </a:t>
            </a:r>
            <a:r>
              <a:rPr lang="en-US" sz="2000" i="1" dirty="0"/>
              <a:t>Upgrade</a:t>
            </a:r>
          </a:p>
          <a:p>
            <a:pPr lvl="1"/>
            <a:r>
              <a:rPr lang="en-US" sz="2000" dirty="0"/>
              <a:t>A transition from a higher state to a lower state is called a </a:t>
            </a:r>
            <a:r>
              <a:rPr lang="en-US" sz="2000" i="1" dirty="0"/>
              <a:t>Downgrade</a:t>
            </a:r>
          </a:p>
          <a:p>
            <a:pPr>
              <a:defRPr/>
            </a:pPr>
            <a:endParaRPr lang="en-US" sz="2400" dirty="0" smtClean="0"/>
          </a:p>
          <a:p>
            <a:pPr>
              <a:buNone/>
              <a:defRPr/>
            </a:pP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03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Sibling invariant and compatibility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540" y="1482305"/>
            <a:ext cx="7772400" cy="4114800"/>
          </a:xfrm>
        </p:spPr>
        <p:txBody>
          <a:bodyPr/>
          <a:lstStyle/>
          <a:p>
            <a:r>
              <a:rPr lang="en-US" sz="2400" dirty="0" smtClean="0"/>
              <a:t>Sibling invariant: </a:t>
            </a:r>
            <a:endParaRPr lang="en-US" sz="2400" dirty="0"/>
          </a:p>
          <a:p>
            <a:pPr lvl="1"/>
            <a:r>
              <a:rPr lang="en-US" sz="2000" dirty="0" smtClean="0"/>
              <a:t>Cache  is in state M </a:t>
            </a:r>
            <a:r>
              <a:rPr lang="en-US" sz="2000" dirty="0">
                <a:sym typeface="Symbol"/>
              </a:rPr>
              <a:t> its siblings are in state </a:t>
            </a:r>
            <a:r>
              <a:rPr lang="en-US" sz="2000" dirty="0" smtClean="0">
                <a:sym typeface="Symbol"/>
              </a:rPr>
              <a:t>I</a:t>
            </a:r>
          </a:p>
          <a:p>
            <a:pPr lvl="1"/>
            <a:r>
              <a:rPr lang="en-US" sz="2000" dirty="0" smtClean="0">
                <a:sym typeface="Symbol"/>
              </a:rPr>
              <a:t>That is, the sibling states are “compatible”</a:t>
            </a:r>
            <a:endParaRPr lang="en-US" sz="2000" dirty="0" smtClean="0">
              <a:solidFill>
                <a:srgbClr val="56127A"/>
              </a:solidFill>
              <a:sym typeface="Symbol"/>
            </a:endParaRPr>
          </a:p>
          <a:p>
            <a:pPr lvl="2">
              <a:buNone/>
            </a:pPr>
            <a:r>
              <a:rPr lang="en-US" sz="2000" dirty="0" err="1" smtClean="0"/>
              <a:t>IsCompatible</a:t>
            </a:r>
            <a:r>
              <a:rPr lang="en-US" sz="2000" dirty="0" smtClean="0"/>
              <a:t>(M, M) = False</a:t>
            </a:r>
          </a:p>
          <a:p>
            <a:pPr lvl="2">
              <a:buNone/>
            </a:pPr>
            <a:r>
              <a:rPr lang="en-US" sz="2000" dirty="0" err="1" smtClean="0"/>
              <a:t>IsCompatible</a:t>
            </a:r>
            <a:r>
              <a:rPr lang="en-US" sz="2000" dirty="0" smtClean="0"/>
              <a:t>(M, S) = False</a:t>
            </a:r>
          </a:p>
          <a:p>
            <a:pPr lvl="2">
              <a:buNone/>
            </a:pPr>
            <a:r>
              <a:rPr lang="en-US" sz="2000" dirty="0" err="1" smtClean="0"/>
              <a:t>IsCompatible</a:t>
            </a:r>
            <a:r>
              <a:rPr lang="en-US" sz="2000" dirty="0" smtClean="0"/>
              <a:t>(S, M) = False</a:t>
            </a:r>
          </a:p>
          <a:p>
            <a:pPr lvl="2">
              <a:buNone/>
            </a:pPr>
            <a:r>
              <a:rPr lang="en-US" sz="2000" dirty="0" smtClean="0"/>
              <a:t>All other cases        = True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36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Cache State Transitions</a:t>
            </a:r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3279460" y="3022600"/>
            <a:ext cx="3417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 smtClean="0">
                <a:latin typeface="Verdana" pitchFamily="34" charset="0"/>
              </a:rPr>
              <a:t>S</a:t>
            </a:r>
            <a:endParaRPr lang="en-US" sz="1800" dirty="0">
              <a:latin typeface="Verdana" pitchFamily="34" charset="0"/>
            </a:endParaRPr>
          </a:p>
        </p:txBody>
      </p:sp>
      <p:sp>
        <p:nvSpPr>
          <p:cNvPr id="12294" name="Oval 4"/>
          <p:cNvSpPr>
            <a:spLocks noChangeArrowheads="1"/>
          </p:cNvSpPr>
          <p:nvPr/>
        </p:nvSpPr>
        <p:spPr bwMode="auto">
          <a:xfrm>
            <a:off x="3165475" y="2921000"/>
            <a:ext cx="6096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95" name="Group 5"/>
          <p:cNvGrpSpPr>
            <a:grpSpLocks/>
          </p:cNvGrpSpPr>
          <p:nvPr/>
        </p:nvGrpSpPr>
        <p:grpSpPr bwMode="auto">
          <a:xfrm>
            <a:off x="5222875" y="2921000"/>
            <a:ext cx="609600" cy="609600"/>
            <a:chOff x="3120" y="1872"/>
            <a:chExt cx="384" cy="384"/>
          </a:xfrm>
        </p:grpSpPr>
        <p:sp>
          <p:nvSpPr>
            <p:cNvPr id="12315" name="Text Box 6"/>
            <p:cNvSpPr txBox="1">
              <a:spLocks noChangeArrowheads="1"/>
            </p:cNvSpPr>
            <p:nvPr/>
          </p:nvSpPr>
          <p:spPr bwMode="auto">
            <a:xfrm>
              <a:off x="3201" y="1931"/>
              <a:ext cx="239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dirty="0" smtClean="0">
                  <a:latin typeface="Verdana" pitchFamily="34" charset="0"/>
                </a:rPr>
                <a:t>M</a:t>
              </a:r>
              <a:endParaRPr lang="en-US" sz="1800" dirty="0">
                <a:latin typeface="Verdana" pitchFamily="34" charset="0"/>
              </a:endParaRPr>
            </a:p>
          </p:txBody>
        </p:sp>
        <p:sp>
          <p:nvSpPr>
            <p:cNvPr id="12316" name="Oval 7"/>
            <p:cNvSpPr>
              <a:spLocks noChangeArrowheads="1"/>
            </p:cNvSpPr>
            <p:nvPr/>
          </p:nvSpPr>
          <p:spPr bwMode="auto">
            <a:xfrm>
              <a:off x="3120" y="1872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296" name="Group 8"/>
          <p:cNvGrpSpPr>
            <a:grpSpLocks/>
          </p:cNvGrpSpPr>
          <p:nvPr/>
        </p:nvGrpSpPr>
        <p:grpSpPr bwMode="auto">
          <a:xfrm>
            <a:off x="4156072" y="1473200"/>
            <a:ext cx="609600" cy="609600"/>
            <a:chOff x="2448" y="960"/>
            <a:chExt cx="384" cy="384"/>
          </a:xfrm>
        </p:grpSpPr>
        <p:sp>
          <p:nvSpPr>
            <p:cNvPr id="12313" name="Text Box 9"/>
            <p:cNvSpPr txBox="1">
              <a:spLocks noChangeArrowheads="1"/>
            </p:cNvSpPr>
            <p:nvPr/>
          </p:nvSpPr>
          <p:spPr bwMode="auto">
            <a:xfrm>
              <a:off x="2543" y="1036"/>
              <a:ext cx="178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dirty="0" smtClean="0">
                  <a:latin typeface="Verdana" pitchFamily="34" charset="0"/>
                </a:rPr>
                <a:t>I</a:t>
              </a:r>
              <a:endParaRPr lang="en-US" sz="1800" dirty="0">
                <a:latin typeface="Verdana" pitchFamily="34" charset="0"/>
              </a:endParaRPr>
            </a:p>
          </p:txBody>
        </p:sp>
        <p:sp>
          <p:nvSpPr>
            <p:cNvPr id="12314" name="Oval 10"/>
            <p:cNvSpPr>
              <a:spLocks noChangeArrowheads="1"/>
            </p:cNvSpPr>
            <p:nvPr/>
          </p:nvSpPr>
          <p:spPr bwMode="auto">
            <a:xfrm>
              <a:off x="2448" y="960"/>
              <a:ext cx="38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7" name="Line 11"/>
          <p:cNvSpPr>
            <a:spLocks noChangeShapeType="1"/>
          </p:cNvSpPr>
          <p:nvPr/>
        </p:nvSpPr>
        <p:spPr bwMode="auto">
          <a:xfrm flipH="1">
            <a:off x="3622675" y="2006600"/>
            <a:ext cx="60960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2"/>
          <p:cNvSpPr>
            <a:spLocks noChangeShapeType="1"/>
          </p:cNvSpPr>
          <p:nvPr/>
        </p:nvSpPr>
        <p:spPr bwMode="auto">
          <a:xfrm>
            <a:off x="4689475" y="2006600"/>
            <a:ext cx="60960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Freeform 13"/>
          <p:cNvSpPr>
            <a:spLocks/>
          </p:cNvSpPr>
          <p:nvPr/>
        </p:nvSpPr>
        <p:spPr bwMode="auto">
          <a:xfrm>
            <a:off x="3290888" y="1779588"/>
            <a:ext cx="830262" cy="1133475"/>
          </a:xfrm>
          <a:custGeom>
            <a:avLst/>
            <a:gdLst>
              <a:gd name="T0" fmla="*/ 0 w 523"/>
              <a:gd name="T1" fmla="*/ 714 h 714"/>
              <a:gd name="T2" fmla="*/ 0 w 523"/>
              <a:gd name="T3" fmla="*/ 466 h 714"/>
              <a:gd name="T4" fmla="*/ 357 w 523"/>
              <a:gd name="T5" fmla="*/ 0 h 714"/>
              <a:gd name="T6" fmla="*/ 523 w 523"/>
              <a:gd name="T7" fmla="*/ 0 h 714"/>
              <a:gd name="T8" fmla="*/ 0 60000 65536"/>
              <a:gd name="T9" fmla="*/ 0 60000 65536"/>
              <a:gd name="T10" fmla="*/ 0 60000 65536"/>
              <a:gd name="T11" fmla="*/ 0 60000 65536"/>
              <a:gd name="T12" fmla="*/ 0 w 523"/>
              <a:gd name="T13" fmla="*/ 0 h 714"/>
              <a:gd name="T14" fmla="*/ 523 w 523"/>
              <a:gd name="T15" fmla="*/ 714 h 7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3" h="714">
                <a:moveTo>
                  <a:pt x="0" y="714"/>
                </a:moveTo>
                <a:lnTo>
                  <a:pt x="0" y="466"/>
                </a:lnTo>
                <a:lnTo>
                  <a:pt x="357" y="0"/>
                </a:lnTo>
                <a:lnTo>
                  <a:pt x="523" y="0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Freeform 14"/>
          <p:cNvSpPr>
            <a:spLocks/>
          </p:cNvSpPr>
          <p:nvPr/>
        </p:nvSpPr>
        <p:spPr bwMode="auto">
          <a:xfrm rot="10800000" flipV="1">
            <a:off x="4822825" y="1743075"/>
            <a:ext cx="830263" cy="1133475"/>
          </a:xfrm>
          <a:custGeom>
            <a:avLst/>
            <a:gdLst>
              <a:gd name="T0" fmla="*/ 0 w 523"/>
              <a:gd name="T1" fmla="*/ 714 h 714"/>
              <a:gd name="T2" fmla="*/ 0 w 523"/>
              <a:gd name="T3" fmla="*/ 466 h 714"/>
              <a:gd name="T4" fmla="*/ 357 w 523"/>
              <a:gd name="T5" fmla="*/ 0 h 714"/>
              <a:gd name="T6" fmla="*/ 523 w 523"/>
              <a:gd name="T7" fmla="*/ 0 h 714"/>
              <a:gd name="T8" fmla="*/ 0 60000 65536"/>
              <a:gd name="T9" fmla="*/ 0 60000 65536"/>
              <a:gd name="T10" fmla="*/ 0 60000 65536"/>
              <a:gd name="T11" fmla="*/ 0 60000 65536"/>
              <a:gd name="T12" fmla="*/ 0 w 523"/>
              <a:gd name="T13" fmla="*/ 0 h 714"/>
              <a:gd name="T14" fmla="*/ 523 w 523"/>
              <a:gd name="T15" fmla="*/ 714 h 7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3" h="714">
                <a:moveTo>
                  <a:pt x="0" y="714"/>
                </a:moveTo>
                <a:lnTo>
                  <a:pt x="0" y="466"/>
                </a:lnTo>
                <a:lnTo>
                  <a:pt x="357" y="0"/>
                </a:lnTo>
                <a:lnTo>
                  <a:pt x="523" y="0"/>
                </a:lnTo>
              </a:path>
            </a:pathLst>
          </a:custGeom>
          <a:noFill/>
          <a:ln w="25400" cap="rnd" cmpd="sng">
            <a:solidFill>
              <a:srgbClr val="FF0000"/>
            </a:solidFill>
            <a:prstDash val="sysDot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5"/>
          <p:cNvSpPr>
            <a:spLocks noChangeShapeType="1"/>
          </p:cNvSpPr>
          <p:nvPr/>
        </p:nvSpPr>
        <p:spPr bwMode="auto">
          <a:xfrm>
            <a:off x="3808413" y="3225800"/>
            <a:ext cx="1354137" cy="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Freeform 16"/>
          <p:cNvSpPr>
            <a:spLocks/>
          </p:cNvSpPr>
          <p:nvPr/>
        </p:nvSpPr>
        <p:spPr bwMode="auto">
          <a:xfrm>
            <a:off x="3595688" y="3546475"/>
            <a:ext cx="1757362" cy="277813"/>
          </a:xfrm>
          <a:custGeom>
            <a:avLst/>
            <a:gdLst>
              <a:gd name="T0" fmla="*/ 1107 w 1107"/>
              <a:gd name="T1" fmla="*/ 10 h 175"/>
              <a:gd name="T2" fmla="*/ 946 w 1107"/>
              <a:gd name="T3" fmla="*/ 175 h 175"/>
              <a:gd name="T4" fmla="*/ 119 w 1107"/>
              <a:gd name="T5" fmla="*/ 175 h 175"/>
              <a:gd name="T6" fmla="*/ 0 w 1107"/>
              <a:gd name="T7" fmla="*/ 0 h 175"/>
              <a:gd name="T8" fmla="*/ 0 60000 65536"/>
              <a:gd name="T9" fmla="*/ 0 60000 65536"/>
              <a:gd name="T10" fmla="*/ 0 60000 65536"/>
              <a:gd name="T11" fmla="*/ 0 60000 65536"/>
              <a:gd name="T12" fmla="*/ 0 w 1107"/>
              <a:gd name="T13" fmla="*/ 0 h 175"/>
              <a:gd name="T14" fmla="*/ 1107 w 1107"/>
              <a:gd name="T15" fmla="*/ 175 h 1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07" h="175">
                <a:moveTo>
                  <a:pt x="1107" y="10"/>
                </a:moveTo>
                <a:lnTo>
                  <a:pt x="946" y="175"/>
                </a:lnTo>
                <a:lnTo>
                  <a:pt x="119" y="175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Text Box 17"/>
          <p:cNvSpPr txBox="1">
            <a:spLocks noChangeArrowheads="1"/>
          </p:cNvSpPr>
          <p:nvPr/>
        </p:nvSpPr>
        <p:spPr bwMode="auto">
          <a:xfrm>
            <a:off x="4287838" y="2297113"/>
            <a:ext cx="765175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latin typeface="Verdana" pitchFamily="34" charset="0"/>
              </a:rPr>
              <a:t>store</a:t>
            </a:r>
          </a:p>
        </p:txBody>
      </p:sp>
      <p:sp>
        <p:nvSpPr>
          <p:cNvPr id="12304" name="Text Box 18"/>
          <p:cNvSpPr txBox="1">
            <a:spLocks noChangeArrowheads="1"/>
          </p:cNvSpPr>
          <p:nvPr/>
        </p:nvSpPr>
        <p:spPr bwMode="auto">
          <a:xfrm>
            <a:off x="3713163" y="2551113"/>
            <a:ext cx="665162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latin typeface="Verdana" pitchFamily="34" charset="0"/>
              </a:rPr>
              <a:t>load</a:t>
            </a:r>
          </a:p>
        </p:txBody>
      </p:sp>
      <p:sp>
        <p:nvSpPr>
          <p:cNvPr id="12305" name="Text Box 19"/>
          <p:cNvSpPr txBox="1">
            <a:spLocks noChangeArrowheads="1"/>
          </p:cNvSpPr>
          <p:nvPr/>
        </p:nvSpPr>
        <p:spPr bwMode="auto">
          <a:xfrm>
            <a:off x="3819525" y="3763963"/>
            <a:ext cx="1395413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latin typeface="Verdana" pitchFamily="34" charset="0"/>
              </a:rPr>
              <a:t>write-back</a:t>
            </a:r>
          </a:p>
        </p:txBody>
      </p:sp>
      <p:sp>
        <p:nvSpPr>
          <p:cNvPr id="12306" name="Text Box 20"/>
          <p:cNvSpPr txBox="1">
            <a:spLocks noChangeArrowheads="1"/>
          </p:cNvSpPr>
          <p:nvPr/>
        </p:nvSpPr>
        <p:spPr bwMode="auto">
          <a:xfrm>
            <a:off x="2298700" y="1893888"/>
            <a:ext cx="129698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latin typeface="Verdana" pitchFamily="34" charset="0"/>
              </a:rPr>
              <a:t>invalidate</a:t>
            </a:r>
          </a:p>
        </p:txBody>
      </p:sp>
      <p:sp>
        <p:nvSpPr>
          <p:cNvPr id="12307" name="Text Box 21"/>
          <p:cNvSpPr txBox="1">
            <a:spLocks noChangeArrowheads="1"/>
          </p:cNvSpPr>
          <p:nvPr/>
        </p:nvSpPr>
        <p:spPr bwMode="auto">
          <a:xfrm>
            <a:off x="5368925" y="1928813"/>
            <a:ext cx="736600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latin typeface="Verdana" pitchFamily="34" charset="0"/>
              </a:rPr>
              <a:t>flush</a:t>
            </a:r>
          </a:p>
        </p:txBody>
      </p:sp>
      <p:sp>
        <p:nvSpPr>
          <p:cNvPr id="12308" name="Text Box 22"/>
          <p:cNvSpPr txBox="1">
            <a:spLocks noChangeArrowheads="1"/>
          </p:cNvSpPr>
          <p:nvPr/>
        </p:nvSpPr>
        <p:spPr bwMode="auto">
          <a:xfrm>
            <a:off x="4060825" y="3168650"/>
            <a:ext cx="765175" cy="36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latin typeface="Verdana" pitchFamily="34" charset="0"/>
              </a:rPr>
              <a:t>store</a:t>
            </a:r>
          </a:p>
        </p:txBody>
      </p:sp>
      <p:sp>
        <p:nvSpPr>
          <p:cNvPr id="12309" name="Line 23"/>
          <p:cNvSpPr>
            <a:spLocks noChangeShapeType="1"/>
          </p:cNvSpPr>
          <p:nvPr/>
        </p:nvSpPr>
        <p:spPr bwMode="auto">
          <a:xfrm>
            <a:off x="7299325" y="2701925"/>
            <a:ext cx="10922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Text Box 24"/>
          <p:cNvSpPr txBox="1">
            <a:spLocks noChangeArrowheads="1"/>
          </p:cNvSpPr>
          <p:nvPr/>
        </p:nvSpPr>
        <p:spPr bwMode="auto">
          <a:xfrm>
            <a:off x="7051675" y="2695575"/>
            <a:ext cx="1717675" cy="36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latin typeface="Verdana" pitchFamily="34" charset="0"/>
              </a:rPr>
              <a:t>optimizations</a:t>
            </a:r>
          </a:p>
        </p:txBody>
      </p:sp>
      <p:sp>
        <p:nvSpPr>
          <p:cNvPr id="12311" name="Text Box 25"/>
          <p:cNvSpPr txBox="1">
            <a:spLocks noChangeArrowheads="1"/>
          </p:cNvSpPr>
          <p:nvPr/>
        </p:nvSpPr>
        <p:spPr bwMode="auto">
          <a:xfrm>
            <a:off x="874713" y="4359815"/>
            <a:ext cx="7724775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latin typeface="Verdana" pitchFamily="34" charset="0"/>
              </a:rPr>
              <a:t>This state diagram is helpful as long as one remembers that each transition involves cooperation of other caches and the main </a:t>
            </a:r>
            <a:r>
              <a:rPr lang="en-US" sz="2000" dirty="0" smtClean="0">
                <a:latin typeface="Verdana" pitchFamily="34" charset="0"/>
              </a:rPr>
              <a:t>memory to maintain the sibling invariants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http://www.csg.csail.mit.edu/6.s195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L22-</a:t>
            </a:r>
            <a:fld id="{53294580-05E8-4585-908E-66FCC5062CA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9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1" grpId="0" build="p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39787</TotalTime>
  <Words>3402</Words>
  <Application>Microsoft Office PowerPoint</Application>
  <PresentationFormat>On-screen Show (4:3)</PresentationFormat>
  <Paragraphs>559</Paragraphs>
  <Slides>38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Blueprint</vt:lpstr>
      <vt:lpstr>PowerPoint Presentation</vt:lpstr>
      <vt:lpstr>Contributors to the course material</vt:lpstr>
      <vt:lpstr>Memory Consistency in SMPs</vt:lpstr>
      <vt:lpstr>Maintaining Store Atomicity</vt:lpstr>
      <vt:lpstr>A System with Multiple Caches</vt:lpstr>
      <vt:lpstr>Cache Coherence Protocols</vt:lpstr>
      <vt:lpstr>State needed to maintain Cache Coherence</vt:lpstr>
      <vt:lpstr>Sibling invariant and compatibility</vt:lpstr>
      <vt:lpstr>Cache State Transitions</vt:lpstr>
      <vt:lpstr>Cache Actions</vt:lpstr>
      <vt:lpstr>MSI protocol: some issues</vt:lpstr>
      <vt:lpstr>Directory State Encoding Two-level (L1, M) system</vt:lpstr>
      <vt:lpstr>Directory state encoding  wait states</vt:lpstr>
      <vt:lpstr>A Directory-based Protocol  an abstract view</vt:lpstr>
      <vt:lpstr> Processor Hit Rules</vt:lpstr>
      <vt:lpstr>Processing misses: Requests and Responses</vt:lpstr>
      <vt:lpstr>Processing a Load or a Store miss incomplete</vt:lpstr>
      <vt:lpstr>Processing a Load miss ad hoc attempt</vt:lpstr>
      <vt:lpstr>Processing Load miss cont.</vt:lpstr>
      <vt:lpstr>Invariants for a CC-protocol design </vt:lpstr>
      <vt:lpstr>Complete set of cache/memory actions</vt:lpstr>
      <vt:lpstr>Child Requests</vt:lpstr>
      <vt:lpstr>Parent Responds</vt:lpstr>
      <vt:lpstr>Child receives Response</vt:lpstr>
      <vt:lpstr>Parent Requests</vt:lpstr>
      <vt:lpstr>Child Responds</vt:lpstr>
      <vt:lpstr>Parent receives Response</vt:lpstr>
      <vt:lpstr>Child receives served Request</vt:lpstr>
      <vt:lpstr>Child Voluntarily downgrades </vt:lpstr>
      <vt:lpstr>Are the rules exhaustive? Parent rules</vt:lpstr>
      <vt:lpstr>Are rules exhaustive? Parent rules</vt:lpstr>
      <vt:lpstr>Is every rule necessary?</vt:lpstr>
      <vt:lpstr>More rules?</vt:lpstr>
      <vt:lpstr>Communication Network</vt:lpstr>
      <vt:lpstr>H and L Priority Messages</vt:lpstr>
      <vt:lpstr>FIFO property of queues</vt:lpstr>
      <vt:lpstr>Deadlocks due to buffer space</vt:lpstr>
      <vt:lpstr>Integrating PP into a non-blocking cache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cotton</cp:lastModifiedBy>
  <cp:revision>1331</cp:revision>
  <cp:lastPrinted>2013-11-19T20:50:50Z</cp:lastPrinted>
  <dcterms:created xsi:type="dcterms:W3CDTF">2003-01-21T19:25:41Z</dcterms:created>
  <dcterms:modified xsi:type="dcterms:W3CDTF">2013-11-21T22:33:27Z</dcterms:modified>
</cp:coreProperties>
</file>