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19"/>
  </p:notesMasterIdLst>
  <p:handoutMasterIdLst>
    <p:handoutMasterId r:id="rId20"/>
  </p:handoutMasterIdLst>
  <p:sldIdLst>
    <p:sldId id="1293" r:id="rId2"/>
    <p:sldId id="1316" r:id="rId3"/>
    <p:sldId id="1317" r:id="rId4"/>
    <p:sldId id="1318" r:id="rId5"/>
    <p:sldId id="1319" r:id="rId6"/>
    <p:sldId id="1320" r:id="rId7"/>
    <p:sldId id="1321" r:id="rId8"/>
    <p:sldId id="1322" r:id="rId9"/>
    <p:sldId id="1324" r:id="rId10"/>
    <p:sldId id="1323" r:id="rId11"/>
    <p:sldId id="1325" r:id="rId12"/>
    <p:sldId id="1326" r:id="rId13"/>
    <p:sldId id="1328" r:id="rId14"/>
    <p:sldId id="1327" r:id="rId15"/>
    <p:sldId id="1329" r:id="rId16"/>
    <p:sldId id="1295" r:id="rId17"/>
    <p:sldId id="1299" r:id="rId18"/>
  </p:sldIdLst>
  <p:sldSz cx="9144000" cy="6858000" type="screen4x3"/>
  <p:notesSz cx="7010400" cy="92964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6FD71"/>
    <a:srgbClr val="FF3333"/>
    <a:srgbClr val="FD7E71"/>
    <a:srgbClr val="CC33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3" autoAdjust="0"/>
    <p:restoredTop sz="96189" autoAdjust="0"/>
  </p:normalViewPr>
  <p:slideViewPr>
    <p:cSldViewPr snapToGrid="0">
      <p:cViewPr>
        <p:scale>
          <a:sx n="75" d="100"/>
          <a:sy n="75" d="100"/>
        </p:scale>
        <p:origin x="-1140" y="25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8" y="1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t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58"/>
            <a:ext cx="3038145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8" y="8830658"/>
            <a:ext cx="3038144" cy="46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7" tIns="46560" rIns="93127" bIns="46560" numCol="1" anchor="b" anchorCtr="0" compatLnSpc="1">
            <a:prstTxWarp prst="textNoShape">
              <a:avLst/>
            </a:prstTxWarp>
          </a:bodyPr>
          <a:lstStyle>
            <a:lvl1pPr algn="r" defTabSz="930219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1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E106E5FE-2B70-4D48-BE0C-1D2745C5F1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EC0A9AF3-268B-496B-8C8B-87FFEF9690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http://csg.csail.mit.edu/6.s195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-10633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M02-</a:t>
            </a:r>
            <a:fld id="{B24ECE11-5C89-470A-9AF8-7FAC56BAE1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</a:t>
            </a:r>
            <a:r>
              <a:rPr lang="en-US" sz="2400" dirty="0" smtClean="0">
                <a:solidFill>
                  <a:srgbClr val="660066"/>
                </a:solidFill>
              </a:rPr>
              <a:t>Architecture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dirty="0" smtClean="0">
                <a:solidFill>
                  <a:schemeClr val="tx2"/>
                </a:solidFill>
              </a:rPr>
              <a:t>Tutorial 1</a:t>
            </a: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Andy Wright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6.S195 TA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</a:t>
            </a:r>
            <a:r>
              <a:rPr lang="en-US" dirty="0" smtClean="0"/>
              <a:t>-</a:t>
            </a:r>
            <a:fld id="{E106E5FE-2B70-4D48-BE0C-1D2745C5F17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Modules are building blocks for larger systems</a:t>
            </a:r>
          </a:p>
          <a:p>
            <a:pPr lvl="1"/>
            <a:r>
              <a:rPr lang="en-US" dirty="0" smtClean="0"/>
              <a:t>Modules contain other modules and </a:t>
            </a:r>
            <a:r>
              <a:rPr lang="en-US" dirty="0" err="1" smtClean="0"/>
              <a:t>ruls</a:t>
            </a:r>
            <a:endParaRPr lang="en-US" dirty="0" smtClean="0"/>
          </a:p>
          <a:p>
            <a:pPr lvl="1"/>
            <a:r>
              <a:rPr lang="en-US" dirty="0" err="1" smtClean="0"/>
              <a:t>Moduels</a:t>
            </a:r>
            <a:r>
              <a:rPr lang="en-US" dirty="0" smtClean="0"/>
              <a:t> are accessed through their interface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odule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mkAdder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Adder#(32) );</a:t>
            </a:r>
          </a:p>
          <a:p>
            <a:pPr lvl="1"/>
            <a:r>
              <a:rPr lang="en-US" dirty="0" smtClean="0"/>
              <a:t>Adder#(32) is the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6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9177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Interfaces contain methods for other modules to interact with the given module</a:t>
            </a:r>
          </a:p>
          <a:p>
            <a:pPr lvl="1"/>
            <a:r>
              <a:rPr lang="en-US" dirty="0" smtClean="0"/>
              <a:t>Interfaces can also contain other interfaces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00112" y="4186238"/>
            <a:ext cx="6897687" cy="14311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#(numeric type n);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method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#(Bit#(b)) f();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interface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SubInterface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0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Returns value, doesn’t change state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method Bit#(32)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peek_at_front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Changes state, doesn’t return value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method Action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err="1" smtClean="0"/>
              <a:t>ActionValue</a:t>
            </a:r>
            <a:endParaRPr lang="en-US" dirty="0" smtClean="0"/>
          </a:p>
          <a:p>
            <a:pPr lvl="1"/>
            <a:r>
              <a:rPr lang="en-US" dirty="0" smtClean="0"/>
              <a:t>Changes state, returns value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ethod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dequeue_front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9271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Bluespec</a:t>
            </a:r>
            <a:r>
              <a:rPr lang="en-US" dirty="0" smtClean="0"/>
              <a:t> Compiler throws errors if it can’t figure out a type</a:t>
            </a:r>
          </a:p>
          <a:p>
            <a:r>
              <a:rPr lang="en-US" dirty="0" smtClean="0"/>
              <a:t>Which of the following lines work?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11,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7100" y="2882900"/>
            <a:ext cx="7073900" cy="35548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Bit#(32) a = 7;  Bit#(8)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small_b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3;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et b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zeroExtend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small_b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Bit#(32)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other_b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zeroExtend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small_b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a_plus_b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a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zeroExtend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small_b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Bit#(8)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small_b_plus_fifty_truncated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= truncate( 50 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zeroExtend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small_b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) );</a:t>
            </a:r>
          </a:p>
        </p:txBody>
      </p:sp>
    </p:spTree>
    <p:extLst>
      <p:ext uri="{BB962C8B-B14F-4D97-AF65-F5344CB8AC3E}">
        <p14:creationId xmlns:p14="http://schemas.microsoft.com/office/powerpoint/2010/main" val="7101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WideMux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Addition Circuits and Critical Paths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1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by repeated addition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5943" y="1651379"/>
            <a:ext cx="3025187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1101	</a:t>
            </a:r>
            <a:r>
              <a:rPr lang="en-US" dirty="0" smtClean="0">
                <a:latin typeface="+mn-lt"/>
                <a:cs typeface="Courier New" pitchFamily="49" charset="0"/>
              </a:rPr>
              <a:t>(13)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1011	</a:t>
            </a:r>
            <a:r>
              <a:rPr lang="en-US" dirty="0" smtClean="0">
                <a:latin typeface="+mn-lt"/>
                <a:cs typeface="Courier New" pitchFamily="49" charset="0"/>
              </a:rPr>
              <a:t>(11)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00111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100111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0001111	</a:t>
            </a:r>
            <a:r>
              <a:rPr lang="en-US" dirty="0" smtClean="0">
                <a:latin typeface="+mn-lt"/>
                <a:cs typeface="Courier New" pitchFamily="49" charset="0"/>
              </a:rPr>
              <a:t>(143)   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292" y="1612992"/>
            <a:ext cx="1965603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b Multiplicand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Muliplier</a:t>
            </a:r>
            <a:r>
              <a:rPr lang="en-US" dirty="0" smtClean="0"/>
              <a:t>   *</a:t>
            </a:r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/>
          </a:p>
          <a:p>
            <a:pPr>
              <a:buNone/>
            </a:pPr>
            <a:r>
              <a:rPr lang="en-US" dirty="0" smtClean="0"/>
              <a:t>m0</a:t>
            </a:r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m1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m2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m3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703667" y="5122628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1703667" y="3741762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5445446" y="1514911"/>
            <a:ext cx="1910685" cy="369332"/>
            <a:chOff x="5445446" y="1514911"/>
            <a:chExt cx="1910685" cy="36933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6155128" y="1514911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5" name="Straight Arrow Connector 24"/>
            <p:cNvCxnSpPr>
              <a:endCxn id="13" idx="1"/>
            </p:cNvCxnSpPr>
            <p:nvPr/>
          </p:nvCxnSpPr>
          <p:spPr bwMode="auto">
            <a:xfrm>
              <a:off x="5909470" y="1692332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5445446" y="1514911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414443" y="1514911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m0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15468" y="2117688"/>
            <a:ext cx="1965269" cy="784738"/>
            <a:chOff x="4915468" y="2117688"/>
            <a:chExt cx="1965269" cy="784738"/>
          </a:xfrm>
        </p:grpSpPr>
        <p:sp>
          <p:nvSpPr>
            <p:cNvPr id="28" name="Rectangle 27"/>
            <p:cNvSpPr/>
            <p:nvPr/>
          </p:nvSpPr>
          <p:spPr bwMode="auto">
            <a:xfrm>
              <a:off x="5679734" y="2131336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>
              <a:off x="5829858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6132386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6434914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6737442" y="2492993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3" name="Straight Arrow Connector 32"/>
            <p:cNvCxnSpPr>
              <a:endCxn id="28" idx="1"/>
            </p:cNvCxnSpPr>
            <p:nvPr/>
          </p:nvCxnSpPr>
          <p:spPr bwMode="auto">
            <a:xfrm>
              <a:off x="5434076" y="2308757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4" name="TextBox 83"/>
            <p:cNvSpPr txBox="1"/>
            <p:nvPr/>
          </p:nvSpPr>
          <p:spPr>
            <a:xfrm>
              <a:off x="4915468" y="2117688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007295" y="2144984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m1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685731" y="3498387"/>
            <a:ext cx="1965264" cy="771090"/>
            <a:chOff x="4685731" y="3498387"/>
            <a:chExt cx="1965264" cy="77109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5449992" y="3498387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5600116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>
              <a:off x="5902644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>
              <a:off x="6205172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6507700" y="386004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42" name="Straight Arrow Connector 41"/>
            <p:cNvCxnSpPr>
              <a:endCxn id="37" idx="1"/>
            </p:cNvCxnSpPr>
            <p:nvPr/>
          </p:nvCxnSpPr>
          <p:spPr bwMode="auto">
            <a:xfrm>
              <a:off x="5204334" y="3675808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4685731" y="3512034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a2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750263" y="3512035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m2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96938" y="4838139"/>
            <a:ext cx="1978911" cy="771090"/>
            <a:chOff x="4496938" y="4838139"/>
            <a:chExt cx="1978911" cy="77109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5274846" y="4838139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 bwMode="auto">
            <a:xfrm>
              <a:off x="5424970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5727498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9" name="Straight Arrow Connector 58"/>
            <p:cNvCxnSpPr/>
            <p:nvPr/>
          </p:nvCxnSpPr>
          <p:spPr bwMode="auto">
            <a:xfrm>
              <a:off x="6030026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6332554" y="5199796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1" name="Straight Arrow Connector 60"/>
            <p:cNvCxnSpPr>
              <a:endCxn id="56" idx="1"/>
            </p:cNvCxnSpPr>
            <p:nvPr/>
          </p:nvCxnSpPr>
          <p:spPr bwMode="auto">
            <a:xfrm>
              <a:off x="5029188" y="5015560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4496938" y="4838142"/>
              <a:ext cx="5020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a3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602412" y="4838142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m3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63813" y="1897049"/>
            <a:ext cx="3002516" cy="4476466"/>
            <a:chOff x="5663813" y="1897049"/>
            <a:chExt cx="3002516" cy="4476466"/>
          </a:xfrm>
        </p:grpSpPr>
        <p:sp>
          <p:nvSpPr>
            <p:cNvPr id="66" name="Freeform 65"/>
            <p:cNvSpPr/>
            <p:nvPr/>
          </p:nvSpPr>
          <p:spPr bwMode="auto">
            <a:xfrm>
              <a:off x="7246961" y="1897049"/>
              <a:ext cx="1419368" cy="4476466"/>
            </a:xfrm>
            <a:custGeom>
              <a:avLst/>
              <a:gdLst>
                <a:gd name="connsiteX0" fmla="*/ 0 w 1392072"/>
                <a:gd name="connsiteY0" fmla="*/ 0 h 4476466"/>
                <a:gd name="connsiteX1" fmla="*/ 0 w 1392072"/>
                <a:gd name="connsiteY1" fmla="*/ 109182 h 4476466"/>
                <a:gd name="connsiteX2" fmla="*/ 1392072 w 1392072"/>
                <a:gd name="connsiteY2" fmla="*/ 136478 h 4476466"/>
                <a:gd name="connsiteX3" fmla="*/ 1378424 w 1392072"/>
                <a:gd name="connsiteY3" fmla="*/ 4476466 h 4476466"/>
                <a:gd name="connsiteX0" fmla="*/ 0 w 1405720"/>
                <a:gd name="connsiteY0" fmla="*/ 0 h 4476466"/>
                <a:gd name="connsiteX1" fmla="*/ 0 w 1405720"/>
                <a:gd name="connsiteY1" fmla="*/ 109182 h 4476466"/>
                <a:gd name="connsiteX2" fmla="*/ 1405720 w 1405720"/>
                <a:gd name="connsiteY2" fmla="*/ 150126 h 4476466"/>
                <a:gd name="connsiteX3" fmla="*/ 1378424 w 1405720"/>
                <a:gd name="connsiteY3" fmla="*/ 4476466 h 4476466"/>
                <a:gd name="connsiteX0" fmla="*/ 0 w 1405720"/>
                <a:gd name="connsiteY0" fmla="*/ 0 h 4476466"/>
                <a:gd name="connsiteX1" fmla="*/ 0 w 1405720"/>
                <a:gd name="connsiteY1" fmla="*/ 109182 h 4476466"/>
                <a:gd name="connsiteX2" fmla="*/ 1405720 w 1405720"/>
                <a:gd name="connsiteY2" fmla="*/ 150126 h 4476466"/>
                <a:gd name="connsiteX3" fmla="*/ 1378424 w 1405720"/>
                <a:gd name="connsiteY3" fmla="*/ 4476466 h 4476466"/>
                <a:gd name="connsiteX0" fmla="*/ 0 w 1419368"/>
                <a:gd name="connsiteY0" fmla="*/ 0 h 4476466"/>
                <a:gd name="connsiteX1" fmla="*/ 0 w 1419368"/>
                <a:gd name="connsiteY1" fmla="*/ 109182 h 4476466"/>
                <a:gd name="connsiteX2" fmla="*/ 1419368 w 1419368"/>
                <a:gd name="connsiteY2" fmla="*/ 136478 h 4476466"/>
                <a:gd name="connsiteX3" fmla="*/ 1378424 w 1419368"/>
                <a:gd name="connsiteY3" fmla="*/ 4476466 h 447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9368" h="4476466">
                  <a:moveTo>
                    <a:pt x="0" y="0"/>
                  </a:moveTo>
                  <a:lnTo>
                    <a:pt x="0" y="109182"/>
                  </a:lnTo>
                  <a:lnTo>
                    <a:pt x="1419368" y="136478"/>
                  </a:lnTo>
                  <a:cubicBezTo>
                    <a:pt x="1414819" y="1583141"/>
                    <a:pt x="1382973" y="3029803"/>
                    <a:pt x="1378424" y="4476466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663813" y="1901599"/>
              <a:ext cx="2729552" cy="1388361"/>
              <a:chOff x="5663813" y="1901599"/>
              <a:chExt cx="2729552" cy="1388361"/>
            </a:xfrm>
          </p:grpSpPr>
          <p:sp>
            <p:nvSpPr>
              <p:cNvPr id="34" name="Rectangle 33"/>
              <p:cNvSpPr/>
              <p:nvPr/>
            </p:nvSpPr>
            <p:spPr bwMode="auto">
              <a:xfrm>
                <a:off x="5663813" y="2893336"/>
                <a:ext cx="2729552" cy="38213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 bwMode="auto">
              <a:xfrm>
                <a:off x="7415271" y="2508927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0" name="TextBox 79"/>
              <p:cNvSpPr txBox="1"/>
              <p:nvPr/>
            </p:nvSpPr>
            <p:spPr>
              <a:xfrm>
                <a:off x="6578219" y="2920628"/>
                <a:ext cx="822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add4</a:t>
                </a:r>
                <a:endParaRPr lang="en-US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7117307" y="2477081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67" name="Freeform 66"/>
              <p:cNvSpPr/>
              <p:nvPr/>
            </p:nvSpPr>
            <p:spPr bwMode="auto">
              <a:xfrm>
                <a:off x="7001301" y="1910697"/>
                <a:ext cx="1310185" cy="982639"/>
              </a:xfrm>
              <a:custGeom>
                <a:avLst/>
                <a:gdLst>
                  <a:gd name="connsiteX0" fmla="*/ 0 w 1037230"/>
                  <a:gd name="connsiteY0" fmla="*/ 0 h 982639"/>
                  <a:gd name="connsiteX1" fmla="*/ 0 w 1037230"/>
                  <a:gd name="connsiteY1" fmla="*/ 150125 h 982639"/>
                  <a:gd name="connsiteX2" fmla="*/ 1037230 w 1037230"/>
                  <a:gd name="connsiteY2" fmla="*/ 177421 h 982639"/>
                  <a:gd name="connsiteX3" fmla="*/ 1037230 w 1037230"/>
                  <a:gd name="connsiteY3" fmla="*/ 982639 h 98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7230" h="982639">
                    <a:moveTo>
                      <a:pt x="0" y="0"/>
                    </a:moveTo>
                    <a:lnTo>
                      <a:pt x="0" y="150125"/>
                    </a:lnTo>
                    <a:lnTo>
                      <a:pt x="1037230" y="177421"/>
                    </a:lnTo>
                    <a:lnTo>
                      <a:pt x="1037230" y="982639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68" name="Freeform 67"/>
              <p:cNvSpPr/>
              <p:nvPr/>
            </p:nvSpPr>
            <p:spPr bwMode="auto">
              <a:xfrm>
                <a:off x="6716973" y="1912972"/>
                <a:ext cx="1226023" cy="982639"/>
              </a:xfrm>
              <a:custGeom>
                <a:avLst/>
                <a:gdLst>
                  <a:gd name="connsiteX0" fmla="*/ 0 w 1037230"/>
                  <a:gd name="connsiteY0" fmla="*/ 0 h 982639"/>
                  <a:gd name="connsiteX1" fmla="*/ 0 w 1037230"/>
                  <a:gd name="connsiteY1" fmla="*/ 150125 h 982639"/>
                  <a:gd name="connsiteX2" fmla="*/ 1037230 w 1037230"/>
                  <a:gd name="connsiteY2" fmla="*/ 177421 h 982639"/>
                  <a:gd name="connsiteX3" fmla="*/ 1037230 w 1037230"/>
                  <a:gd name="connsiteY3" fmla="*/ 982639 h 982639"/>
                  <a:gd name="connsiteX0" fmla="*/ 0 w 1037230"/>
                  <a:gd name="connsiteY0" fmla="*/ 0 h 982639"/>
                  <a:gd name="connsiteX1" fmla="*/ 0 w 1037230"/>
                  <a:gd name="connsiteY1" fmla="*/ 150125 h 982639"/>
                  <a:gd name="connsiteX2" fmla="*/ 1023582 w 1037230"/>
                  <a:gd name="connsiteY2" fmla="*/ 232012 h 982639"/>
                  <a:gd name="connsiteX3" fmla="*/ 1037230 w 1037230"/>
                  <a:gd name="connsiteY3" fmla="*/ 982639 h 982639"/>
                  <a:gd name="connsiteX0" fmla="*/ 0 w 1037230"/>
                  <a:gd name="connsiteY0" fmla="*/ 0 h 982639"/>
                  <a:gd name="connsiteX1" fmla="*/ 0 w 1037230"/>
                  <a:gd name="connsiteY1" fmla="*/ 177420 h 982639"/>
                  <a:gd name="connsiteX2" fmla="*/ 1023582 w 1037230"/>
                  <a:gd name="connsiteY2" fmla="*/ 232012 h 982639"/>
                  <a:gd name="connsiteX3" fmla="*/ 1037230 w 1037230"/>
                  <a:gd name="connsiteY3" fmla="*/ 982639 h 98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7230" h="982639">
                    <a:moveTo>
                      <a:pt x="0" y="0"/>
                    </a:moveTo>
                    <a:lnTo>
                      <a:pt x="0" y="177420"/>
                    </a:lnTo>
                    <a:lnTo>
                      <a:pt x="1023582" y="232012"/>
                    </a:lnTo>
                    <a:lnTo>
                      <a:pt x="1037230" y="982639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73" name="Freeform 72"/>
              <p:cNvSpPr/>
              <p:nvPr/>
            </p:nvSpPr>
            <p:spPr bwMode="auto">
              <a:xfrm>
                <a:off x="6350758" y="1901599"/>
                <a:ext cx="1319284" cy="982639"/>
              </a:xfrm>
              <a:custGeom>
                <a:avLst/>
                <a:gdLst>
                  <a:gd name="connsiteX0" fmla="*/ 0 w 1037230"/>
                  <a:gd name="connsiteY0" fmla="*/ 0 h 982639"/>
                  <a:gd name="connsiteX1" fmla="*/ 0 w 1037230"/>
                  <a:gd name="connsiteY1" fmla="*/ 150125 h 982639"/>
                  <a:gd name="connsiteX2" fmla="*/ 1037230 w 1037230"/>
                  <a:gd name="connsiteY2" fmla="*/ 177421 h 982639"/>
                  <a:gd name="connsiteX3" fmla="*/ 1037230 w 1037230"/>
                  <a:gd name="connsiteY3" fmla="*/ 982639 h 982639"/>
                  <a:gd name="connsiteX0" fmla="*/ 0 w 1037230"/>
                  <a:gd name="connsiteY0" fmla="*/ 0 h 982639"/>
                  <a:gd name="connsiteX1" fmla="*/ 0 w 1037230"/>
                  <a:gd name="connsiteY1" fmla="*/ 150125 h 982639"/>
                  <a:gd name="connsiteX2" fmla="*/ 1023582 w 1037230"/>
                  <a:gd name="connsiteY2" fmla="*/ 232012 h 982639"/>
                  <a:gd name="connsiteX3" fmla="*/ 1037230 w 1037230"/>
                  <a:gd name="connsiteY3" fmla="*/ 982639 h 982639"/>
                  <a:gd name="connsiteX0" fmla="*/ 0 w 1037230"/>
                  <a:gd name="connsiteY0" fmla="*/ 0 h 982639"/>
                  <a:gd name="connsiteX1" fmla="*/ 0 w 1037230"/>
                  <a:gd name="connsiteY1" fmla="*/ 177420 h 982639"/>
                  <a:gd name="connsiteX2" fmla="*/ 1023582 w 1037230"/>
                  <a:gd name="connsiteY2" fmla="*/ 232012 h 982639"/>
                  <a:gd name="connsiteX3" fmla="*/ 1037230 w 1037230"/>
                  <a:gd name="connsiteY3" fmla="*/ 982639 h 982639"/>
                  <a:gd name="connsiteX0" fmla="*/ 0 w 1037230"/>
                  <a:gd name="connsiteY0" fmla="*/ 0 h 982639"/>
                  <a:gd name="connsiteX1" fmla="*/ 0 w 1037230"/>
                  <a:gd name="connsiteY1" fmla="*/ 177420 h 982639"/>
                  <a:gd name="connsiteX2" fmla="*/ 1023582 w 1037230"/>
                  <a:gd name="connsiteY2" fmla="*/ 286603 h 982639"/>
                  <a:gd name="connsiteX3" fmla="*/ 1037230 w 1037230"/>
                  <a:gd name="connsiteY3" fmla="*/ 982639 h 9826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7230" h="982639">
                    <a:moveTo>
                      <a:pt x="0" y="0"/>
                    </a:moveTo>
                    <a:lnTo>
                      <a:pt x="0" y="177420"/>
                    </a:lnTo>
                    <a:lnTo>
                      <a:pt x="1023582" y="286603"/>
                    </a:lnTo>
                    <a:lnTo>
                      <a:pt x="1037230" y="982639"/>
                    </a:lnTo>
                  </a:path>
                </a:pathLst>
              </a:cu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5406780" y="3084405"/>
            <a:ext cx="2904707" cy="3318330"/>
            <a:chOff x="5406780" y="3084405"/>
            <a:chExt cx="2904707" cy="331833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>
              <a:off x="7685951" y="3311871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>
              <a:off x="7401621" y="3325518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>
              <a:off x="7977109" y="3325518"/>
              <a:ext cx="0" cy="9598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8" name="Rectangle 47"/>
            <p:cNvSpPr/>
            <p:nvPr/>
          </p:nvSpPr>
          <p:spPr bwMode="auto">
            <a:xfrm>
              <a:off x="5406780" y="4287683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>
              <a:off x="8311487" y="3289121"/>
              <a:ext cx="0" cy="311361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6348479" y="4301326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  <p:sp>
          <p:nvSpPr>
            <p:cNvPr id="79" name="Freeform 78"/>
            <p:cNvSpPr/>
            <p:nvPr/>
          </p:nvSpPr>
          <p:spPr bwMode="auto">
            <a:xfrm>
              <a:off x="5554639" y="3084405"/>
              <a:ext cx="1542197" cy="1201003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2197" h="1201003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42197" y="1201003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231634" y="4465103"/>
            <a:ext cx="2834193" cy="1922060"/>
            <a:chOff x="5231634" y="4465103"/>
            <a:chExt cx="2834193" cy="192206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5231634" y="5627435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159685" y="5641081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297607" y="4465103"/>
              <a:ext cx="2768220" cy="1922060"/>
              <a:chOff x="5297607" y="4465103"/>
              <a:chExt cx="2768220" cy="1922060"/>
            </a:xfrm>
          </p:grpSpPr>
          <p:cxnSp>
            <p:nvCxnSpPr>
              <p:cNvPr id="65" name="Straight Arrow Connector 64"/>
              <p:cNvCxnSpPr/>
              <p:nvPr/>
            </p:nvCxnSpPr>
            <p:spPr bwMode="auto">
              <a:xfrm flipH="1">
                <a:off x="8052179" y="4667545"/>
                <a:ext cx="13648" cy="1719618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2" name="Straight Arrow Connector 61"/>
              <p:cNvCxnSpPr/>
              <p:nvPr/>
            </p:nvCxnSpPr>
            <p:spPr bwMode="auto">
              <a:xfrm>
                <a:off x="7196907" y="4665270"/>
                <a:ext cx="0" cy="95989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3" name="Straight Arrow Connector 62"/>
              <p:cNvCxnSpPr/>
              <p:nvPr/>
            </p:nvCxnSpPr>
            <p:spPr bwMode="auto">
              <a:xfrm>
                <a:off x="7499435" y="4665270"/>
                <a:ext cx="0" cy="95989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4" name="Straight Arrow Connector 63"/>
              <p:cNvCxnSpPr/>
              <p:nvPr/>
            </p:nvCxnSpPr>
            <p:spPr bwMode="auto">
              <a:xfrm>
                <a:off x="7801963" y="4665270"/>
                <a:ext cx="0" cy="95989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4" name="Freeform 93"/>
              <p:cNvSpPr/>
              <p:nvPr/>
            </p:nvSpPr>
            <p:spPr bwMode="auto">
              <a:xfrm>
                <a:off x="5297607" y="4465103"/>
                <a:ext cx="1542197" cy="1201003"/>
              </a:xfrm>
              <a:custGeom>
                <a:avLst/>
                <a:gdLst>
                  <a:gd name="connsiteX0" fmla="*/ 109182 w 1542197"/>
                  <a:gd name="connsiteY0" fmla="*/ 0 h 1201003"/>
                  <a:gd name="connsiteX1" fmla="*/ 0 w 1542197"/>
                  <a:gd name="connsiteY1" fmla="*/ 0 h 1201003"/>
                  <a:gd name="connsiteX2" fmla="*/ 0 w 1542197"/>
                  <a:gd name="connsiteY2" fmla="*/ 286603 h 1201003"/>
                  <a:gd name="connsiteX3" fmla="*/ 1528549 w 1542197"/>
                  <a:gd name="connsiteY3" fmla="*/ 300250 h 1201003"/>
                  <a:gd name="connsiteX4" fmla="*/ 1542197 w 1542197"/>
                  <a:gd name="connsiteY4" fmla="*/ 1201003 h 1201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2197" h="1201003">
                    <a:moveTo>
                      <a:pt x="109182" y="0"/>
                    </a:moveTo>
                    <a:lnTo>
                      <a:pt x="0" y="0"/>
                    </a:lnTo>
                    <a:lnTo>
                      <a:pt x="0" y="286603"/>
                    </a:lnTo>
                    <a:lnTo>
                      <a:pt x="1528549" y="300250"/>
                    </a:lnTo>
                    <a:lnTo>
                      <a:pt x="1542197" y="1201003"/>
                    </a:ln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5095165" y="5791211"/>
            <a:ext cx="2599909" cy="677838"/>
            <a:chOff x="5095165" y="5791211"/>
            <a:chExt cx="2599909" cy="677838"/>
          </a:xfrm>
        </p:grpSpPr>
        <p:cxnSp>
          <p:nvCxnSpPr>
            <p:cNvPr id="69" name="Straight Arrow Connector 68"/>
            <p:cNvCxnSpPr/>
            <p:nvPr/>
          </p:nvCxnSpPr>
          <p:spPr bwMode="auto">
            <a:xfrm>
              <a:off x="6787490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7090018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7392546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7695074" y="6002801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5" name="Freeform 94"/>
            <p:cNvSpPr/>
            <p:nvPr/>
          </p:nvSpPr>
          <p:spPr bwMode="auto">
            <a:xfrm>
              <a:off x="5095165" y="5791211"/>
              <a:ext cx="1387522" cy="677838"/>
            </a:xfrm>
            <a:custGeom>
              <a:avLst/>
              <a:gdLst>
                <a:gd name="connsiteX0" fmla="*/ 109182 w 1542197"/>
                <a:gd name="connsiteY0" fmla="*/ 0 h 1201003"/>
                <a:gd name="connsiteX1" fmla="*/ 0 w 1542197"/>
                <a:gd name="connsiteY1" fmla="*/ 0 h 1201003"/>
                <a:gd name="connsiteX2" fmla="*/ 0 w 1542197"/>
                <a:gd name="connsiteY2" fmla="*/ 286603 h 1201003"/>
                <a:gd name="connsiteX3" fmla="*/ 1528549 w 1542197"/>
                <a:gd name="connsiteY3" fmla="*/ 300250 h 1201003"/>
                <a:gd name="connsiteX4" fmla="*/ 1542197 w 1542197"/>
                <a:gd name="connsiteY4" fmla="*/ 1201003 h 1201003"/>
                <a:gd name="connsiteX0" fmla="*/ 109182 w 1555530"/>
                <a:gd name="connsiteY0" fmla="*/ 0 h 636830"/>
                <a:gd name="connsiteX1" fmla="*/ 0 w 1555530"/>
                <a:gd name="connsiteY1" fmla="*/ 0 h 636830"/>
                <a:gd name="connsiteX2" fmla="*/ 0 w 1555530"/>
                <a:gd name="connsiteY2" fmla="*/ 286603 h 636830"/>
                <a:gd name="connsiteX3" fmla="*/ 1528549 w 1555530"/>
                <a:gd name="connsiteY3" fmla="*/ 300250 h 636830"/>
                <a:gd name="connsiteX4" fmla="*/ 1555530 w 1555530"/>
                <a:gd name="connsiteY4" fmla="*/ 636830 h 636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5530" h="636830">
                  <a:moveTo>
                    <a:pt x="109182" y="0"/>
                  </a:moveTo>
                  <a:lnTo>
                    <a:pt x="0" y="0"/>
                  </a:lnTo>
                  <a:lnTo>
                    <a:pt x="0" y="286603"/>
                  </a:lnTo>
                  <a:lnTo>
                    <a:pt x="1528549" y="300250"/>
                  </a:lnTo>
                  <a:lnTo>
                    <a:pt x="1555530" y="63683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27769" y="5820351"/>
            <a:ext cx="35702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]==0)? 0 : b;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 bwMode="auto">
          <a:xfrm flipH="1">
            <a:off x="1703667" y="3055152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1703667" y="4473876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634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with combinational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57" y="1536510"/>
            <a:ext cx="7772400" cy="3226559"/>
          </a:xfrm>
        </p:spPr>
        <p:txBody>
          <a:bodyPr/>
          <a:lstStyle/>
          <a:p>
            <a:r>
              <a:rPr lang="en-US" sz="2800" dirty="0" smtClean="0"/>
              <a:t>Lot of hardware</a:t>
            </a:r>
          </a:p>
          <a:p>
            <a:pPr lvl="1"/>
            <a:r>
              <a:rPr lang="en-US" sz="2400" dirty="0" smtClean="0"/>
              <a:t>32-bit multiply uses 31 add32 circuits</a:t>
            </a:r>
          </a:p>
          <a:p>
            <a:r>
              <a:rPr lang="en-US" sz="2800" dirty="0" smtClean="0"/>
              <a:t>Long chains of gates</a:t>
            </a:r>
          </a:p>
          <a:p>
            <a:pPr lvl="1"/>
            <a:r>
              <a:rPr lang="en-US" sz="2400" dirty="0" smtClean="0"/>
              <a:t>32-bit ripple carry adder has a 31-long chain of gates</a:t>
            </a:r>
          </a:p>
          <a:p>
            <a:pPr lvl="1"/>
            <a:r>
              <a:rPr lang="en-US" sz="2400" dirty="0" smtClean="0"/>
              <a:t>32-bit multiply has 31 ripple carry adders in sequence!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8675" y="4872252"/>
            <a:ext cx="6687403" cy="10895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The speed of a combinational circuit is determined by its longest input-to-output path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78200" y="6131846"/>
            <a:ext cx="2510624" cy="369332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What is this path?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3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Piazza</a:t>
            </a:r>
          </a:p>
          <a:p>
            <a:pPr lvl="1"/>
            <a:r>
              <a:rPr lang="en-US" dirty="0" smtClean="0"/>
              <a:t>Was everyone added to the class?</a:t>
            </a:r>
          </a:p>
          <a:p>
            <a:r>
              <a:rPr lang="en-US" dirty="0" smtClean="0"/>
              <a:t>Lab 1 (Due Friday)</a:t>
            </a:r>
          </a:p>
          <a:p>
            <a:pPr lvl="1"/>
            <a:r>
              <a:rPr lang="en-US" dirty="0" smtClean="0"/>
              <a:t>Has everyone tried logging onto </a:t>
            </a:r>
            <a:r>
              <a:rPr lang="en-US" dirty="0" err="1" smtClean="0"/>
              <a:t>vlsifarm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about checking out the lab </a:t>
            </a:r>
            <a:r>
              <a:rPr lang="en-US" dirty="0" err="1" smtClean="0"/>
              <a:t>git</a:t>
            </a:r>
            <a:r>
              <a:rPr lang="en-US" dirty="0" smtClean="0"/>
              <a:t> repositories?</a:t>
            </a:r>
          </a:p>
          <a:p>
            <a:pPr lvl="1"/>
            <a:r>
              <a:rPr lang="en-US" dirty="0" smtClean="0"/>
              <a:t>Anyone having technical problems?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Bluespec</a:t>
            </a:r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Combinational Circuits</a:t>
            </a:r>
          </a:p>
          <a:p>
            <a:pPr lvl="1"/>
            <a:r>
              <a:rPr lang="en-US" dirty="0" smtClean="0"/>
              <a:t>Written as Functions</a:t>
            </a:r>
          </a:p>
          <a:p>
            <a:pPr lvl="2"/>
            <a:r>
              <a:rPr lang="en-US" dirty="0" smtClean="0"/>
              <a:t>Problem: all functions </a:t>
            </a:r>
            <a:r>
              <a:rPr lang="en-US" dirty="0" err="1" smtClean="0"/>
              <a:t>inlined</a:t>
            </a:r>
            <a:r>
              <a:rPr lang="en-US" dirty="0" smtClean="0"/>
              <a:t>, no code reuse</a:t>
            </a:r>
          </a:p>
          <a:p>
            <a:pPr lvl="1"/>
            <a:r>
              <a:rPr lang="en-US" dirty="0" smtClean="0"/>
              <a:t>Written as Modules</a:t>
            </a:r>
          </a:p>
          <a:p>
            <a:pPr lvl="2"/>
            <a:r>
              <a:rPr lang="en-US" dirty="0" smtClean="0"/>
              <a:t>Allows for code reuse, but is more complicated</a:t>
            </a:r>
          </a:p>
          <a:p>
            <a:r>
              <a:rPr lang="en-US" dirty="0" smtClean="0"/>
              <a:t>Sequential Circuits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err="1" smtClean="0"/>
              <a:t>Reg</a:t>
            </a:r>
            <a:r>
              <a:rPr lang="en-US" dirty="0" smtClean="0"/>
              <a:t>#(…)’s and Rules</a:t>
            </a:r>
          </a:p>
          <a:p>
            <a:pPr lvl="2"/>
            <a:r>
              <a:rPr lang="en-US" dirty="0" smtClean="0"/>
              <a:t>Currently the examples from lecture only use 1 rule.</a:t>
            </a:r>
          </a:p>
          <a:p>
            <a:pPr lvl="2"/>
            <a:r>
              <a:rPr lang="en-US" dirty="0" smtClean="0"/>
              <a:t>Adding multiple rules </a:t>
            </a:r>
            <a:r>
              <a:rPr lang="en-US" dirty="0" err="1" smtClean="0"/>
              <a:t>compilcates</a:t>
            </a:r>
            <a:r>
              <a:rPr lang="en-US" dirty="0" smtClean="0"/>
              <a:t> things and will be covered in a later lecture.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Bluespec</a:t>
            </a:r>
            <a:r>
              <a:rPr lang="en-US" dirty="0" smtClean="0"/>
              <a:t>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Bool</a:t>
            </a:r>
            <a:endParaRPr lang="en-US" dirty="0" smtClean="0"/>
          </a:p>
          <a:p>
            <a:r>
              <a:rPr lang="en-US" dirty="0" smtClean="0"/>
              <a:t>Bit#(n)</a:t>
            </a:r>
          </a:p>
          <a:p>
            <a:r>
              <a:rPr lang="en-US" dirty="0" err="1" smtClean="0"/>
              <a:t>Enum</a:t>
            </a:r>
            <a:endParaRPr lang="en-US" dirty="0" smtClean="0"/>
          </a:p>
          <a:p>
            <a:r>
              <a:rPr lang="en-US" dirty="0" err="1" smtClean="0"/>
              <a:t>Struct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467543" y="1749720"/>
            <a:ext cx="5390707" cy="214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ADD,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SUB,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MUL,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DIV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Operation deriving(Bits,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9087" y="4575544"/>
            <a:ext cx="4742121" cy="14956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Operation op;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#(32)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Command deriving(Bits,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26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Bluespec</a:t>
            </a:r>
            <a:r>
              <a:rPr lang="en-US" dirty="0" smtClean="0"/>
              <a:t> Type -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20240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Type: Tuple2#(type a, type b)</a:t>
            </a:r>
          </a:p>
          <a:p>
            <a:pPr lvl="1"/>
            <a:r>
              <a:rPr lang="en-US" dirty="0" smtClean="0"/>
              <a:t>Also Tuple3#(</a:t>
            </a:r>
            <a:r>
              <a:rPr lang="en-US" dirty="0" err="1" smtClean="0"/>
              <a:t>a,b,c</a:t>
            </a:r>
            <a:r>
              <a:rPr lang="en-US" dirty="0" smtClean="0"/>
              <a:t>) up to Tuple8#(…)</a:t>
            </a:r>
          </a:p>
          <a:p>
            <a:r>
              <a:rPr lang="en-US" dirty="0" smtClean="0"/>
              <a:t>Values: tuple2( </a:t>
            </a:r>
            <a:r>
              <a:rPr lang="en-US" dirty="0" err="1" smtClean="0"/>
              <a:t>val_a</a:t>
            </a:r>
            <a:r>
              <a:rPr lang="en-US" dirty="0" smtClean="0"/>
              <a:t>, </a:t>
            </a:r>
            <a:r>
              <a:rPr lang="en-US" dirty="0" err="1" smtClean="0"/>
              <a:t>val_b</a:t>
            </a:r>
            <a:r>
              <a:rPr lang="en-US" dirty="0" smtClean="0"/>
              <a:t> )</a:t>
            </a:r>
          </a:p>
          <a:p>
            <a:r>
              <a:rPr lang="en-US" dirty="0" smtClean="0"/>
              <a:t>Components: tpl_1(t), tpl_2(t),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0074" y="4334709"/>
            <a:ext cx="8043861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Tuple2#(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Bit#(16)) t = tuple2( true, 4 );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a_val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tpl_1(t);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Bit#(16)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b_val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tpl_2(t);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05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Bluespec</a:t>
            </a:r>
            <a:r>
              <a:rPr lang="en-US" dirty="0" smtClean="0"/>
              <a:t> Type -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1"/>
            <a:ext cx="7772400" cy="25955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Type: Vector#(numeric type size, type </a:t>
            </a:r>
            <a:r>
              <a:rPr lang="en-US" dirty="0" err="1" smtClean="0"/>
              <a:t>data_type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Values: </a:t>
            </a:r>
            <a:r>
              <a:rPr lang="en-US" dirty="0" err="1" smtClean="0"/>
              <a:t>newVector</a:t>
            </a:r>
            <a:r>
              <a:rPr lang="en-US" dirty="0" smtClean="0"/>
              <a:t>(), replicate(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Elements accessed by []</a:t>
            </a:r>
          </a:p>
          <a:p>
            <a:r>
              <a:rPr lang="en-US" dirty="0" smtClean="0"/>
              <a:t>Advanced functions like zip, map, and fold</a:t>
            </a:r>
          </a:p>
          <a:p>
            <a:pPr lvl="1"/>
            <a:r>
              <a:rPr lang="en-US" dirty="0" smtClean="0"/>
              <a:t>See the </a:t>
            </a:r>
            <a:r>
              <a:rPr lang="en-US" dirty="0" err="1" smtClean="0"/>
              <a:t>Bluespec</a:t>
            </a:r>
            <a:r>
              <a:rPr lang="en-US" dirty="0" smtClean="0"/>
              <a:t> Reference Manual for more info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0087" y="4790599"/>
            <a:ext cx="7879080" cy="7232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Vector#(32, Bit#(32))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rfile_values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replicate(0);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rfile_values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[7] = 5;</a:t>
            </a:r>
          </a:p>
        </p:txBody>
      </p:sp>
    </p:spTree>
    <p:extLst>
      <p:ext uri="{BB962C8B-B14F-4D97-AF65-F5344CB8AC3E}">
        <p14:creationId xmlns:p14="http://schemas.microsoft.com/office/powerpoint/2010/main" val="10751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Bluespec</a:t>
            </a:r>
            <a:r>
              <a:rPr lang="en-US" dirty="0" smtClean="0"/>
              <a:t> Type - </a:t>
            </a:r>
            <a:r>
              <a:rPr lang="en-US" dirty="0" err="1" smtClean="0"/>
              <a:t>Reg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1"/>
            <a:ext cx="7772400" cy="22240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Type: </a:t>
            </a:r>
            <a:r>
              <a:rPr lang="en-US" dirty="0" err="1" smtClean="0"/>
              <a:t>Reg</a:t>
            </a:r>
            <a:r>
              <a:rPr lang="en-US" dirty="0" smtClean="0"/>
              <a:t>#(type </a:t>
            </a:r>
            <a:r>
              <a:rPr lang="en-US" dirty="0" err="1" smtClean="0"/>
              <a:t>data_type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Instantiated differently from normal variables</a:t>
            </a:r>
          </a:p>
          <a:p>
            <a:pPr lvl="1"/>
            <a:r>
              <a:rPr lang="en-US" dirty="0" smtClean="0"/>
              <a:t>Uses &lt;- notation</a:t>
            </a:r>
          </a:p>
          <a:p>
            <a:r>
              <a:rPr lang="en-US" dirty="0" smtClean="0"/>
              <a:t>Written to differently from normal variables</a:t>
            </a:r>
          </a:p>
          <a:p>
            <a:pPr lvl="1"/>
            <a:r>
              <a:rPr lang="en-US" dirty="0" smtClean="0"/>
              <a:t>Uses &lt;= notation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7238" y="4429126"/>
            <a:ext cx="7879080" cy="1785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a_reg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(0) // value set to 0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#(Bit#(32))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b_reg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mkRegU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// uninitialized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write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b_reg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(needs to be done inside rule)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b_reg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7;</a:t>
            </a:r>
          </a:p>
        </p:txBody>
      </p:sp>
    </p:spTree>
    <p:extLst>
      <p:ext uri="{BB962C8B-B14F-4D97-AF65-F5344CB8AC3E}">
        <p14:creationId xmlns:p14="http://schemas.microsoft.com/office/powerpoint/2010/main" val="153861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</a:t>
            </a:r>
            <a:r>
              <a:rPr lang="en-US" dirty="0" smtClean="0"/>
              <a:t> and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Register of Vectors</a:t>
            </a:r>
          </a:p>
          <a:p>
            <a:pPr lvl="1"/>
            <a:r>
              <a:rPr lang="en-US" dirty="0" err="1" smtClean="0"/>
              <a:t>Reg</a:t>
            </a:r>
            <a:r>
              <a:rPr lang="en-US" dirty="0" smtClean="0"/>
              <a:t>#( Vector#(32, Bit#(32) ) ) </a:t>
            </a:r>
            <a:r>
              <a:rPr lang="en-US" dirty="0" err="1" smtClean="0"/>
              <a:t>rfile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rfile</a:t>
            </a:r>
            <a:r>
              <a:rPr lang="en-US" dirty="0" smtClean="0"/>
              <a:t> &lt;- </a:t>
            </a:r>
            <a:r>
              <a:rPr lang="en-US" dirty="0" err="1" smtClean="0"/>
              <a:t>mkReg</a:t>
            </a:r>
            <a:r>
              <a:rPr lang="en-US" dirty="0" smtClean="0"/>
              <a:t>( replicate(0) );</a:t>
            </a:r>
          </a:p>
          <a:p>
            <a:r>
              <a:rPr lang="en-US" dirty="0" smtClean="0"/>
              <a:t>Vector of Registers</a:t>
            </a:r>
          </a:p>
          <a:p>
            <a:pPr lvl="1"/>
            <a:r>
              <a:rPr lang="en-US" dirty="0" smtClean="0"/>
              <a:t>Vector#( 32, </a:t>
            </a:r>
            <a:r>
              <a:rPr lang="en-US" dirty="0" err="1" smtClean="0"/>
              <a:t>Reg</a:t>
            </a:r>
            <a:r>
              <a:rPr lang="en-US" dirty="0" smtClean="0"/>
              <a:t>#(Bit#(32)) ) </a:t>
            </a:r>
            <a:r>
              <a:rPr lang="en-US" dirty="0" err="1" smtClean="0"/>
              <a:t>rfile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file</a:t>
            </a:r>
            <a:r>
              <a:rPr lang="en-US" dirty="0" smtClean="0"/>
              <a:t> &lt;- </a:t>
            </a:r>
            <a:r>
              <a:rPr lang="en-US" dirty="0" err="1" smtClean="0"/>
              <a:t>replicateM</a:t>
            </a:r>
            <a:r>
              <a:rPr lang="en-US" dirty="0" smtClean="0"/>
              <a:t>( </a:t>
            </a:r>
            <a:r>
              <a:rPr lang="en-US" dirty="0" err="1" smtClean="0"/>
              <a:t>mkReg</a:t>
            </a:r>
            <a:r>
              <a:rPr lang="en-US" dirty="0" smtClean="0"/>
              <a:t>(0) );</a:t>
            </a:r>
          </a:p>
          <a:p>
            <a:r>
              <a:rPr lang="en-US" dirty="0" smtClean="0"/>
              <a:t>Each has its own advantages and disadvantages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1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ypedef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5 N; // N is the numeric type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Bit#(N); // Same as Bit#(5)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(N); // The Integer 5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Bit#(n); // type variable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9,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T01-</a:t>
            </a:r>
            <a:fld id="{EC0A9AF3-268B-496B-8C8B-87FFEF9690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http://csg.csail.mit.edu/6.s195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8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41796</TotalTime>
  <Words>884</Words>
  <Application>Microsoft Office PowerPoint</Application>
  <PresentationFormat>On-screen Show (4:3)</PresentationFormat>
  <Paragraphs>214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Blueprint</vt:lpstr>
      <vt:lpstr>PowerPoint Presentation</vt:lpstr>
      <vt:lpstr>Administrative Stuff</vt:lpstr>
      <vt:lpstr>Bluespec Introduction</vt:lpstr>
      <vt:lpstr>Bluespec Types</vt:lpstr>
      <vt:lpstr>Bluespec Type - Tuples</vt:lpstr>
      <vt:lpstr>Bluespec Type - Vectors</vt:lpstr>
      <vt:lpstr>Bluespec Type - Reg</vt:lpstr>
      <vt:lpstr>Reg and Vector</vt:lpstr>
      <vt:lpstr>Numeric Types</vt:lpstr>
      <vt:lpstr>Modules</vt:lpstr>
      <vt:lpstr>Interfaces</vt:lpstr>
      <vt:lpstr>Interface Methods</vt:lpstr>
      <vt:lpstr>Strong Typing</vt:lpstr>
      <vt:lpstr>WideMux Example</vt:lpstr>
      <vt:lpstr> Addition Circuits and Critical Paths</vt:lpstr>
      <vt:lpstr>Multiplication by repeated addition</vt:lpstr>
      <vt:lpstr>Design issues with combinational multiply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Sequential Circuits</dc:subject>
  <dc:creator>Arvind</dc:creator>
  <cp:lastModifiedBy>acwright</cp:lastModifiedBy>
  <cp:revision>1012</cp:revision>
  <cp:lastPrinted>1601-01-01T00:00:00Z</cp:lastPrinted>
  <dcterms:created xsi:type="dcterms:W3CDTF">2003-01-21T19:25:41Z</dcterms:created>
  <dcterms:modified xsi:type="dcterms:W3CDTF">2013-09-11T18:49:46Z</dcterms:modified>
</cp:coreProperties>
</file>