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7" r:id="rId2"/>
  </p:sldMasterIdLst>
  <p:notesMasterIdLst>
    <p:notesMasterId r:id="rId25"/>
  </p:notesMasterIdLst>
  <p:handoutMasterIdLst>
    <p:handoutMasterId r:id="rId26"/>
  </p:handoutMasterIdLst>
  <p:sldIdLst>
    <p:sldId id="1293" r:id="rId3"/>
    <p:sldId id="1332" r:id="rId4"/>
    <p:sldId id="1352" r:id="rId5"/>
    <p:sldId id="1330" r:id="rId6"/>
    <p:sldId id="1347" r:id="rId7"/>
    <p:sldId id="1348" r:id="rId8"/>
    <p:sldId id="1349" r:id="rId9"/>
    <p:sldId id="1350" r:id="rId10"/>
    <p:sldId id="1351" r:id="rId11"/>
    <p:sldId id="1353" r:id="rId12"/>
    <p:sldId id="1354" r:id="rId13"/>
    <p:sldId id="1359" r:id="rId14"/>
    <p:sldId id="1357" r:id="rId15"/>
    <p:sldId id="1356" r:id="rId16"/>
    <p:sldId id="1358" r:id="rId17"/>
    <p:sldId id="1361" r:id="rId18"/>
    <p:sldId id="1360" r:id="rId19"/>
    <p:sldId id="1363" r:id="rId20"/>
    <p:sldId id="1362" r:id="rId21"/>
    <p:sldId id="1364" r:id="rId22"/>
    <p:sldId id="1365" r:id="rId23"/>
    <p:sldId id="1366" r:id="rId24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8080"/>
    <a:srgbClr val="FF0000"/>
    <a:srgbClr val="F8F45E"/>
    <a:srgbClr val="FF3333"/>
    <a:srgbClr val="F6FD71"/>
    <a:srgbClr val="FD7E71"/>
    <a:srgbClr val="CC3300"/>
    <a:srgbClr val="DFBD2D"/>
    <a:srgbClr val="707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3" autoAdjust="0"/>
    <p:restoredTop sz="96189" autoAdjust="0"/>
  </p:normalViewPr>
  <p:slideViewPr>
    <p:cSldViewPr snapToGrid="0">
      <p:cViewPr varScale="1">
        <p:scale>
          <a:sx n="67" d="100"/>
          <a:sy n="67" d="100"/>
        </p:scale>
        <p:origin x="-1374" y="-102"/>
      </p:cViewPr>
      <p:guideLst>
        <p:guide orient="horz" pos="2448"/>
        <p:guide pos="1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notesViewPr>
    <p:cSldViewPr snapToGrid="0">
      <p:cViewPr>
        <p:scale>
          <a:sx n="75" d="100"/>
          <a:sy n="75" d="100"/>
        </p:scale>
        <p:origin x="-1404" y="7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8" y="1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algn="r"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8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algn="r"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D06BDAD0-7E88-4F24-996F-A4239B167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8" y="1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algn="r"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8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algn="r"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89D0B5DD-E471-468E-BF81-0C492E66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6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0DD2B-47E4-4465-BCE9-3DB57373C462}" type="slidenum">
              <a:rPr lang="en-US" smtClean="0">
                <a:latin typeface="Tahoma" pitchFamily="-96" charset="0"/>
              </a:rPr>
              <a:pPr/>
              <a:t>1</a:t>
            </a:fld>
            <a:endParaRPr lang="en-US" smtClean="0">
              <a:latin typeface="Tahoma" pitchFamily="-9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137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7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4763" y="6400800"/>
            <a:ext cx="1905000" cy="457200"/>
          </a:xfrm>
        </p:spPr>
        <p:txBody>
          <a:bodyPr/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T04-</a:t>
            </a:r>
            <a:fld id="{E106E5FE-2B70-4D48-BE0C-1D2745C5F1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" name="Rectangle 7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http://csg.csail.mit.edu/6.s195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http://csg.csail.mit.edu/6.s195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4137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7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5172" y="6602818"/>
            <a:ext cx="988828" cy="2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40458C"/>
                </a:solidFill>
              </a:rPr>
              <a:t>L01-</a:t>
            </a:r>
            <a:fld id="{22704540-D8BF-43FA-8BB3-56C1EB556762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4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92185"/>
            <a:ext cx="1828800" cy="265516"/>
          </a:xfrm>
          <a:prstGeom prst="rect">
            <a:avLst/>
          </a:prstGeom>
        </p:spPr>
        <p:txBody>
          <a:bodyPr anchor="ctr"/>
          <a:lstStyle>
            <a:lvl1pPr algn="l">
              <a:defRPr sz="1200"/>
            </a:lvl1pPr>
          </a:lstStyle>
          <a:p>
            <a:pPr>
              <a:buClr>
                <a:srgbClr val="FFFFFF"/>
              </a:buClr>
              <a:buFont typeface="Wingdings" pitchFamily="-96" charset="2"/>
              <a:buNone/>
              <a:defRPr/>
            </a:pPr>
            <a:r>
              <a:rPr lang="en-US" smtClean="0">
                <a:solidFill>
                  <a:srgbClr val="40458C"/>
                </a:solidFill>
              </a:rPr>
              <a:t>October 7, 2013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98800" y="6592185"/>
            <a:ext cx="2895600" cy="26581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pPr>
              <a:buClr>
                <a:srgbClr val="FFFFFF"/>
              </a:buClr>
              <a:buFont typeface="Wingdings" pitchFamily="-96" charset="2"/>
              <a:buNone/>
              <a:defRPr/>
            </a:pPr>
            <a:r>
              <a:rPr lang="en-US" smtClean="0">
                <a:solidFill>
                  <a:srgbClr val="40458C"/>
                </a:solidFill>
              </a:rPr>
              <a:t>http://csg.csail.mit.edu/6.s195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4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5172" y="6602818"/>
            <a:ext cx="988828" cy="2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40458C"/>
                </a:solidFill>
              </a:rPr>
              <a:t>L01-</a:t>
            </a:r>
            <a:fld id="{22704540-D8BF-43FA-8BB3-56C1EB556762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92185"/>
            <a:ext cx="1828800" cy="265516"/>
          </a:xfrm>
          <a:prstGeom prst="rect">
            <a:avLst/>
          </a:prstGeom>
        </p:spPr>
        <p:txBody>
          <a:bodyPr anchor="ctr"/>
          <a:lstStyle>
            <a:lvl1pPr algn="l">
              <a:defRPr sz="1200"/>
            </a:lvl1pPr>
          </a:lstStyle>
          <a:p>
            <a:pPr>
              <a:buClr>
                <a:srgbClr val="FFFFFF"/>
              </a:buClr>
              <a:buFont typeface="Wingdings" pitchFamily="-96" charset="2"/>
              <a:buNone/>
              <a:defRPr/>
            </a:pPr>
            <a:r>
              <a:rPr lang="en-US" smtClean="0">
                <a:solidFill>
                  <a:srgbClr val="40458C"/>
                </a:solidFill>
              </a:rPr>
              <a:t>October 7, 2013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98800" y="6592185"/>
            <a:ext cx="2895600" cy="26581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pPr>
              <a:buClr>
                <a:srgbClr val="FFFFFF"/>
              </a:buClr>
              <a:buFont typeface="Wingdings" pitchFamily="-96" charset="2"/>
              <a:buNone/>
              <a:defRPr/>
            </a:pPr>
            <a:r>
              <a:rPr lang="en-US" smtClean="0">
                <a:solidFill>
                  <a:srgbClr val="40458C"/>
                </a:solidFill>
              </a:rPr>
              <a:t>http://csg.csail.mit.edu/6.s195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5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5172" y="6602818"/>
            <a:ext cx="988828" cy="2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40458C"/>
                </a:solidFill>
              </a:rPr>
              <a:t>L01-</a:t>
            </a:r>
            <a:fld id="{22704540-D8BF-43FA-8BB3-56C1EB556762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92185"/>
            <a:ext cx="1828800" cy="265516"/>
          </a:xfrm>
          <a:prstGeom prst="rect">
            <a:avLst/>
          </a:prstGeom>
        </p:spPr>
        <p:txBody>
          <a:bodyPr anchor="ctr"/>
          <a:lstStyle>
            <a:lvl1pPr algn="l">
              <a:defRPr sz="1200"/>
            </a:lvl1pPr>
          </a:lstStyle>
          <a:p>
            <a:pPr>
              <a:buClr>
                <a:srgbClr val="FFFFFF"/>
              </a:buClr>
              <a:buFont typeface="Wingdings" pitchFamily="-96" charset="2"/>
              <a:buNone/>
              <a:defRPr/>
            </a:pPr>
            <a:r>
              <a:rPr lang="en-US" smtClean="0">
                <a:solidFill>
                  <a:srgbClr val="40458C"/>
                </a:solidFill>
              </a:rPr>
              <a:t>October 7, 2013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98800" y="6592185"/>
            <a:ext cx="2895600" cy="26581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pPr>
              <a:buClr>
                <a:srgbClr val="FFFFFF"/>
              </a:buClr>
              <a:buFont typeface="Wingdings" pitchFamily="-96" charset="2"/>
              <a:buNone/>
              <a:defRPr/>
            </a:pPr>
            <a:r>
              <a:rPr lang="en-US" smtClean="0">
                <a:solidFill>
                  <a:srgbClr val="40458C"/>
                </a:solidFill>
              </a:rPr>
              <a:t>http://csg.csail.mit.edu/6.s195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-10633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26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7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4127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•"/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4127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•"/>
                <a:defRPr/>
              </a:pPr>
              <a:endParaRPr lang="en-US">
                <a:latin typeface="Verdana" pitchFamily="34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27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4127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4127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7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4127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T04-</a:t>
            </a:r>
            <a:fld id="{B24ECE11-5C89-470A-9AF8-7FAC56BAE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27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8800" y="6400800"/>
            <a:ext cx="330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-96" charset="2"/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-96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-96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26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6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7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27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FFFFFF"/>
                    </a:buClr>
                    <a:buFont typeface="Wingdings" pitchFamily="2" charset="2"/>
                    <a:buChar char="•"/>
                    <a:defRPr/>
                  </a:pPr>
                  <a:endParaRPr lang="en-US">
                    <a:solidFill>
                      <a:srgbClr val="40458C"/>
                    </a:solidFill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4127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FFFF"/>
                </a:buClr>
                <a:buFont typeface="Wingdings" pitchFamily="2" charset="2"/>
                <a:buChar char="•"/>
                <a:defRPr/>
              </a:pPr>
              <a:endParaRPr lang="en-US">
                <a:solidFill>
                  <a:srgbClr val="40458C"/>
                </a:solidFill>
                <a:latin typeface="Verdana" pitchFamily="34" charset="0"/>
              </a:endParaRPr>
            </a:p>
          </p:txBody>
        </p:sp>
        <p:sp>
          <p:nvSpPr>
            <p:cNvPr id="4127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FFFF"/>
                </a:buClr>
                <a:buFont typeface="Wingdings" pitchFamily="2" charset="2"/>
                <a:buChar char="•"/>
                <a:defRPr/>
              </a:pPr>
              <a:endParaRPr lang="en-US">
                <a:solidFill>
                  <a:srgbClr val="40458C"/>
                </a:solidFill>
                <a:latin typeface="Verdana" pitchFamily="34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27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  <p:sp>
            <p:nvSpPr>
              <p:cNvPr id="4127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  <p:sp>
            <p:nvSpPr>
              <p:cNvPr id="4127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FFFFFF"/>
                  </a:buClr>
                  <a:buFont typeface="Wingdings" pitchFamily="2" charset="2"/>
                  <a:buChar char="•"/>
                  <a:defRPr/>
                </a:pPr>
                <a:endParaRPr lang="en-US">
                  <a:solidFill>
                    <a:srgbClr val="40458C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7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5172" y="6602818"/>
            <a:ext cx="988828" cy="2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40458C"/>
                </a:solidFill>
              </a:rPr>
              <a:t>L01-</a:t>
            </a:r>
            <a:fld id="{22704540-D8BF-43FA-8BB3-56C1EB556762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6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92185"/>
            <a:ext cx="1828800" cy="265516"/>
          </a:xfrm>
          <a:prstGeom prst="rect">
            <a:avLst/>
          </a:prstGeom>
        </p:spPr>
        <p:txBody>
          <a:bodyPr anchor="ctr"/>
          <a:lstStyle>
            <a:lvl1pPr algn="l">
              <a:defRPr sz="1200"/>
            </a:lvl1pPr>
          </a:lstStyle>
          <a:p>
            <a:pPr>
              <a:buClr>
                <a:srgbClr val="FFFFFF"/>
              </a:buClr>
              <a:buFont typeface="Wingdings" pitchFamily="-96" charset="2"/>
              <a:buNone/>
              <a:defRPr/>
            </a:pPr>
            <a:r>
              <a:rPr lang="en-US" smtClean="0">
                <a:solidFill>
                  <a:srgbClr val="40458C"/>
                </a:solidFill>
              </a:rPr>
              <a:t>October 7, 2013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98800" y="6592185"/>
            <a:ext cx="2895600" cy="26581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pPr>
              <a:buClr>
                <a:srgbClr val="FFFFFF"/>
              </a:buClr>
              <a:buFont typeface="Wingdings" pitchFamily="-96" charset="2"/>
              <a:buNone/>
              <a:defRPr/>
            </a:pPr>
            <a:r>
              <a:rPr lang="en-US" smtClean="0">
                <a:solidFill>
                  <a:srgbClr val="40458C"/>
                </a:solidFill>
              </a:rPr>
              <a:t>http://csg.csail.mit.edu/6.s195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2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-96" charset="2"/>
        <a:buBlip>
          <a:blip r:embed="rId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-96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-96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linx.com/univ/xupv5-lx110t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09625" y="1470025"/>
            <a:ext cx="7943849" cy="4651375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buClr>
                <a:srgbClr val="6F89F7"/>
              </a:buClr>
            </a:pPr>
            <a:r>
              <a:rPr lang="en-US" sz="2400" dirty="0" smtClean="0">
                <a:solidFill>
                  <a:srgbClr val="660066"/>
                </a:solidFill>
              </a:rPr>
              <a:t>Constructive Computer Architecture</a:t>
            </a:r>
            <a:endParaRPr lang="en-US" sz="1800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4400" dirty="0" smtClean="0">
                <a:solidFill>
                  <a:schemeClr val="tx2"/>
                </a:solidFill>
              </a:rPr>
              <a:t>Tutorial </a:t>
            </a:r>
            <a:r>
              <a:rPr lang="en-US" sz="4400" dirty="0" smtClean="0">
                <a:solidFill>
                  <a:schemeClr val="tx2"/>
                </a:solidFill>
              </a:rPr>
              <a:t>4:</a:t>
            </a:r>
            <a:endParaRPr lang="en-US" sz="4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4400" dirty="0" smtClean="0">
                <a:solidFill>
                  <a:schemeClr val="tx2"/>
                </a:solidFill>
              </a:rPr>
              <a:t>SMIPS on FPGA</a:t>
            </a:r>
            <a:endParaRPr lang="en-US" sz="3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-96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Andy Wright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6.S195 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106E5FE-2B70-4D48-BE0C-1D2745C5F1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on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999"/>
            <a:ext cx="7772400" cy="44672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can’t see the effects of:</a:t>
            </a:r>
          </a:p>
          <a:p>
            <a:pPr lvl="1"/>
            <a:r>
              <a:rPr lang="en-US" dirty="0" smtClean="0"/>
              <a:t>$display</a:t>
            </a:r>
          </a:p>
          <a:p>
            <a:pPr lvl="2"/>
            <a:r>
              <a:rPr lang="en-US" dirty="0" smtClean="0"/>
              <a:t>Used to give basic debug information from processor in simulation</a:t>
            </a:r>
          </a:p>
          <a:p>
            <a:pPr lvl="1"/>
            <a:r>
              <a:rPr lang="en-US" dirty="0" smtClean="0"/>
              <a:t>$</a:t>
            </a:r>
            <a:r>
              <a:rPr lang="en-US" dirty="0" err="1" smtClean="0"/>
              <a:t>fwrite</a:t>
            </a:r>
            <a:endParaRPr lang="en-US" dirty="0" smtClean="0"/>
          </a:p>
          <a:p>
            <a:pPr lvl="2"/>
            <a:r>
              <a:rPr lang="en-US" dirty="0" smtClean="0"/>
              <a:t>Used to give essential output from the simulation</a:t>
            </a:r>
          </a:p>
          <a:p>
            <a:pPr lvl="1"/>
            <a:r>
              <a:rPr lang="en-US" dirty="0" smtClean="0"/>
              <a:t>$finish</a:t>
            </a:r>
          </a:p>
          <a:p>
            <a:pPr lvl="2"/>
            <a:r>
              <a:rPr lang="en-US" dirty="0" smtClean="0"/>
              <a:t>Used to stop the processor early on error</a:t>
            </a:r>
          </a:p>
          <a:p>
            <a:r>
              <a:rPr lang="en-US" dirty="0" smtClean="0"/>
              <a:t>All output seen by the user must pass through the </a:t>
            </a:r>
            <a:r>
              <a:rPr lang="en-US" dirty="0" err="1" smtClean="0"/>
              <a:t>SceMi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smtClean="0"/>
              <a:t>The current setup only allows for print statements from SMIPS programs and PASSED/FAILED output</a:t>
            </a:r>
          </a:p>
          <a:p>
            <a:pPr lvl="1"/>
            <a:r>
              <a:rPr lang="en-US" dirty="0" smtClean="0"/>
              <a:t>An improved interface could give more feedback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Processor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method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ActionValue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#(...)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cpuToHost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method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Action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hostToCpu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startpc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endinterface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C++ Test 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Run.cpp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at function that prints to </a:t>
            </a:r>
            <a:r>
              <a:rPr lang="en-US" dirty="0" err="1" smtClean="0"/>
              <a:t>stderr</a:t>
            </a:r>
            <a:r>
              <a:rPr lang="en-US" dirty="0" smtClean="0"/>
              <a:t> from </a:t>
            </a:r>
            <a:r>
              <a:rPr lang="en-US" dirty="0" err="1" smtClean="0"/>
              <a:t>cpuToHost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GDB Inspired</a:t>
            </a:r>
          </a:p>
          <a:p>
            <a:pPr lvl="1"/>
            <a:r>
              <a:rPr lang="en-US" dirty="0" smtClean="0"/>
              <a:t>More program flow control:</a:t>
            </a:r>
          </a:p>
          <a:p>
            <a:pPr lvl="2"/>
            <a:r>
              <a:rPr lang="en-US" dirty="0" smtClean="0"/>
              <a:t>start, step, stop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ead PC, write PC</a:t>
            </a:r>
          </a:p>
          <a:p>
            <a:pPr lvl="1"/>
            <a:r>
              <a:rPr lang="en-US" dirty="0" smtClean="0"/>
              <a:t>Read processor state:</a:t>
            </a:r>
          </a:p>
          <a:p>
            <a:pPr lvl="2"/>
            <a:r>
              <a:rPr lang="en-US" dirty="0" smtClean="0"/>
              <a:t>Read registers, read memory</a:t>
            </a:r>
          </a:p>
          <a:p>
            <a:pPr lvl="1"/>
            <a:r>
              <a:rPr lang="en-US" dirty="0" smtClean="0"/>
              <a:t>Read profiling stats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ycle count, instruction count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Processor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ProcDebug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method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ActionValue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#(...)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cpuToHost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method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Action start(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ignore);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method Action step(Data steps);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method Action stop(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ignore);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method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read_pc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method Action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write_pc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method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Action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req_read_rfile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(Bit#(5) r);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method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#(Data)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resp_read_rfile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method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#(Data) read_mem32(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method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read_cycle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method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read_inst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endinterface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1cyc.bsv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1cyc.bsv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Also includes modified coprocessor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SceMiLayer.bsv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</a:t>
            </a:r>
            <a:r>
              <a:rPr lang="en-US" dirty="0" err="1" smtClean="0"/>
              <a:t>SceMiLayer.bsv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C++ Test 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Run-debug.cpp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at the new functions included for debugging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C++ Test 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output.txt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SMIPS Debugger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user interactive control over processor on FPGA</a:t>
            </a:r>
          </a:p>
          <a:p>
            <a:pPr lvl="1"/>
            <a:r>
              <a:rPr lang="en-US" dirty="0" smtClean="0"/>
              <a:t>User can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dirty="0" smtClean="0"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step &lt;n&gt;</a:t>
            </a:r>
            <a:r>
              <a:rPr lang="en-US" dirty="0" smtClean="0"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  <a:r>
              <a:rPr lang="en-US" dirty="0" smtClean="0">
                <a:cs typeface="Courier New" panose="02070309020205020404" pitchFamily="49" charset="0"/>
              </a:rPr>
              <a:t>, </a:t>
            </a:r>
            <a:r>
              <a:rPr lang="en-US" dirty="0" smtClean="0"/>
              <a:t>and other similar commands</a:t>
            </a:r>
          </a:p>
          <a:p>
            <a:pPr lvl="1"/>
            <a:r>
              <a:rPr lang="en-US" dirty="0" smtClean="0"/>
              <a:t>They can also choose to get the entire processor state when the processor is stopped</a:t>
            </a:r>
          </a:p>
          <a:p>
            <a:pPr lvl="1"/>
            <a:r>
              <a:rPr lang="en-US" dirty="0" smtClean="0"/>
              <a:t>This is still a work in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999"/>
            <a:ext cx="7772400" cy="35528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Field programmable gate arrays (FPGAs) are chips filled with fine grained configurable hardware</a:t>
            </a:r>
          </a:p>
          <a:p>
            <a:pPr lvl="1"/>
            <a:r>
              <a:rPr lang="en-US" dirty="0" smtClean="0"/>
              <a:t>Can think of it as logic gates that you can connect together</a:t>
            </a:r>
            <a:endParaRPr lang="en-US" dirty="0"/>
          </a:p>
          <a:p>
            <a:r>
              <a:rPr lang="en-US" dirty="0" smtClean="0"/>
              <a:t>They are a prototyping tool in ASIC design flow</a:t>
            </a:r>
          </a:p>
          <a:p>
            <a:r>
              <a:rPr lang="en-US" dirty="0" smtClean="0"/>
              <a:t>They are the end-target for many designs</a:t>
            </a:r>
          </a:p>
          <a:p>
            <a:pPr lvl="1"/>
            <a:r>
              <a:rPr lang="en-US" dirty="0" smtClean="0"/>
              <a:t>Low volume custom hardware</a:t>
            </a:r>
          </a:p>
          <a:p>
            <a:r>
              <a:rPr lang="en-US" dirty="0" smtClean="0"/>
              <a:t>They are also very useful for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http://csg.csail.mit.edu/6.s195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5901" y="5500682"/>
            <a:ext cx="598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/>
              <a:t>Later labs will use FPGA tools to compile </a:t>
            </a:r>
            <a:r>
              <a:rPr lang="en-US" i="1" dirty="0" err="1"/>
              <a:t>Bluespec</a:t>
            </a:r>
            <a:r>
              <a:rPr lang="en-US" i="1" dirty="0"/>
              <a:t> code for an </a:t>
            </a:r>
            <a:r>
              <a:rPr lang="en-US" i="1" dirty="0" smtClean="0"/>
              <a:t>FPGA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67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breakpoints to SMIPS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user needs to be able to specify a PC to stop at</a:t>
            </a:r>
          </a:p>
          <a:p>
            <a:pPr lvl="1"/>
            <a:r>
              <a:rPr lang="en-US" dirty="0" smtClean="0"/>
              <a:t>New interface method to write breakpoint to processor</a:t>
            </a:r>
          </a:p>
          <a:p>
            <a:r>
              <a:rPr lang="en-US" dirty="0" smtClean="0"/>
              <a:t>The processor needs to be able to store breakpoints</a:t>
            </a:r>
          </a:p>
          <a:p>
            <a:pPr lvl="1"/>
            <a:r>
              <a:rPr lang="en-US" dirty="0" smtClean="0"/>
              <a:t>The processor needs a breakpoint register</a:t>
            </a:r>
          </a:p>
          <a:p>
            <a:r>
              <a:rPr lang="en-US" dirty="0" smtClean="0"/>
              <a:t>The processor needs to stop when that PC has been reached</a:t>
            </a:r>
          </a:p>
          <a:p>
            <a:pPr lvl="1"/>
            <a:r>
              <a:rPr lang="en-US" dirty="0" smtClean="0"/>
              <a:t>Coprocessor needs to monitor PC and change processor state accordingly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SceMi</a:t>
            </a:r>
            <a:r>
              <a:rPr lang="en-US" dirty="0" smtClean="0"/>
              <a:t> simulation bugs?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Look at bugs.txt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Cycle count and instruction count don’t match for print and filter when running 1cyc.bsv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not a bug, the coprocessor </a:t>
            </a:r>
            <a:r>
              <a:rPr lang="en-US" dirty="0" err="1" smtClean="0"/>
              <a:t>fifo</a:t>
            </a:r>
            <a:r>
              <a:rPr lang="en-US" dirty="0" smtClean="0"/>
              <a:t> is getting filled because the C++ test bench is slower at </a:t>
            </a:r>
            <a:r>
              <a:rPr lang="en-US" dirty="0" err="1" smtClean="0"/>
              <a:t>dequeuing</a:t>
            </a:r>
            <a:r>
              <a:rPr lang="en-US" dirty="0" smtClean="0"/>
              <a:t> from the </a:t>
            </a:r>
            <a:r>
              <a:rPr lang="en-US" dirty="0" err="1" smtClean="0"/>
              <a:t>fifo</a:t>
            </a:r>
            <a:r>
              <a:rPr lang="en-US" dirty="0" smtClean="0"/>
              <a:t> than the BSV test bench. The filled coprocessor </a:t>
            </a:r>
            <a:r>
              <a:rPr lang="en-US" dirty="0" err="1" smtClean="0"/>
              <a:t>fifo</a:t>
            </a:r>
            <a:r>
              <a:rPr lang="en-US" dirty="0" smtClean="0"/>
              <a:t> is forcing the processor to stall.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FPGA simulation is harder, but </a:t>
            </a:r>
            <a:r>
              <a:rPr lang="en-US" dirty="0" err="1" smtClean="0"/>
              <a:t>SceMi’s</a:t>
            </a:r>
            <a:r>
              <a:rPr lang="en-US" dirty="0" smtClean="0"/>
              <a:t> interfaces make it easier.</a:t>
            </a:r>
          </a:p>
          <a:p>
            <a:r>
              <a:rPr lang="en-US" dirty="0" smtClean="0"/>
              <a:t>The TCP </a:t>
            </a:r>
            <a:r>
              <a:rPr lang="en-US" dirty="0" err="1" smtClean="0"/>
              <a:t>SceMi</a:t>
            </a:r>
            <a:r>
              <a:rPr lang="en-US" dirty="0" smtClean="0"/>
              <a:t> interface allows for testing software written for FPGA simulation without using the FPGA.</a:t>
            </a:r>
          </a:p>
          <a:p>
            <a:r>
              <a:rPr lang="en-US" dirty="0" smtClean="0"/>
              <a:t>More advanced debugging techniques can be used by adding to the processor interface.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81069" y="1379691"/>
            <a:ext cx="7643167" cy="5282340"/>
            <a:chOff x="1181069" y="1198930"/>
            <a:chExt cx="7643167" cy="5282340"/>
          </a:xfrm>
        </p:grpSpPr>
        <p:sp>
          <p:nvSpPr>
            <p:cNvPr id="61" name="Rectangle 60"/>
            <p:cNvSpPr/>
            <p:nvPr/>
          </p:nvSpPr>
          <p:spPr>
            <a:xfrm>
              <a:off x="3280761" y="1906705"/>
              <a:ext cx="2576696" cy="628855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-96" charset="2"/>
                <a:buNone/>
                <a:defRPr/>
              </a:pPr>
              <a:r>
                <a:rPr lang="en-US" sz="1800" b="1" kern="0" dirty="0" smtClean="0">
                  <a:solidFill>
                    <a:prstClr val="white"/>
                  </a:solidFill>
                  <a:latin typeface="Calibri"/>
                  <a:cs typeface="Calibri"/>
                </a:rPr>
                <a:t>Bluespec Compiler</a:t>
              </a:r>
            </a:p>
          </p:txBody>
        </p:sp>
        <p:grpSp>
          <p:nvGrpSpPr>
            <p:cNvPr id="2" name="Group 30"/>
            <p:cNvGrpSpPr/>
            <p:nvPr/>
          </p:nvGrpSpPr>
          <p:grpSpPr>
            <a:xfrm>
              <a:off x="1181069" y="3632139"/>
              <a:ext cx="6781935" cy="628855"/>
              <a:chOff x="949053" y="3286360"/>
              <a:chExt cx="6781935" cy="628855"/>
            </a:xfrm>
          </p:grpSpPr>
          <p:sp>
            <p:nvSpPr>
              <p:cNvPr id="23" name="Left-Right Arrow 22"/>
              <p:cNvSpPr/>
              <p:nvPr/>
            </p:nvSpPr>
            <p:spPr>
              <a:xfrm>
                <a:off x="2927937" y="3313318"/>
                <a:ext cx="1092200" cy="574938"/>
              </a:xfrm>
              <a:prstGeom prst="leftRightArrow">
                <a:avLst>
                  <a:gd name="adj1" fmla="val 67672"/>
                  <a:gd name="adj2" fmla="val 29015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FFFFFF"/>
                  </a:buClr>
                  <a:buFont typeface="Wingdings" pitchFamily="-96" charset="2"/>
                  <a:buNone/>
                </a:pPr>
                <a:endParaRPr lang="en-US" sz="240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028596" y="3288158"/>
                <a:ext cx="1320057" cy="625259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-96" charset="2"/>
                  <a:buNone/>
                  <a:defRPr/>
                </a:pPr>
                <a:r>
                  <a:rPr lang="en-US" sz="1800" kern="0" dirty="0" smtClean="0">
                    <a:solidFill>
                      <a:prstClr val="white"/>
                    </a:solidFill>
                    <a:latin typeface="Calibri"/>
                    <a:cs typeface="Calibri"/>
                  </a:rPr>
                  <a:t>Xilinx ISE</a:t>
                </a:r>
                <a:endParaRPr lang="en-US" sz="1800" kern="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-96" charset="2"/>
                  <a:buNone/>
                  <a:defRPr/>
                </a:pPr>
                <a:r>
                  <a:rPr lang="en-US" sz="1800" kern="0" dirty="0" smtClean="0">
                    <a:solidFill>
                      <a:prstClr val="white"/>
                    </a:solidFill>
                    <a:latin typeface="Calibri"/>
                    <a:cs typeface="Calibri"/>
                  </a:rPr>
                  <a:t>Simulator</a:t>
                </a:r>
                <a:endParaRPr lang="en-US" sz="1800" kern="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410931" y="3288158"/>
                <a:ext cx="1320057" cy="625259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-96" charset="2"/>
                  <a:buNone/>
                  <a:defRPr/>
                </a:pPr>
                <a:r>
                  <a:rPr lang="en-US" sz="1800" kern="0" dirty="0" smtClean="0">
                    <a:solidFill>
                      <a:prstClr val="white"/>
                    </a:solidFill>
                    <a:latin typeface="Calibri"/>
                    <a:cs typeface="Calibri"/>
                  </a:rPr>
                  <a:t>Xilinx XST</a:t>
                </a:r>
                <a:endParaRPr lang="en-US" sz="1800" kern="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-96" charset="2"/>
                  <a:buNone/>
                  <a:defRPr/>
                </a:pPr>
                <a:r>
                  <a:rPr lang="en-US" sz="1800" kern="0" dirty="0" smtClean="0">
                    <a:solidFill>
                      <a:prstClr val="white"/>
                    </a:solidFill>
                    <a:latin typeface="Calibri"/>
                    <a:cs typeface="Calibri"/>
                  </a:rPr>
                  <a:t>Synthesis</a:t>
                </a:r>
                <a:endParaRPr lang="en-US" sz="1800" kern="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49053" y="3286360"/>
                <a:ext cx="1968447" cy="628855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-96" charset="2"/>
                  <a:buNone/>
                  <a:defRPr/>
                </a:pPr>
                <a:r>
                  <a:rPr lang="en-US" sz="1800" b="1" kern="0" dirty="0" smtClean="0">
                    <a:solidFill>
                      <a:prstClr val="white"/>
                    </a:solidFill>
                    <a:latin typeface="Calibri"/>
                    <a:cs typeface="Calibri"/>
                  </a:rPr>
                  <a:t>Bluespec Simulator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09645" y="3369955"/>
                <a:ext cx="1543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-96" charset="2"/>
                  <a:buNone/>
                  <a:defRPr/>
                </a:pPr>
                <a:r>
                  <a:rPr lang="en-US" sz="1400" b="1" kern="0" dirty="0">
                    <a:solidFill>
                      <a:srgbClr val="1F497D"/>
                    </a:solidFill>
                    <a:latin typeface="Calibri"/>
                    <a:cs typeface="Calibri"/>
                  </a:rPr>
                  <a:t>Cycle</a:t>
                </a:r>
                <a:br>
                  <a:rPr lang="en-US" sz="1400" b="1" kern="0" dirty="0">
                    <a:solidFill>
                      <a:srgbClr val="1F497D"/>
                    </a:solidFill>
                    <a:latin typeface="Calibri"/>
                    <a:cs typeface="Calibri"/>
                  </a:rPr>
                </a:br>
                <a:r>
                  <a:rPr lang="en-US" sz="1400" b="1" kern="0" dirty="0">
                    <a:solidFill>
                      <a:srgbClr val="1F497D"/>
                    </a:solidFill>
                    <a:latin typeface="Calibri"/>
                    <a:cs typeface="Calibri"/>
                  </a:rPr>
                  <a:t>Accurate</a:t>
                </a:r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3833054" y="1198930"/>
              <a:ext cx="14732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Wingdings" pitchFamily="-96" charset="2"/>
                <a:buNone/>
                <a:defRPr/>
              </a:pPr>
              <a:r>
                <a:rPr lang="en-US" sz="1800" b="1" kern="0" dirty="0">
                  <a:solidFill>
                    <a:srgbClr val="1F497D"/>
                  </a:solidFill>
                  <a:latin typeface="Calibri"/>
                  <a:ea typeface="ＭＳ Ｐゴシック" charset="0"/>
                  <a:cs typeface="Calibri"/>
                </a:rPr>
                <a:t>BSV source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623613" y="2775502"/>
              <a:ext cx="14732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Wingdings" pitchFamily="-96" charset="2"/>
                <a:buNone/>
                <a:defRPr/>
              </a:pPr>
              <a:r>
                <a:rPr lang="en-US" sz="1800" b="1" kern="0" dirty="0" smtClean="0">
                  <a:solidFill>
                    <a:srgbClr val="1F497D"/>
                  </a:solidFill>
                  <a:latin typeface="Calibri"/>
                  <a:ea typeface="ＭＳ Ｐゴシック" charset="0"/>
                  <a:cs typeface="Calibri"/>
                </a:rPr>
                <a:t>Verilog RTL</a:t>
              </a:r>
              <a:endParaRPr lang="en-US" sz="1800" b="1" kern="0" dirty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2960987" y="4660431"/>
              <a:ext cx="5080021" cy="625259"/>
              <a:chOff x="2728971" y="4417490"/>
              <a:chExt cx="5080021" cy="625259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2728971" y="4501519"/>
                <a:ext cx="1473200" cy="45720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Wingdings" pitchFamily="-96" charset="2"/>
                  <a:buNone/>
                  <a:defRPr/>
                </a:pPr>
                <a:r>
                  <a:rPr lang="en-US" sz="1800" b="1" kern="0" dirty="0" smtClean="0">
                    <a:solidFill>
                      <a:srgbClr val="1F497D"/>
                    </a:solidFill>
                    <a:latin typeface="Calibri"/>
                    <a:ea typeface="ＭＳ Ｐゴシック" charset="0"/>
                    <a:cs typeface="Calibri"/>
                  </a:rPr>
                  <a:t>VCD output</a:t>
                </a:r>
                <a:endParaRPr lang="en-US" sz="1800" b="1" kern="0" dirty="0">
                  <a:solidFill>
                    <a:srgbClr val="1F497D"/>
                  </a:solidFill>
                  <a:latin typeface="Calibri"/>
                  <a:ea typeface="ＭＳ Ｐゴシック" charset="0"/>
                  <a:cs typeface="Calibri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335792" y="4501519"/>
                <a:ext cx="1473200" cy="45720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Wingdings" pitchFamily="-96" charset="2"/>
                  <a:buNone/>
                  <a:defRPr/>
                </a:pPr>
                <a:r>
                  <a:rPr lang="en-US" sz="1800" b="1" kern="0" dirty="0" smtClean="0">
                    <a:solidFill>
                      <a:srgbClr val="1F497D"/>
                    </a:solidFill>
                    <a:latin typeface="Calibri"/>
                    <a:ea typeface="ＭＳ Ｐゴシック" charset="0"/>
                    <a:cs typeface="Calibri"/>
                  </a:rPr>
                  <a:t>Gates</a:t>
                </a:r>
                <a:endParaRPr lang="en-US" sz="1800" b="1" kern="0" dirty="0">
                  <a:solidFill>
                    <a:srgbClr val="1F497D"/>
                  </a:solidFill>
                  <a:latin typeface="Calibri"/>
                  <a:ea typeface="ＭＳ Ｐゴシック" charset="0"/>
                  <a:cs typeface="Calibri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549317" y="4417490"/>
                <a:ext cx="1459750" cy="625259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-96" charset="2"/>
                  <a:buNone/>
                  <a:defRPr/>
                </a:pPr>
                <a:r>
                  <a:rPr lang="en-US" sz="1800" kern="0" dirty="0" smtClean="0">
                    <a:solidFill>
                      <a:prstClr val="white"/>
                    </a:solidFill>
                    <a:latin typeface="Calibri"/>
                    <a:cs typeface="Calibri"/>
                  </a:rPr>
                  <a:t>Power Analysis</a:t>
                </a:r>
                <a:endParaRPr lang="en-US" sz="1800" kern="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7303" y="5440573"/>
              <a:ext cx="1286933" cy="1040697"/>
            </a:xfrm>
            <a:prstGeom prst="rect">
              <a:avLst/>
            </a:prstGeom>
          </p:spPr>
        </p:pic>
        <p:cxnSp>
          <p:nvCxnSpPr>
            <p:cNvPr id="39" name="Elbow Connector 38"/>
            <p:cNvCxnSpPr>
              <a:stCxn id="66" idx="2"/>
              <a:endCxn id="50" idx="0"/>
            </p:cNvCxnSpPr>
            <p:nvPr/>
          </p:nvCxnSpPr>
          <p:spPr>
            <a:xfrm rot="5400000">
              <a:off x="4939810" y="3213533"/>
              <a:ext cx="401235" cy="439572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1" name="Elbow Connector 40"/>
            <p:cNvCxnSpPr>
              <a:stCxn id="66" idx="2"/>
              <a:endCxn id="51" idx="0"/>
            </p:cNvCxnSpPr>
            <p:nvPr/>
          </p:nvCxnSpPr>
          <p:spPr>
            <a:xfrm rot="16200000" flipH="1">
              <a:off x="6130977" y="2461937"/>
              <a:ext cx="401235" cy="1942763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70" name="Elbow Connector 69"/>
            <p:cNvCxnSpPr/>
            <p:nvPr/>
          </p:nvCxnSpPr>
          <p:spPr>
            <a:xfrm rot="16200000" flipH="1">
              <a:off x="5218630" y="2658094"/>
              <a:ext cx="245066" cy="1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74" name="Elbow Connector 73"/>
            <p:cNvCxnSpPr>
              <a:endCxn id="61" idx="0"/>
            </p:cNvCxnSpPr>
            <p:nvPr/>
          </p:nvCxnSpPr>
          <p:spPr>
            <a:xfrm rot="5400000">
              <a:off x="4450672" y="1787723"/>
              <a:ext cx="237419" cy="544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75" name="Elbow Connector 74"/>
            <p:cNvCxnSpPr>
              <a:endCxn id="54" idx="0"/>
            </p:cNvCxnSpPr>
            <p:nvPr/>
          </p:nvCxnSpPr>
          <p:spPr>
            <a:xfrm rot="10800000" flipV="1">
              <a:off x="2165294" y="3029147"/>
              <a:ext cx="1674535" cy="602992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80" name="Elbow Connector 79"/>
            <p:cNvCxnSpPr/>
            <p:nvPr/>
          </p:nvCxnSpPr>
          <p:spPr>
            <a:xfrm rot="5400000">
              <a:off x="3573641" y="2785981"/>
              <a:ext cx="500838" cy="3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3" name="Straight Arrow Connector 82"/>
            <p:cNvCxnSpPr>
              <a:stCxn id="57" idx="3"/>
              <a:endCxn id="68" idx="1"/>
            </p:cNvCxnSpPr>
            <p:nvPr/>
          </p:nvCxnSpPr>
          <p:spPr>
            <a:xfrm>
              <a:off x="4434187" y="4973060"/>
              <a:ext cx="347146" cy="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85" name="Straight Arrow Connector 84"/>
            <p:cNvCxnSpPr>
              <a:stCxn id="64" idx="1"/>
              <a:endCxn id="68" idx="3"/>
            </p:cNvCxnSpPr>
            <p:nvPr/>
          </p:nvCxnSpPr>
          <p:spPr>
            <a:xfrm flipH="1">
              <a:off x="6241083" y="4973060"/>
              <a:ext cx="326725" cy="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87" name="Straight Arrow Connector 86"/>
            <p:cNvCxnSpPr>
              <a:stCxn id="51" idx="2"/>
              <a:endCxn id="64" idx="0"/>
            </p:cNvCxnSpPr>
            <p:nvPr/>
          </p:nvCxnSpPr>
          <p:spPr>
            <a:xfrm>
              <a:off x="7302976" y="4259196"/>
              <a:ext cx="1432" cy="48526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89" name="Straight Arrow Connector 88"/>
            <p:cNvCxnSpPr>
              <a:stCxn id="64" idx="2"/>
              <a:endCxn id="30" idx="0"/>
            </p:cNvCxnSpPr>
            <p:nvPr/>
          </p:nvCxnSpPr>
          <p:spPr>
            <a:xfrm>
              <a:off x="7304408" y="5201660"/>
              <a:ext cx="876362" cy="23891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91" name="Elbow Connector 90"/>
            <p:cNvCxnSpPr>
              <a:stCxn id="50" idx="2"/>
              <a:endCxn id="57" idx="0"/>
            </p:cNvCxnSpPr>
            <p:nvPr/>
          </p:nvCxnSpPr>
          <p:spPr>
            <a:xfrm rot="5400000">
              <a:off x="4066482" y="3890301"/>
              <a:ext cx="485264" cy="1223054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93" name="Elbow Connector 92"/>
            <p:cNvCxnSpPr>
              <a:stCxn id="54" idx="2"/>
              <a:endCxn id="57" idx="0"/>
            </p:cNvCxnSpPr>
            <p:nvPr/>
          </p:nvCxnSpPr>
          <p:spPr>
            <a:xfrm rot="16200000" flipH="1">
              <a:off x="2689707" y="3736580"/>
              <a:ext cx="483466" cy="1532294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09600" y="255164"/>
            <a:ext cx="7772400" cy="788581"/>
          </a:xfrm>
        </p:spPr>
        <p:txBody>
          <a:bodyPr/>
          <a:lstStyle/>
          <a:p>
            <a:pPr algn="ctr"/>
            <a:r>
              <a:rPr lang="en-US" smtClean="0"/>
              <a:t>BSV Design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 bwMode="auto">
          <a:xfrm>
            <a:off x="1480155" y="1073887"/>
            <a:ext cx="2881410" cy="3851334"/>
          </a:xfrm>
          <a:custGeom>
            <a:avLst/>
            <a:gdLst>
              <a:gd name="connsiteX0" fmla="*/ 2857929 w 2881410"/>
              <a:gd name="connsiteY0" fmla="*/ 0 h 4508204"/>
              <a:gd name="connsiteX1" fmla="*/ 2517687 w 2881410"/>
              <a:gd name="connsiteY1" fmla="*/ 2349795 h 4508204"/>
              <a:gd name="connsiteX2" fmla="*/ 338012 w 2881410"/>
              <a:gd name="connsiteY2" fmla="*/ 2977116 h 4508204"/>
              <a:gd name="connsiteX3" fmla="*/ 40301 w 2881410"/>
              <a:gd name="connsiteY3" fmla="*/ 4508204 h 45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410" h="4508204">
                <a:moveTo>
                  <a:pt x="2857929" y="0"/>
                </a:moveTo>
                <a:cubicBezTo>
                  <a:pt x="2897801" y="926804"/>
                  <a:pt x="2937673" y="1853609"/>
                  <a:pt x="2517687" y="2349795"/>
                </a:cubicBezTo>
                <a:cubicBezTo>
                  <a:pt x="2097701" y="2845981"/>
                  <a:pt x="750910" y="2617381"/>
                  <a:pt x="338012" y="2977116"/>
                </a:cubicBezTo>
                <a:cubicBezTo>
                  <a:pt x="-74886" y="3336851"/>
                  <a:pt x="-17293" y="3922527"/>
                  <a:pt x="40301" y="4508204"/>
                </a:cubicBezTo>
              </a:path>
            </a:pathLst>
          </a:custGeom>
          <a:noFill/>
          <a:ln w="76200" cap="flat" cmpd="sng" algn="ctr">
            <a:solidFill>
              <a:srgbClr val="FF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buFont typeface="Wingdings" pitchFamily="2" charset="2"/>
              <a:buChar char="•"/>
            </a:pPr>
            <a:endParaRPr lang="en-US" smtClean="0">
              <a:solidFill>
                <a:srgbClr val="40458C"/>
              </a:solidFill>
              <a:latin typeface="Verdana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Clr>
                <a:srgbClr val="FFFFFF"/>
              </a:buClr>
              <a:buFont typeface="Wingdings" pitchFamily="-96" charset="2"/>
              <a:buNone/>
              <a:defRPr/>
            </a:pPr>
            <a:r>
              <a:rPr lang="en-US" smtClean="0">
                <a:solidFill>
                  <a:srgbClr val="40458C"/>
                </a:solidFill>
              </a:rPr>
              <a:t>October 7, 2013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FFFFFF"/>
              </a:buClr>
              <a:buFont typeface="Wingdings" pitchFamily="-96" charset="2"/>
              <a:buNone/>
              <a:defRPr/>
            </a:pPr>
            <a:r>
              <a:rPr lang="en-US" smtClean="0">
                <a:solidFill>
                  <a:srgbClr val="40458C"/>
                </a:solidFill>
              </a:rPr>
              <a:t>http://csg.csail.mit.edu/6.s195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0458C"/>
                </a:solidFill>
              </a:rPr>
              <a:t>T04-</a:t>
            </a:r>
            <a:fld id="{22704540-D8BF-43FA-8BB3-56C1EB556762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0458C"/>
              </a:solidFill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 rot="16200000" flipH="1">
            <a:off x="3884872" y="1970347"/>
            <a:ext cx="4855426" cy="3062505"/>
          </a:xfrm>
          <a:prstGeom prst="curvedConnector3">
            <a:avLst>
              <a:gd name="adj1" fmla="val 50883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79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333500" y="1809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mkTestBench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Test </a:t>
            </a:r>
            <a:r>
              <a:rPr lang="en-US" dirty="0" smtClean="0"/>
              <a:t>Bench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http://csg.csail.mit.edu/6.s195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181600" y="2355850"/>
            <a:ext cx="1968500" cy="2578100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mkProc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81600" y="2863850"/>
            <a:ext cx="355600" cy="723900"/>
          </a:xfrm>
          <a:prstGeom prst="rect">
            <a:avLst/>
          </a:prstGeom>
          <a:solidFill>
            <a:srgbClr val="F8F45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3771900"/>
            <a:ext cx="355600" cy="793750"/>
          </a:xfrm>
          <a:prstGeom prst="rect">
            <a:avLst/>
          </a:prstGeom>
          <a:solidFill>
            <a:srgbClr val="F8F45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7200" y="3041134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hostToCpu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37200" y="3984109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cpuToHost</a:t>
            </a:r>
            <a:endParaRPr lang="en-US" dirty="0"/>
          </a:p>
        </p:txBody>
      </p:sp>
      <p:sp>
        <p:nvSpPr>
          <p:cNvPr id="16" name="Cloud 15"/>
          <p:cNvSpPr/>
          <p:nvPr/>
        </p:nvSpPr>
        <p:spPr bwMode="auto">
          <a:xfrm>
            <a:off x="2222500" y="2355850"/>
            <a:ext cx="1371600" cy="596384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lang="en-US" dirty="0" smtClean="0">
                <a:latin typeface="Verdana" pitchFamily="34" charset="0"/>
              </a:rPr>
              <a:t>Start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Cloud 16"/>
          <p:cNvSpPr/>
          <p:nvPr/>
        </p:nvSpPr>
        <p:spPr bwMode="auto">
          <a:xfrm>
            <a:off x="1974850" y="3448050"/>
            <a:ext cx="1714500" cy="1145659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Run</a:t>
            </a:r>
          </a:p>
        </p:txBody>
      </p:sp>
      <p:cxnSp>
        <p:nvCxnSpPr>
          <p:cNvPr id="21" name="Elbow Connector 20"/>
          <p:cNvCxnSpPr>
            <a:stCxn id="16" idx="0"/>
            <a:endCxn id="12" idx="1"/>
          </p:cNvCxnSpPr>
          <p:nvPr/>
        </p:nvCxnSpPr>
        <p:spPr bwMode="auto">
          <a:xfrm>
            <a:off x="3592957" y="2654042"/>
            <a:ext cx="1588643" cy="571758"/>
          </a:xfrm>
          <a:prstGeom prst="bentConnector3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Elbow Connector 31"/>
          <p:cNvCxnSpPr>
            <a:stCxn id="13" idx="1"/>
            <a:endCxn id="17" idx="0"/>
          </p:cNvCxnSpPr>
          <p:nvPr/>
        </p:nvCxnSpPr>
        <p:spPr bwMode="auto">
          <a:xfrm rot="10800000">
            <a:off x="3687922" y="4020881"/>
            <a:ext cx="1493679" cy="147895"/>
          </a:xfrm>
          <a:prstGeom prst="bentConnector3">
            <a:avLst>
              <a:gd name="adj1" fmla="val 52551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91321" y="5390865"/>
            <a:ext cx="818865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- This setup isn’t suited to test a design on an FPGA.</a:t>
            </a:r>
          </a:p>
          <a:p>
            <a:pPr>
              <a:buNone/>
            </a:pPr>
            <a:r>
              <a:rPr lang="en-US" dirty="0" smtClean="0"/>
              <a:t>- None of the output from the test can be seen by the user since all $… commands are ignored during FPGA synthesis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SceMi</a:t>
            </a:r>
            <a:r>
              <a:rPr lang="en-US" dirty="0" smtClean="0"/>
              <a:t> Infrastructure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11300" y="1809750"/>
            <a:ext cx="5905500" cy="3416300"/>
          </a:xfrm>
          <a:prstGeom prst="rect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mkBridge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371850" y="2251881"/>
            <a:ext cx="3902406" cy="2811438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lang="en-US" b="1" dirty="0" err="1" smtClean="0">
                <a:latin typeface="Verdana" pitchFamily="34" charset="0"/>
              </a:rPr>
              <a:t>SceMi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181600" y="2355850"/>
            <a:ext cx="1968500" cy="2578100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mkProc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2863850"/>
            <a:ext cx="355600" cy="723900"/>
          </a:xfrm>
          <a:prstGeom prst="rect">
            <a:avLst/>
          </a:prstGeom>
          <a:solidFill>
            <a:srgbClr val="F8F45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81600" y="3771900"/>
            <a:ext cx="355600" cy="793750"/>
          </a:xfrm>
          <a:prstGeom prst="rect">
            <a:avLst/>
          </a:prstGeom>
          <a:solidFill>
            <a:srgbClr val="F8F45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7200" y="3041134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hostToCpu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37200" y="3984109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cpuToHost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1321" y="5390865"/>
            <a:ext cx="818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- The </a:t>
            </a:r>
            <a:r>
              <a:rPr lang="en-US" dirty="0" err="1" smtClean="0"/>
              <a:t>SceMi</a:t>
            </a:r>
            <a:r>
              <a:rPr lang="en-US" dirty="0" smtClean="0"/>
              <a:t> infrastructure sets up a way to access interface methods of a DUT through a common connection to the outside world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333500" y="2501900"/>
            <a:ext cx="355600" cy="2063750"/>
          </a:xfrm>
          <a:prstGeom prst="rect">
            <a:avLst/>
          </a:prstGeom>
          <a:solidFill>
            <a:srgbClr val="F8F45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67732" y="3895467"/>
            <a:ext cx="558516" cy="546616"/>
            <a:chOff x="4177257" y="3895467"/>
            <a:chExt cx="558516" cy="546616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177257" y="3895467"/>
              <a:ext cx="395785" cy="546616"/>
            </a:xfrm>
            <a:prstGeom prst="rect">
              <a:avLst/>
            </a:prstGeom>
            <a:solidFill>
              <a:srgbClr val="F8F45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4375149" y="3895467"/>
              <a:ext cx="0" cy="54661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573042" y="3895467"/>
              <a:ext cx="16273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573042" y="4442083"/>
              <a:ext cx="16273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 rot="10800000">
            <a:off x="3998696" y="2949060"/>
            <a:ext cx="558516" cy="546616"/>
            <a:chOff x="4177257" y="3895467"/>
            <a:chExt cx="558516" cy="546616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177257" y="3895467"/>
              <a:ext cx="395785" cy="546616"/>
            </a:xfrm>
            <a:prstGeom prst="rect">
              <a:avLst/>
            </a:prstGeom>
            <a:solidFill>
              <a:srgbClr val="F8F45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375149" y="3895467"/>
              <a:ext cx="0" cy="54661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573042" y="3895467"/>
              <a:ext cx="16273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573042" y="4442083"/>
              <a:ext cx="16273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4" name="Straight Arrow Connector 33"/>
          <p:cNvCxnSpPr>
            <a:stCxn id="29" idx="1"/>
            <a:endCxn id="9" idx="1"/>
          </p:cNvCxnSpPr>
          <p:nvPr/>
        </p:nvCxnSpPr>
        <p:spPr bwMode="auto">
          <a:xfrm>
            <a:off x="4557212" y="3222368"/>
            <a:ext cx="624388" cy="343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0" idx="1"/>
            <a:endCxn id="20" idx="3"/>
          </p:cNvCxnSpPr>
          <p:nvPr/>
        </p:nvCxnSpPr>
        <p:spPr bwMode="auto">
          <a:xfrm flipH="1">
            <a:off x="4563517" y="4168775"/>
            <a:ext cx="618083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ound Diagonal Corner Rectangle 38"/>
          <p:cNvSpPr/>
          <p:nvPr/>
        </p:nvSpPr>
        <p:spPr bwMode="auto">
          <a:xfrm>
            <a:off x="1981200" y="2501900"/>
            <a:ext cx="1171575" cy="2063750"/>
          </a:xfrm>
          <a:prstGeom prst="round2DiagRect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lang="en-US" b="1" dirty="0" err="1" smtClean="0">
                <a:latin typeface="Verdana" pitchFamily="34" charset="0"/>
              </a:rPr>
              <a:t>SceMi</a:t>
            </a:r>
            <a:endParaRPr lang="en-US" b="1" dirty="0" smtClean="0">
              <a:latin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Magic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152775" y="3222368"/>
            <a:ext cx="1008652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20" idx="1"/>
          </p:cNvCxnSpPr>
          <p:nvPr/>
        </p:nvCxnSpPr>
        <p:spPr bwMode="auto">
          <a:xfrm flipH="1">
            <a:off x="3152775" y="4168775"/>
            <a:ext cx="101495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2"/>
          </p:cNvCxnSpPr>
          <p:nvPr/>
        </p:nvCxnSpPr>
        <p:spPr bwMode="auto">
          <a:xfrm flipH="1">
            <a:off x="1689100" y="3533775"/>
            <a:ext cx="2921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0" y="2955409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s</a:t>
            </a:r>
            <a:r>
              <a:rPr lang="en-US" sz="1600" dirty="0" smtClean="0"/>
              <a:t>pecialized </a:t>
            </a:r>
            <a:r>
              <a:rPr lang="en-US" sz="1600" dirty="0" err="1" smtClean="0"/>
              <a:t>SceMi</a:t>
            </a:r>
            <a:r>
              <a:rPr lang="en-US" sz="1600" dirty="0" smtClean="0"/>
              <a:t> </a:t>
            </a:r>
            <a:r>
              <a:rPr lang="en-US" sz="1600" dirty="0"/>
              <a:t>i</a:t>
            </a:r>
            <a:r>
              <a:rPr lang="en-US" sz="1600" dirty="0" smtClean="0"/>
              <a:t>nterface to outside world</a:t>
            </a:r>
          </a:p>
        </p:txBody>
      </p:sp>
    </p:spTree>
    <p:extLst>
      <p:ext uri="{BB962C8B-B14F-4D97-AF65-F5344CB8AC3E}">
        <p14:creationId xmlns:p14="http://schemas.microsoft.com/office/powerpoint/2010/main" val="34918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Scemi</a:t>
            </a:r>
            <a:r>
              <a:rPr lang="en-US" dirty="0" smtClean="0"/>
              <a:t>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– for </a:t>
            </a:r>
            <a:r>
              <a:rPr lang="en-US" dirty="0" err="1" smtClean="0"/>
              <a:t>bsim</a:t>
            </a:r>
            <a:r>
              <a:rPr lang="en-US" dirty="0" smtClean="0"/>
              <a:t> simulations of </a:t>
            </a:r>
            <a:r>
              <a:rPr lang="en-US" dirty="0" err="1" smtClean="0"/>
              <a:t>scemi</a:t>
            </a:r>
            <a:r>
              <a:rPr lang="en-US" dirty="0" smtClean="0"/>
              <a:t> connection</a:t>
            </a:r>
          </a:p>
          <a:p>
            <a:r>
              <a:rPr lang="en-US" dirty="0" smtClean="0"/>
              <a:t>XUPV5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068931"/>
            <a:ext cx="3624262" cy="29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8013" y="5986462"/>
            <a:ext cx="4381500" cy="533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Image of XUPV5 from Xilinx Inc.</a:t>
            </a:r>
          </a:p>
          <a:p>
            <a:pPr>
              <a:buNone/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://www.xilinx.com/univ/xupv5-lx110t.htm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10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333500" y="1809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lang="en-US" b="1" dirty="0" smtClean="0">
                <a:solidFill>
                  <a:schemeClr val="tx1"/>
                </a:solidFill>
                <a:latin typeface="Verdana" pitchFamily="34" charset="0"/>
              </a:rPr>
              <a:t>Host Computer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Scemi</a:t>
            </a:r>
            <a:r>
              <a:rPr lang="en-US" dirty="0" smtClean="0"/>
              <a:t> using TCP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71624" y="2700306"/>
            <a:ext cx="2157414" cy="181451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lang="en-US" dirty="0" err="1" smtClean="0">
                <a:latin typeface="Verdana" pitchFamily="34" charset="0"/>
              </a:rPr>
              <a:t>Testbench</a:t>
            </a:r>
            <a:r>
              <a:rPr lang="en-US" dirty="0" smtClean="0">
                <a:latin typeface="Verdana" pitchFamily="34" charset="0"/>
              </a:rPr>
              <a:t> written in C++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24432" y="2700306"/>
            <a:ext cx="2157414" cy="181451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lang="en-US" dirty="0" err="1" smtClean="0">
                <a:latin typeface="Verdana" pitchFamily="34" charset="0"/>
              </a:rPr>
              <a:t>Bluespec</a:t>
            </a:r>
            <a:r>
              <a:rPr lang="en-US" dirty="0" smtClean="0">
                <a:latin typeface="Verdana" pitchFamily="34" charset="0"/>
              </a:rPr>
              <a:t> DUT simulation in BSIM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 bwMode="auto">
          <a:xfrm>
            <a:off x="3729038" y="3607562"/>
            <a:ext cx="1295394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917950" y="32668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TCP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832350" y="1809750"/>
            <a:ext cx="2584450" cy="34163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lang="en-US" b="1" dirty="0" smtClean="0">
                <a:solidFill>
                  <a:schemeClr val="tx1"/>
                </a:solidFill>
                <a:latin typeface="Verdana" pitchFamily="34" charset="0"/>
              </a:rPr>
              <a:t>XUPV5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33500" y="1809750"/>
            <a:ext cx="2584450" cy="3416300"/>
          </a:xfrm>
          <a:prstGeom prst="rect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lang="en-US" b="1" dirty="0" smtClean="0">
                <a:solidFill>
                  <a:schemeClr val="tx1"/>
                </a:solidFill>
                <a:latin typeface="Verdana" pitchFamily="34" charset="0"/>
              </a:rPr>
              <a:t>Host Computer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Scemi</a:t>
            </a:r>
            <a:r>
              <a:rPr lang="en-US" dirty="0" smtClean="0"/>
              <a:t> using XUPV5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71624" y="2700306"/>
            <a:ext cx="2157414" cy="181451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lang="en-US" dirty="0" err="1" smtClean="0">
                <a:latin typeface="Verdana" pitchFamily="34" charset="0"/>
              </a:rPr>
              <a:t>Testbench</a:t>
            </a:r>
            <a:r>
              <a:rPr lang="en-US" dirty="0" smtClean="0">
                <a:latin typeface="Verdana" pitchFamily="34" charset="0"/>
              </a:rPr>
              <a:t> written in C++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24432" y="2700306"/>
            <a:ext cx="2157414" cy="181451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tabLst/>
            </a:pPr>
            <a:r>
              <a:rPr lang="en-US" dirty="0" err="1" smtClean="0">
                <a:latin typeface="Verdana" pitchFamily="34" charset="0"/>
              </a:rPr>
              <a:t>Bluespec</a:t>
            </a:r>
            <a:r>
              <a:rPr lang="en-US" dirty="0" smtClean="0">
                <a:latin typeface="Verdana" pitchFamily="34" charset="0"/>
              </a:rPr>
              <a:t> DUT on FPGA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 bwMode="auto">
          <a:xfrm>
            <a:off x="3729038" y="3607562"/>
            <a:ext cx="1295394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917950" y="32668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PCIE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8713" y="5429248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Same </a:t>
            </a:r>
            <a:r>
              <a:rPr lang="en-US" dirty="0" err="1" smtClean="0"/>
              <a:t>testbench</a:t>
            </a:r>
            <a:r>
              <a:rPr lang="en-US" dirty="0" smtClean="0"/>
              <a:t> from the TCP example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3966" y="2700306"/>
            <a:ext cx="203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/>
              <a:t>FPGA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86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</a:t>
            </a:r>
            <a:r>
              <a:rPr lang="en-US" dirty="0" err="1" smtClean="0"/>
              <a:t>vs</a:t>
            </a:r>
            <a:r>
              <a:rPr lang="en-US" dirty="0" smtClean="0"/>
              <a:t> XUPV5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32242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TCP</a:t>
            </a:r>
          </a:p>
          <a:p>
            <a:pPr marL="457200" lvl="1" indent="0">
              <a:buNone/>
            </a:pPr>
            <a:r>
              <a:rPr lang="en-US" dirty="0"/>
              <a:t>+ Can see output from $… commands</a:t>
            </a:r>
          </a:p>
          <a:p>
            <a:pPr marL="457200" lvl="1" indent="0">
              <a:buNone/>
            </a:pPr>
            <a:r>
              <a:rPr lang="en-US" dirty="0"/>
              <a:t>+ Don’t have </a:t>
            </a:r>
            <a:r>
              <a:rPr lang="en-US" dirty="0" smtClean="0"/>
              <a:t>to wait for FPGA compilation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-  Not </a:t>
            </a:r>
            <a:r>
              <a:rPr lang="en-US" dirty="0"/>
              <a:t>testing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XUPV5</a:t>
            </a:r>
          </a:p>
          <a:p>
            <a:pPr marL="457200" lvl="1" indent="0">
              <a:buNone/>
            </a:pPr>
            <a:r>
              <a:rPr lang="en-US" dirty="0" smtClean="0"/>
              <a:t>+ Actually running </a:t>
            </a:r>
            <a:r>
              <a:rPr lang="en-US" dirty="0" err="1" smtClean="0"/>
              <a:t>Bluespec</a:t>
            </a:r>
            <a:r>
              <a:rPr lang="en-US" dirty="0" smtClean="0"/>
              <a:t> code on FPGA</a:t>
            </a:r>
          </a:p>
          <a:p>
            <a:pPr marL="457200" lvl="1" indent="0">
              <a:buNone/>
            </a:pPr>
            <a:r>
              <a:rPr lang="en-US" dirty="0" smtClean="0"/>
              <a:t>-  More things can go wrong</a:t>
            </a:r>
          </a:p>
          <a:p>
            <a:pPr marL="457200" lvl="1" indent="0">
              <a:buNone/>
            </a:pPr>
            <a:r>
              <a:rPr lang="en-US" dirty="0" smtClean="0"/>
              <a:t>-  Harder to Debug</a:t>
            </a:r>
          </a:p>
          <a:p>
            <a:pPr marL="457200" lvl="1" indent="0">
              <a:buNone/>
            </a:pPr>
            <a:r>
              <a:rPr lang="en-US" dirty="0" smtClean="0"/>
              <a:t>+ Faster simulation!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T04-</a:t>
            </a:r>
            <a:fld id="{EC0A9AF3-268B-496B-8C8B-87FFEF9690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http://csg.csail.mit.edu/6.s195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8822" y="5100632"/>
            <a:ext cx="421481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en-US" dirty="0" smtClean="0"/>
              <a:t>Filter:</a:t>
            </a:r>
          </a:p>
          <a:p>
            <a:pPr marL="0" lvl="1">
              <a:buNone/>
            </a:pPr>
            <a:r>
              <a:rPr lang="en-US" dirty="0"/>
              <a:t> </a:t>
            </a:r>
            <a:r>
              <a:rPr lang="en-US" dirty="0" smtClean="0"/>
              <a:t>   SMIPS: 867329 cycles</a:t>
            </a:r>
          </a:p>
          <a:p>
            <a:pPr marL="0" lvl="1">
              <a:buNone/>
            </a:pPr>
            <a:r>
              <a:rPr lang="en-US" dirty="0" smtClean="0"/>
              <a:t>    CPU </a:t>
            </a:r>
            <a:r>
              <a:rPr lang="en-US" dirty="0" err="1" smtClean="0"/>
              <a:t>sim</a:t>
            </a:r>
            <a:r>
              <a:rPr lang="en-US" dirty="0" smtClean="0"/>
              <a:t>: ~10 seconds</a:t>
            </a:r>
          </a:p>
          <a:p>
            <a:pPr marL="0" lvl="1">
              <a:buNone/>
            </a:pPr>
            <a:r>
              <a:rPr lang="en-US" dirty="0"/>
              <a:t> </a:t>
            </a:r>
            <a:r>
              <a:rPr lang="en-US" dirty="0" smtClean="0"/>
              <a:t>   FPGA: ~25 </a:t>
            </a:r>
            <a:r>
              <a:rPr lang="en-US" dirty="0" err="1" smtClean="0"/>
              <a:t>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4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Designs\Blueprint.pot</Template>
  <TotalTime>42183</TotalTime>
  <Words>971</Words>
  <Application>Microsoft Office PowerPoint</Application>
  <PresentationFormat>On-screen Show (4:3)</PresentationFormat>
  <Paragraphs>222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Blueprint</vt:lpstr>
      <vt:lpstr>1_Blueprint</vt:lpstr>
      <vt:lpstr>PowerPoint Presentation</vt:lpstr>
      <vt:lpstr>Introduction</vt:lpstr>
      <vt:lpstr>BSV Design Flow</vt:lpstr>
      <vt:lpstr>Original Test Bench Setup</vt:lpstr>
      <vt:lpstr>SceMi Infrastructure</vt:lpstr>
      <vt:lpstr>Sample Scemi Interfaces</vt:lpstr>
      <vt:lpstr>Scemi using TCP</vt:lpstr>
      <vt:lpstr>Scemi using XUPV5</vt:lpstr>
      <vt:lpstr>TCP vs XUPV5</vt:lpstr>
      <vt:lpstr>Debugging on FPGA</vt:lpstr>
      <vt:lpstr>Old Processor Interface</vt:lpstr>
      <vt:lpstr>Old C++ Test Bench</vt:lpstr>
      <vt:lpstr>Interface Improvements</vt:lpstr>
      <vt:lpstr>Debug Processor Interface</vt:lpstr>
      <vt:lpstr>New 1cyc.bsv</vt:lpstr>
      <vt:lpstr>New SceMiLayer.bsv</vt:lpstr>
      <vt:lpstr>New C++ Test Bench</vt:lpstr>
      <vt:lpstr>Output from C++ Test Bench</vt:lpstr>
      <vt:lpstr>SMIPS Debugger Program</vt:lpstr>
      <vt:lpstr>Adding breakpoints to SMIPS</vt:lpstr>
      <vt:lpstr>SceMi simulation bugs?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CACA-Lectures</dc:title>
  <dc:subject>Sequential Circuits</dc:subject>
  <dc:creator>Arvind</dc:creator>
  <cp:lastModifiedBy>acwright</cp:lastModifiedBy>
  <cp:revision>1048</cp:revision>
  <cp:lastPrinted>1601-01-01T00:00:00Z</cp:lastPrinted>
  <dcterms:created xsi:type="dcterms:W3CDTF">2003-01-21T19:25:41Z</dcterms:created>
  <dcterms:modified xsi:type="dcterms:W3CDTF">2013-10-07T18:26:28Z</dcterms:modified>
</cp:coreProperties>
</file>