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4"/>
  </p:notesMasterIdLst>
  <p:handoutMasterIdLst>
    <p:handoutMasterId r:id="rId25"/>
  </p:handoutMasterIdLst>
  <p:sldIdLst>
    <p:sldId id="1293" r:id="rId2"/>
    <p:sldId id="1378" r:id="rId3"/>
    <p:sldId id="1367" r:id="rId4"/>
    <p:sldId id="1376" r:id="rId5"/>
    <p:sldId id="1368" r:id="rId6"/>
    <p:sldId id="1369" r:id="rId7"/>
    <p:sldId id="1371" r:id="rId8"/>
    <p:sldId id="1372" r:id="rId9"/>
    <p:sldId id="1373" r:id="rId10"/>
    <p:sldId id="1374" r:id="rId11"/>
    <p:sldId id="1375" r:id="rId12"/>
    <p:sldId id="1377" r:id="rId13"/>
    <p:sldId id="1370" r:id="rId14"/>
    <p:sldId id="1382" r:id="rId15"/>
    <p:sldId id="1379" r:id="rId16"/>
    <p:sldId id="1381" r:id="rId17"/>
    <p:sldId id="1384" r:id="rId18"/>
    <p:sldId id="1385" r:id="rId19"/>
    <p:sldId id="1380" r:id="rId20"/>
    <p:sldId id="1383" r:id="rId21"/>
    <p:sldId id="1386" r:id="rId22"/>
    <p:sldId id="1387" r:id="rId23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8080"/>
    <a:srgbClr val="FF0000"/>
    <a:srgbClr val="F8F45E"/>
    <a:srgbClr val="FF3333"/>
    <a:srgbClr val="F6FD71"/>
    <a:srgbClr val="FD7E71"/>
    <a:srgbClr val="CC33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3" autoAdjust="0"/>
    <p:restoredTop sz="96189" autoAdjust="0"/>
  </p:normalViewPr>
  <p:slideViewPr>
    <p:cSldViewPr snapToGrid="0">
      <p:cViewPr varScale="1">
        <p:scale>
          <a:sx n="67" d="100"/>
          <a:sy n="67" d="100"/>
        </p:scale>
        <p:origin x="-828" y="-10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T05-</a:t>
            </a:r>
            <a:fld id="{E106E5FE-2B70-4D48-BE0C-1D2745C5F1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-10633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T05-</a:t>
            </a:r>
            <a:fld id="{B24ECE11-5C89-470A-9AF8-7FAC56BAE1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  <a:endParaRPr lang="en-US" sz="18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dirty="0" smtClean="0">
                <a:solidFill>
                  <a:schemeClr val="tx2"/>
                </a:solidFill>
              </a:rPr>
              <a:t>Tutorial </a:t>
            </a:r>
            <a:r>
              <a:rPr lang="en-US" sz="4400" dirty="0" smtClean="0">
                <a:solidFill>
                  <a:schemeClr val="tx2"/>
                </a:solidFill>
              </a:rPr>
              <a:t>5:</a:t>
            </a:r>
            <a:endParaRPr lang="en-US" sz="4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dirty="0" smtClean="0">
                <a:solidFill>
                  <a:schemeClr val="tx2"/>
                </a:solidFill>
              </a:rPr>
              <a:t>Overcoming SMIPS Scheduling Errors</a:t>
            </a: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Andy Wright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6.S195 TA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106E5FE-2B70-4D48-BE0C-1D2745C5F17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 bwMode="auto">
          <a:xfrm>
            <a:off x="6231606" y="1614488"/>
            <a:ext cx="0" cy="3700462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SMIPS Example – Cycle 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623782" y="2492396"/>
            <a:ext cx="5217940" cy="2204689"/>
            <a:chOff x="1729641" y="1374808"/>
            <a:chExt cx="6265652" cy="3484086"/>
          </a:xfrm>
        </p:grpSpPr>
        <p:sp>
          <p:nvSpPr>
            <p:cNvPr id="8" name="Cloud 7"/>
            <p:cNvSpPr/>
            <p:nvPr/>
          </p:nvSpPr>
          <p:spPr bwMode="auto">
            <a:xfrm>
              <a:off x="1734654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Cloud 8"/>
            <p:cNvSpPr/>
            <p:nvPr/>
          </p:nvSpPr>
          <p:spPr bwMode="auto">
            <a:xfrm>
              <a:off x="6069668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4562031" y="3205054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9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 flipH="1">
              <a:off x="4581081" y="2658209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4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 bwMode="auto">
            <a:xfrm>
              <a:off x="3584461" y="3375710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095431" y="3362298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504780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>
              <a:off x="351778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>
            <a:xfrm>
              <a:off x="1989548" y="2738170"/>
              <a:ext cx="1423026" cy="5863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err="1" smtClean="0">
                  <a:latin typeface="+mn-lt"/>
                  <a:cs typeface="Courier New" pitchFamily="49" charset="0"/>
                </a:rPr>
                <a:t>doFetch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6603" y="2739189"/>
              <a:ext cx="1503112" cy="437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latin typeface="+mn-lt"/>
                  <a:cs typeface="Courier New" pitchFamily="49" charset="0"/>
                </a:rPr>
                <a:t>  </a:t>
              </a:r>
              <a:r>
                <a:rPr lang="en-US" sz="1800" dirty="0" err="1" smtClean="0">
                  <a:latin typeface="+mn-lt"/>
                  <a:cs typeface="Courier New" pitchFamily="49" charset="0"/>
                </a:rPr>
                <a:t>doExecute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82615" y="3530710"/>
              <a:ext cx="801116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d2e</a:t>
              </a:r>
              <a:endParaRPr lang="en-US" dirty="0" smtClean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09349" y="2073612"/>
              <a:ext cx="140320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redirect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986437" y="1374808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     … Register </a:t>
              </a:r>
              <a:r>
                <a:rPr lang="en-US" dirty="0"/>
                <a:t>File</a:t>
              </a: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3005487" y="4147694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Scoreboard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8" idx="1"/>
            </p:cNvCxnSpPr>
            <p:nvPr/>
          </p:nvCxnSpPr>
          <p:spPr bwMode="auto">
            <a:xfrm>
              <a:off x="2654992" y="3635461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871190" y="3638999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6340951" y="3613617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6619933" y="3696788"/>
              <a:ext cx="1375360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remove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29641" y="3586991"/>
              <a:ext cx="123177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search</a:t>
              </a:r>
              <a:endParaRPr lang="en-US" sz="1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42795" y="3586991"/>
              <a:ext cx="1097979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insert</a:t>
              </a:r>
              <a:endParaRPr lang="en-US" sz="1800" dirty="0"/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2701062" y="2075948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917260" y="2079486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 flipV="1">
              <a:off x="6333856" y="2086003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6611085" y="2011777"/>
              <a:ext cx="615053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err="1" smtClean="0"/>
                <a:t>wr</a:t>
              </a:r>
              <a:endParaRPr lang="en-US" sz="1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99615" y="1974979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rd1</a:t>
              </a:r>
              <a:endParaRPr lang="en-US" sz="1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46470" y="2086004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rd2</a:t>
              </a:r>
              <a:endParaRPr lang="en-US" sz="1800" dirty="0"/>
            </a:p>
          </p:txBody>
        </p:sp>
      </p:grpSp>
      <p:sp>
        <p:nvSpPr>
          <p:cNvPr id="44" name="Oval 43"/>
          <p:cNvSpPr/>
          <p:nvPr/>
        </p:nvSpPr>
        <p:spPr bwMode="auto">
          <a:xfrm>
            <a:off x="4749832" y="2520972"/>
            <a:ext cx="363090" cy="37978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187992" y="2520972"/>
            <a:ext cx="363090" cy="379781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6230107" y="4825673"/>
            <a:ext cx="3328986" cy="12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endParaRPr lang="en-US" sz="20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28651" y="2961809"/>
            <a:ext cx="2886074" cy="12852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reg1 &lt;- reg2 + 13</a:t>
            </a: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reg2 &lt;- reg1 -  1</a:t>
            </a:r>
            <a:endParaRPr lang="en-US" sz="20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6292724" y="4825672"/>
            <a:ext cx="2767254" cy="12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reg2 &lt;- reg1 – 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830898" y="4289899"/>
            <a:ext cx="329945" cy="36432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7530455" y="3581937"/>
            <a:ext cx="363090" cy="37978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352444" y="2989385"/>
            <a:ext cx="363090" cy="37978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 bwMode="auto">
          <a:xfrm>
            <a:off x="6231606" y="1614488"/>
            <a:ext cx="0" cy="3700462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SMIPS Example – Cycle 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623782" y="2492396"/>
            <a:ext cx="5217940" cy="2204689"/>
            <a:chOff x="1729641" y="1374808"/>
            <a:chExt cx="6265652" cy="3484086"/>
          </a:xfrm>
        </p:grpSpPr>
        <p:sp>
          <p:nvSpPr>
            <p:cNvPr id="8" name="Cloud 7"/>
            <p:cNvSpPr/>
            <p:nvPr/>
          </p:nvSpPr>
          <p:spPr bwMode="auto">
            <a:xfrm>
              <a:off x="1734654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Cloud 8"/>
            <p:cNvSpPr/>
            <p:nvPr/>
          </p:nvSpPr>
          <p:spPr bwMode="auto">
            <a:xfrm>
              <a:off x="6069668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4562031" y="3205054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9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 flipH="1">
              <a:off x="4581081" y="2658209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4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 bwMode="auto">
            <a:xfrm>
              <a:off x="3584461" y="3375710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095431" y="3362298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504780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>
              <a:off x="351778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>
            <a:xfrm>
              <a:off x="1989548" y="2738170"/>
              <a:ext cx="1423026" cy="5863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err="1" smtClean="0">
                  <a:latin typeface="+mn-lt"/>
                  <a:cs typeface="Courier New" pitchFamily="49" charset="0"/>
                </a:rPr>
                <a:t>doFetch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6603" y="2739189"/>
              <a:ext cx="1503112" cy="437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latin typeface="+mn-lt"/>
                  <a:cs typeface="Courier New" pitchFamily="49" charset="0"/>
                </a:rPr>
                <a:t>  </a:t>
              </a:r>
              <a:r>
                <a:rPr lang="en-US" sz="1800" dirty="0" err="1" smtClean="0">
                  <a:latin typeface="+mn-lt"/>
                  <a:cs typeface="Courier New" pitchFamily="49" charset="0"/>
                </a:rPr>
                <a:t>doExecute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82615" y="3530710"/>
              <a:ext cx="801116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d2e</a:t>
              </a:r>
              <a:endParaRPr lang="en-US" dirty="0" smtClean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09349" y="2073612"/>
              <a:ext cx="140320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redirect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986437" y="1374808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     … Register </a:t>
              </a:r>
              <a:r>
                <a:rPr lang="en-US" dirty="0"/>
                <a:t>File</a:t>
              </a: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3005487" y="4147694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Scoreboard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8" idx="1"/>
            </p:cNvCxnSpPr>
            <p:nvPr/>
          </p:nvCxnSpPr>
          <p:spPr bwMode="auto">
            <a:xfrm>
              <a:off x="2654992" y="3635461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871190" y="3638999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6340951" y="3613617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6619933" y="3696788"/>
              <a:ext cx="1375360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remove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29641" y="3586991"/>
              <a:ext cx="123177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search</a:t>
              </a:r>
              <a:endParaRPr lang="en-US" sz="1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42795" y="3586991"/>
              <a:ext cx="1097979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insert</a:t>
              </a:r>
              <a:endParaRPr lang="en-US" sz="1800" dirty="0"/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2701062" y="2075948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917260" y="2079486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 flipV="1">
              <a:off x="6333856" y="2086003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6611085" y="2011777"/>
              <a:ext cx="615053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err="1" smtClean="0"/>
                <a:t>wr</a:t>
              </a:r>
              <a:endParaRPr lang="en-US" sz="1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99615" y="1974979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rd1</a:t>
              </a:r>
              <a:endParaRPr lang="en-US" sz="1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46470" y="2086004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rd2</a:t>
              </a:r>
              <a:endParaRPr lang="en-US" sz="1800" dirty="0"/>
            </a:p>
          </p:txBody>
        </p:sp>
      </p:grpSp>
      <p:sp>
        <p:nvSpPr>
          <p:cNvPr id="44" name="Oval 43"/>
          <p:cNvSpPr/>
          <p:nvPr/>
        </p:nvSpPr>
        <p:spPr bwMode="auto">
          <a:xfrm>
            <a:off x="4749832" y="2520972"/>
            <a:ext cx="363090" cy="37978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187992" y="2520972"/>
            <a:ext cx="363090" cy="37978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6230107" y="4825673"/>
            <a:ext cx="3328986" cy="12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endParaRPr lang="en-US" sz="20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28651" y="2961809"/>
            <a:ext cx="2886074" cy="12852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reg1 &lt;- reg2 + 13</a:t>
            </a: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reg2 &lt;- reg1 -  1</a:t>
            </a:r>
            <a:endParaRPr lang="en-US" sz="20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7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candidates:</a:t>
            </a:r>
          </a:p>
          <a:p>
            <a:pPr lvl="1"/>
            <a:r>
              <a:rPr lang="en-US" dirty="0" smtClean="0"/>
              <a:t>Bypass register file</a:t>
            </a:r>
          </a:p>
          <a:p>
            <a:pPr lvl="2"/>
            <a:r>
              <a:rPr lang="en-US" dirty="0" smtClean="0"/>
              <a:t>Reduces RAW hazard penalty, but it introduces a long combinational path</a:t>
            </a:r>
          </a:p>
          <a:p>
            <a:pPr lvl="1"/>
            <a:r>
              <a:rPr lang="en-US" dirty="0" smtClean="0"/>
              <a:t>Bypass redirect </a:t>
            </a:r>
            <a:r>
              <a:rPr lang="en-US" dirty="0" err="1" smtClean="0"/>
              <a:t>fifo</a:t>
            </a:r>
            <a:endParaRPr lang="en-US" dirty="0" smtClean="0"/>
          </a:p>
          <a:p>
            <a:pPr lvl="2"/>
            <a:r>
              <a:rPr lang="en-US" dirty="0" smtClean="0"/>
              <a:t>Reduces </a:t>
            </a:r>
            <a:r>
              <a:rPr lang="en-US" dirty="0" err="1" smtClean="0"/>
              <a:t>misprediction</a:t>
            </a:r>
            <a:r>
              <a:rPr lang="en-US" dirty="0" smtClean="0"/>
              <a:t> penalty without increasing the critical path significantly</a:t>
            </a:r>
          </a:p>
          <a:p>
            <a:r>
              <a:rPr lang="en-US" dirty="0" smtClean="0"/>
              <a:t>Bypass redirect </a:t>
            </a:r>
            <a:r>
              <a:rPr lang="en-US" dirty="0" err="1" smtClean="0"/>
              <a:t>fifo</a:t>
            </a:r>
            <a:r>
              <a:rPr lang="en-US" dirty="0" smtClean="0"/>
              <a:t> is a good first step, so lets start there.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4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1 – Before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CF </a:t>
            </a:r>
            <a:r>
              <a:rPr lang="en-US" dirty="0" err="1" smtClean="0"/>
              <a:t>fifos</a:t>
            </a:r>
            <a:r>
              <a:rPr lang="en-US" dirty="0" smtClean="0"/>
              <a:t> used for fetch to execute </a:t>
            </a:r>
            <a:r>
              <a:rPr lang="en-US" dirty="0" err="1" smtClean="0"/>
              <a:t>fifo</a:t>
            </a:r>
            <a:r>
              <a:rPr lang="en-US" dirty="0" smtClean="0"/>
              <a:t> and redirect </a:t>
            </a:r>
            <a:r>
              <a:rPr lang="en-US" dirty="0" err="1" smtClean="0"/>
              <a:t>fifo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Results from simulation can be found in the </a:t>
            </a:r>
            <a:r>
              <a:rPr lang="en-US" b="1" dirty="0" err="1" smtClean="0"/>
              <a:t>orig</a:t>
            </a:r>
            <a:r>
              <a:rPr lang="en-US" dirty="0" smtClean="0"/>
              <a:t> folder in the included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1 -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Looking at </a:t>
            </a:r>
            <a:r>
              <a:rPr lang="en-US" dirty="0" err="1" smtClean="0"/>
              <a:t>smips.out</a:t>
            </a:r>
            <a:endParaRPr lang="en-US" dirty="0" smtClean="0"/>
          </a:p>
          <a:p>
            <a:pPr lvl="1"/>
            <a:r>
              <a:rPr lang="en-US" dirty="0" smtClean="0"/>
              <a:t>No scheduling warnings</a:t>
            </a:r>
          </a:p>
          <a:p>
            <a:pPr lvl="1"/>
            <a:r>
              <a:rPr lang="en-US" dirty="0" smtClean="0"/>
              <a:t>Between 0.5 and 1.0 IPC</a:t>
            </a:r>
          </a:p>
          <a:p>
            <a:pPr lvl="1"/>
            <a:r>
              <a:rPr lang="en-US" dirty="0" smtClean="0"/>
              <a:t>On average, 1 to 2 cycles per instruction</a:t>
            </a:r>
          </a:p>
          <a:p>
            <a:r>
              <a:rPr lang="en-US" dirty="0" smtClean="0"/>
              <a:t>Looking at </a:t>
            </a:r>
            <a:r>
              <a:rPr lang="en-US" dirty="0" err="1" smtClean="0"/>
              <a:t>simOut</a:t>
            </a:r>
            <a:endParaRPr lang="en-US" dirty="0" smtClean="0"/>
          </a:p>
          <a:p>
            <a:pPr lvl="1"/>
            <a:r>
              <a:rPr lang="en-US" dirty="0" smtClean="0"/>
              <a:t>Long </a:t>
            </a:r>
            <a:r>
              <a:rPr lang="en-US" dirty="0" err="1" smtClean="0"/>
              <a:t>misprediction</a:t>
            </a:r>
            <a:r>
              <a:rPr lang="en-US" dirty="0" smtClean="0"/>
              <a:t> penalty</a:t>
            </a:r>
          </a:p>
          <a:p>
            <a:pPr lvl="1"/>
            <a:r>
              <a:rPr lang="en-US" dirty="0" smtClean="0"/>
              <a:t>Fetch and Execute fire at the same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7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2 – Shorter </a:t>
            </a:r>
            <a:r>
              <a:rPr lang="en-US" dirty="0" err="1" smtClean="0"/>
              <a:t>Misprediction</a:t>
            </a:r>
            <a:r>
              <a:rPr lang="en-US" dirty="0" smtClean="0"/>
              <a:t> Penalty?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uses a bypass </a:t>
            </a:r>
            <a:r>
              <a:rPr lang="en-US" dirty="0" err="1" smtClean="0"/>
              <a:t>fifo</a:t>
            </a:r>
            <a:r>
              <a:rPr lang="en-US" dirty="0" smtClean="0"/>
              <a:t> for the redirect </a:t>
            </a:r>
            <a:r>
              <a:rPr lang="en-US" dirty="0" err="1" smtClean="0"/>
              <a:t>fifo</a:t>
            </a:r>
            <a:r>
              <a:rPr lang="en-US" dirty="0" smtClean="0"/>
              <a:t> in an attempt to reduce the </a:t>
            </a:r>
            <a:r>
              <a:rPr lang="en-US" dirty="0" err="1" smtClean="0"/>
              <a:t>misprediction</a:t>
            </a:r>
            <a:r>
              <a:rPr lang="en-US" dirty="0" smtClean="0"/>
              <a:t> penalty by a cycle.</a:t>
            </a:r>
          </a:p>
          <a:p>
            <a:endParaRPr lang="en-US" dirty="0"/>
          </a:p>
          <a:p>
            <a:r>
              <a:rPr lang="en-US" dirty="0" smtClean="0"/>
              <a:t>Results from simulation can be found in the </a:t>
            </a:r>
            <a:r>
              <a:rPr lang="en-US" b="1" dirty="0" smtClean="0"/>
              <a:t>bad</a:t>
            </a:r>
            <a:r>
              <a:rPr lang="en-US" dirty="0" smtClean="0"/>
              <a:t> folder in the included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2 -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Looking at </a:t>
            </a:r>
            <a:r>
              <a:rPr lang="en-US" dirty="0" err="1" smtClean="0"/>
              <a:t>smips.out</a:t>
            </a:r>
            <a:endParaRPr lang="en-US" dirty="0" smtClean="0"/>
          </a:p>
          <a:p>
            <a:pPr lvl="1"/>
            <a:r>
              <a:rPr lang="en-US" dirty="0" smtClean="0"/>
              <a:t>No scheduling warnings</a:t>
            </a:r>
          </a:p>
          <a:p>
            <a:pPr lvl="1"/>
            <a:r>
              <a:rPr lang="en-US" dirty="0" smtClean="0"/>
              <a:t>Less than 0.5 IPC</a:t>
            </a:r>
          </a:p>
          <a:p>
            <a:pPr lvl="1"/>
            <a:r>
              <a:rPr lang="en-US" dirty="0" smtClean="0"/>
              <a:t>More than 2 cycles per instruction on average</a:t>
            </a:r>
          </a:p>
          <a:p>
            <a:r>
              <a:rPr lang="en-US" dirty="0" smtClean="0"/>
              <a:t>Looking at </a:t>
            </a:r>
            <a:r>
              <a:rPr lang="en-US" dirty="0" err="1" smtClean="0"/>
              <a:t>simOut</a:t>
            </a:r>
            <a:endParaRPr lang="en-US" dirty="0" smtClean="0"/>
          </a:p>
          <a:p>
            <a:pPr lvl="1"/>
            <a:r>
              <a:rPr lang="en-US" dirty="0" smtClean="0"/>
              <a:t>Same </a:t>
            </a:r>
            <a:r>
              <a:rPr lang="en-US" dirty="0" err="1" smtClean="0"/>
              <a:t>misprediction</a:t>
            </a:r>
            <a:r>
              <a:rPr lang="en-US" dirty="0" smtClean="0"/>
              <a:t> penalty</a:t>
            </a:r>
          </a:p>
          <a:p>
            <a:pPr lvl="1"/>
            <a:r>
              <a:rPr lang="en-US" dirty="0" smtClean="0"/>
              <a:t>Fetch and Execute don’t fire in the same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scheduling analysis presentation to see how to use the </a:t>
            </a:r>
            <a:r>
              <a:rPr lang="en-US" dirty="0" err="1" smtClean="0"/>
              <a:t>Bluespec</a:t>
            </a:r>
            <a:r>
              <a:rPr lang="en-US" dirty="0" smtClean="0"/>
              <a:t> </a:t>
            </a:r>
            <a:r>
              <a:rPr lang="en-US" dirty="0" err="1" smtClean="0"/>
              <a:t>gui</a:t>
            </a:r>
            <a:r>
              <a:rPr lang="en-US" dirty="0" smtClean="0"/>
              <a:t> to get some additional scheduling information from the compiler.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design of the register file forces read &lt; write</a:t>
            </a:r>
          </a:p>
          <a:p>
            <a:r>
              <a:rPr lang="en-US" dirty="0" smtClean="0"/>
              <a:t>We want reads to happen functionally before writes, but we want writes to be scheduled before reads</a:t>
            </a:r>
          </a:p>
          <a:p>
            <a:r>
              <a:rPr lang="en-US" dirty="0" smtClean="0"/>
              <a:t>Let’s modify the register file to be conflict free!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3 – Shorter </a:t>
            </a:r>
            <a:r>
              <a:rPr lang="en-US" dirty="0" err="1" smtClean="0"/>
              <a:t>Misprediction</a:t>
            </a:r>
            <a:r>
              <a:rPr lang="en-US" dirty="0" smtClean="0"/>
              <a:t> Penalty!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uses a CF register file to go along with the bypass </a:t>
            </a:r>
            <a:r>
              <a:rPr lang="en-US" dirty="0" err="1" smtClean="0"/>
              <a:t>fifo</a:t>
            </a:r>
            <a:r>
              <a:rPr lang="en-US" dirty="0" smtClean="0"/>
              <a:t> for the redirect </a:t>
            </a:r>
            <a:r>
              <a:rPr lang="en-US" dirty="0" err="1" smtClean="0"/>
              <a:t>fifo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Results from simulation can be found in the </a:t>
            </a:r>
            <a:r>
              <a:rPr lang="en-US" b="1" dirty="0" smtClean="0"/>
              <a:t>good</a:t>
            </a:r>
            <a:r>
              <a:rPr lang="en-US" dirty="0" smtClean="0"/>
              <a:t> folder in the included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4999"/>
            <a:ext cx="7772400" cy="4424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Going to talk about the SMIPS 2 stage pipeline connected by FIFOs</a:t>
            </a:r>
          </a:p>
          <a:p>
            <a:r>
              <a:rPr lang="en-US" dirty="0" smtClean="0"/>
              <a:t>In the process of speeding it up, we are going to run into some scheduling errors</a:t>
            </a:r>
          </a:p>
          <a:p>
            <a:pPr lvl="1"/>
            <a:r>
              <a:rPr lang="en-US" dirty="0" smtClean="0"/>
              <a:t>To learn more about these errors we are going to use tools built into the </a:t>
            </a:r>
            <a:r>
              <a:rPr lang="en-US" dirty="0" err="1" smtClean="0"/>
              <a:t>Bluespec</a:t>
            </a:r>
            <a:r>
              <a:rPr lang="en-US" dirty="0" smtClean="0"/>
              <a:t> GUI</a:t>
            </a:r>
          </a:p>
          <a:p>
            <a:r>
              <a:rPr lang="en-US" dirty="0" smtClean="0"/>
              <a:t>After we know where the scheduling errors are coming from, we are going to fix them</a:t>
            </a:r>
          </a:p>
          <a:p>
            <a:r>
              <a:rPr lang="en-US" dirty="0" smtClean="0"/>
              <a:t>Fixing these scheduling errors will be very relevant to lab5!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3 -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Looking at </a:t>
            </a:r>
            <a:r>
              <a:rPr lang="en-US" dirty="0" err="1" smtClean="0"/>
              <a:t>smips.out</a:t>
            </a:r>
            <a:endParaRPr lang="en-US" dirty="0" smtClean="0"/>
          </a:p>
          <a:p>
            <a:pPr lvl="1"/>
            <a:r>
              <a:rPr lang="en-US" dirty="0" smtClean="0"/>
              <a:t>No scheduling warnings</a:t>
            </a:r>
          </a:p>
          <a:p>
            <a:pPr lvl="1"/>
            <a:r>
              <a:rPr lang="en-US" dirty="0" smtClean="0"/>
              <a:t>Between 0.5 and 1.0 IPC</a:t>
            </a:r>
          </a:p>
          <a:p>
            <a:pPr lvl="1"/>
            <a:r>
              <a:rPr lang="en-US" dirty="0" smtClean="0"/>
              <a:t>Improvement over variations 1 and 2</a:t>
            </a:r>
          </a:p>
          <a:p>
            <a:r>
              <a:rPr lang="en-US" dirty="0" smtClean="0"/>
              <a:t>Looking at </a:t>
            </a:r>
            <a:r>
              <a:rPr lang="en-US" dirty="0" err="1" smtClean="0"/>
              <a:t>simOut</a:t>
            </a:r>
            <a:endParaRPr lang="en-US" dirty="0" smtClean="0"/>
          </a:p>
          <a:p>
            <a:pPr lvl="1"/>
            <a:r>
              <a:rPr lang="en-US" dirty="0" smtClean="0"/>
              <a:t>Reduced </a:t>
            </a:r>
            <a:r>
              <a:rPr lang="en-US" dirty="0" err="1" smtClean="0"/>
              <a:t>misprediction</a:t>
            </a:r>
            <a:r>
              <a:rPr lang="en-US" dirty="0" smtClean="0"/>
              <a:t> penalty</a:t>
            </a:r>
          </a:p>
          <a:p>
            <a:pPr lvl="1"/>
            <a:r>
              <a:rPr lang="en-US" dirty="0" smtClean="0"/>
              <a:t>Fetch and Execute fire in the same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had a plan to speed up the processor, but </a:t>
            </a:r>
            <a:r>
              <a:rPr lang="en-US" dirty="0" err="1" smtClean="0"/>
              <a:t>bluespec</a:t>
            </a:r>
            <a:r>
              <a:rPr lang="en-US" dirty="0" smtClean="0"/>
              <a:t> scheduling didn’t work out</a:t>
            </a:r>
          </a:p>
          <a:p>
            <a:r>
              <a:rPr lang="en-US" dirty="0" smtClean="0"/>
              <a:t>We used the </a:t>
            </a:r>
            <a:r>
              <a:rPr lang="en-US" dirty="0" err="1" smtClean="0"/>
              <a:t>bluespec</a:t>
            </a:r>
            <a:r>
              <a:rPr lang="en-US" dirty="0" smtClean="0"/>
              <a:t> </a:t>
            </a:r>
            <a:r>
              <a:rPr lang="en-US" dirty="0" err="1" smtClean="0"/>
              <a:t>gui</a:t>
            </a:r>
            <a:r>
              <a:rPr lang="en-US" dirty="0" smtClean="0"/>
              <a:t> to debug our scheduling problem</a:t>
            </a:r>
          </a:p>
          <a:p>
            <a:r>
              <a:rPr lang="en-US" dirty="0" smtClean="0"/>
              <a:t>We resolved a conflicting module by making it conflict free using EHRs and a </a:t>
            </a:r>
            <a:r>
              <a:rPr lang="en-US" dirty="0" err="1" smtClean="0"/>
              <a:t>canonicalize</a:t>
            </a:r>
            <a:r>
              <a:rPr lang="en-US" dirty="0" smtClean="0"/>
              <a:t> rule</a:t>
            </a:r>
          </a:p>
          <a:p>
            <a:r>
              <a:rPr lang="en-US" dirty="0" smtClean="0"/>
              <a:t>We ended up getting a faster processor!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7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2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SMIPS Fetch/Execute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4999"/>
            <a:ext cx="7772400" cy="4581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Two rules connected by </a:t>
            </a:r>
            <a:r>
              <a:rPr lang="en-US" dirty="0" err="1" smtClean="0"/>
              <a:t>fifos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Not very fast, but can be sped up with a few additions.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174604" y="1858283"/>
            <a:ext cx="6438279" cy="2720308"/>
            <a:chOff x="1729641" y="1374808"/>
            <a:chExt cx="6265652" cy="3484086"/>
          </a:xfrm>
        </p:grpSpPr>
        <p:sp>
          <p:nvSpPr>
            <p:cNvPr id="8" name="Cloud 7"/>
            <p:cNvSpPr/>
            <p:nvPr/>
          </p:nvSpPr>
          <p:spPr bwMode="auto">
            <a:xfrm>
              <a:off x="1734654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Cloud 8"/>
            <p:cNvSpPr/>
            <p:nvPr/>
          </p:nvSpPr>
          <p:spPr bwMode="auto">
            <a:xfrm>
              <a:off x="6069668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4562031" y="3205054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9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 flipH="1">
              <a:off x="4581081" y="2658209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4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 bwMode="auto">
            <a:xfrm>
              <a:off x="3584461" y="3375710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095431" y="3362298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504780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>
              <a:off x="351778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>
            <a:xfrm>
              <a:off x="1989548" y="2738170"/>
              <a:ext cx="1423026" cy="5863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err="1" smtClean="0">
                  <a:latin typeface="+mn-lt"/>
                  <a:cs typeface="Courier New" pitchFamily="49" charset="0"/>
                </a:rPr>
                <a:t>doFetch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6603" y="2739189"/>
              <a:ext cx="1503112" cy="437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latin typeface="+mn-lt"/>
                  <a:cs typeface="Courier New" pitchFamily="49" charset="0"/>
                </a:rPr>
                <a:t>  </a:t>
              </a:r>
              <a:r>
                <a:rPr lang="en-US" sz="1800" dirty="0" err="1" smtClean="0">
                  <a:latin typeface="+mn-lt"/>
                  <a:cs typeface="Courier New" pitchFamily="49" charset="0"/>
                </a:rPr>
                <a:t>doExecute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82615" y="3530710"/>
              <a:ext cx="801116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d2e</a:t>
              </a:r>
              <a:endParaRPr lang="en-US" dirty="0" smtClean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09349" y="2073612"/>
              <a:ext cx="140320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redirect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986437" y="1374808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/>
                <a:t>Register File</a:t>
              </a: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3005487" y="4147694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Scoreboard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8" idx="1"/>
            </p:cNvCxnSpPr>
            <p:nvPr/>
          </p:nvCxnSpPr>
          <p:spPr bwMode="auto">
            <a:xfrm>
              <a:off x="2654992" y="3635461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871190" y="3638999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6340951" y="3613617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6619933" y="3696788"/>
              <a:ext cx="1375360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remove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29641" y="3586991"/>
              <a:ext cx="123177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search</a:t>
              </a:r>
              <a:endParaRPr lang="en-US" sz="1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42795" y="3586991"/>
              <a:ext cx="1097979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insert</a:t>
              </a:r>
              <a:endParaRPr lang="en-US" sz="1800" dirty="0"/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2701062" y="2075948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917260" y="2079486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 flipV="1">
              <a:off x="6333856" y="2086003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6611085" y="2011777"/>
              <a:ext cx="615053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err="1" smtClean="0"/>
                <a:t>wr</a:t>
              </a:r>
              <a:endParaRPr lang="en-US" sz="1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99615" y="1974979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rd1</a:t>
              </a:r>
              <a:endParaRPr lang="en-US" sz="1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46470" y="2086004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rd2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396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SMIPS 2 Cycle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Two sources of slowdowns:</a:t>
            </a:r>
          </a:p>
          <a:p>
            <a:pPr lvl="1"/>
            <a:r>
              <a:rPr lang="en-US" dirty="0" smtClean="0"/>
              <a:t>Control hazards</a:t>
            </a:r>
          </a:p>
          <a:p>
            <a:pPr lvl="2"/>
            <a:r>
              <a:rPr lang="en-US" dirty="0" smtClean="0"/>
              <a:t>Branch </a:t>
            </a:r>
            <a:r>
              <a:rPr lang="en-US" dirty="0" err="1" smtClean="0"/>
              <a:t>misprediction</a:t>
            </a:r>
            <a:endParaRPr lang="en-US" dirty="0" smtClean="0"/>
          </a:p>
          <a:p>
            <a:pPr lvl="2"/>
            <a:r>
              <a:rPr lang="en-US" dirty="0" smtClean="0"/>
              <a:t>Seen in Lab 4</a:t>
            </a:r>
          </a:p>
          <a:p>
            <a:pPr lvl="2"/>
            <a:r>
              <a:rPr lang="en-US" dirty="0" smtClean="0"/>
              <a:t>Can be sped up with bypass redirect </a:t>
            </a:r>
            <a:r>
              <a:rPr lang="en-US" dirty="0" err="1" smtClean="0"/>
              <a:t>fifo</a:t>
            </a:r>
            <a:r>
              <a:rPr lang="en-US" dirty="0" smtClean="0"/>
              <a:t> or a better branch predictor</a:t>
            </a:r>
          </a:p>
          <a:p>
            <a:pPr lvl="1"/>
            <a:r>
              <a:rPr lang="en-US" dirty="0" smtClean="0"/>
              <a:t>Read after write (RAW) hazards</a:t>
            </a:r>
          </a:p>
          <a:p>
            <a:pPr lvl="2"/>
            <a:r>
              <a:rPr lang="en-US" dirty="0" smtClean="0"/>
              <a:t>Scoreboard forces stalling</a:t>
            </a:r>
          </a:p>
          <a:p>
            <a:pPr lvl="2"/>
            <a:r>
              <a:rPr lang="en-US" dirty="0" smtClean="0"/>
              <a:t>Can be sped up with a bypass register file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 bwMode="auto">
          <a:xfrm>
            <a:off x="6231606" y="1614488"/>
            <a:ext cx="0" cy="3700462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SMIPS Example – 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961809"/>
            <a:ext cx="2886074" cy="1285237"/>
          </a:xfrm>
          <a:solidFill>
            <a:schemeClr val="accent2"/>
          </a:solidFill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eg1 &lt;- reg2 + 13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reg2 &lt;- reg1 - 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623782" y="2492396"/>
            <a:ext cx="5217940" cy="2204689"/>
            <a:chOff x="1729641" y="1374808"/>
            <a:chExt cx="6265652" cy="3484086"/>
          </a:xfrm>
        </p:grpSpPr>
        <p:sp>
          <p:nvSpPr>
            <p:cNvPr id="8" name="Cloud 7"/>
            <p:cNvSpPr/>
            <p:nvPr/>
          </p:nvSpPr>
          <p:spPr bwMode="auto">
            <a:xfrm>
              <a:off x="1734654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Cloud 8"/>
            <p:cNvSpPr/>
            <p:nvPr/>
          </p:nvSpPr>
          <p:spPr bwMode="auto">
            <a:xfrm>
              <a:off x="6069668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4562031" y="3205054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9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 flipH="1">
              <a:off x="4581081" y="2658209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4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 bwMode="auto">
            <a:xfrm>
              <a:off x="3584461" y="3375710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095431" y="3362298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504780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>
              <a:off x="351778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>
            <a:xfrm>
              <a:off x="1989548" y="2738170"/>
              <a:ext cx="1423026" cy="5863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err="1" smtClean="0">
                  <a:latin typeface="+mn-lt"/>
                  <a:cs typeface="Courier New" pitchFamily="49" charset="0"/>
                </a:rPr>
                <a:t>doFetch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6603" y="2739189"/>
              <a:ext cx="1503112" cy="437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latin typeface="+mn-lt"/>
                  <a:cs typeface="Courier New" pitchFamily="49" charset="0"/>
                </a:rPr>
                <a:t>  </a:t>
              </a:r>
              <a:r>
                <a:rPr lang="en-US" sz="1800" dirty="0" err="1" smtClean="0">
                  <a:latin typeface="+mn-lt"/>
                  <a:cs typeface="Courier New" pitchFamily="49" charset="0"/>
                </a:rPr>
                <a:t>doExecute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82615" y="3530710"/>
              <a:ext cx="801116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d2e</a:t>
              </a:r>
              <a:endParaRPr lang="en-US" dirty="0" smtClean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09349" y="2073612"/>
              <a:ext cx="140320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redirect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986437" y="1374808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     … Register </a:t>
              </a:r>
              <a:r>
                <a:rPr lang="en-US" dirty="0"/>
                <a:t>File</a:t>
              </a: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3005487" y="4147694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Scoreboard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8" idx="1"/>
            </p:cNvCxnSpPr>
            <p:nvPr/>
          </p:nvCxnSpPr>
          <p:spPr bwMode="auto">
            <a:xfrm>
              <a:off x="2654992" y="3635461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871190" y="3638999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6340951" y="3613617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6619933" y="3696788"/>
              <a:ext cx="1375360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remove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29641" y="3586991"/>
              <a:ext cx="123177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search</a:t>
              </a:r>
              <a:endParaRPr lang="en-US" sz="1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42795" y="3586991"/>
              <a:ext cx="1097979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insert</a:t>
              </a:r>
              <a:endParaRPr lang="en-US" sz="1800" dirty="0"/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2701062" y="2075948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917260" y="2079486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 flipV="1">
              <a:off x="6333856" y="2086003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6611085" y="2011777"/>
              <a:ext cx="615053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err="1" smtClean="0"/>
                <a:t>wr</a:t>
              </a:r>
              <a:endParaRPr lang="en-US" sz="1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99615" y="1974979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rd1</a:t>
              </a:r>
              <a:endParaRPr lang="en-US" sz="1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46470" y="2086004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rd2</a:t>
              </a:r>
              <a:endParaRPr lang="en-US" sz="1800" dirty="0"/>
            </a:p>
          </p:txBody>
        </p:sp>
      </p:grpSp>
      <p:sp>
        <p:nvSpPr>
          <p:cNvPr id="44" name="Oval 43"/>
          <p:cNvSpPr/>
          <p:nvPr/>
        </p:nvSpPr>
        <p:spPr bwMode="auto">
          <a:xfrm>
            <a:off x="4749832" y="2520972"/>
            <a:ext cx="363090" cy="379781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187992" y="2520972"/>
            <a:ext cx="363090" cy="379781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 bwMode="auto">
          <a:xfrm>
            <a:off x="6231606" y="1614488"/>
            <a:ext cx="0" cy="3700462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SMIPS Example – Cycle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623782" y="2492396"/>
            <a:ext cx="5217940" cy="2204689"/>
            <a:chOff x="1729641" y="1374808"/>
            <a:chExt cx="6265652" cy="3484086"/>
          </a:xfrm>
        </p:grpSpPr>
        <p:sp>
          <p:nvSpPr>
            <p:cNvPr id="8" name="Cloud 7"/>
            <p:cNvSpPr/>
            <p:nvPr/>
          </p:nvSpPr>
          <p:spPr bwMode="auto">
            <a:xfrm>
              <a:off x="1734654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Cloud 8"/>
            <p:cNvSpPr/>
            <p:nvPr/>
          </p:nvSpPr>
          <p:spPr bwMode="auto">
            <a:xfrm>
              <a:off x="6069668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4562031" y="3205054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9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 flipH="1">
              <a:off x="4581081" y="2658209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4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 bwMode="auto">
            <a:xfrm>
              <a:off x="3584461" y="3375710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095431" y="3362298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504780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>
              <a:off x="351778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>
            <a:xfrm>
              <a:off x="1989548" y="2738170"/>
              <a:ext cx="1423026" cy="5863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err="1" smtClean="0">
                  <a:latin typeface="+mn-lt"/>
                  <a:cs typeface="Courier New" pitchFamily="49" charset="0"/>
                </a:rPr>
                <a:t>doFetch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6603" y="2739189"/>
              <a:ext cx="1503112" cy="437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latin typeface="+mn-lt"/>
                  <a:cs typeface="Courier New" pitchFamily="49" charset="0"/>
                </a:rPr>
                <a:t>  </a:t>
              </a:r>
              <a:r>
                <a:rPr lang="en-US" sz="1800" dirty="0" err="1" smtClean="0">
                  <a:latin typeface="+mn-lt"/>
                  <a:cs typeface="Courier New" pitchFamily="49" charset="0"/>
                </a:rPr>
                <a:t>doExecute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82615" y="3530710"/>
              <a:ext cx="801116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d2e</a:t>
              </a:r>
              <a:endParaRPr lang="en-US" dirty="0" smtClean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09349" y="2073612"/>
              <a:ext cx="140320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redirect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986437" y="1374808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     … Register </a:t>
              </a:r>
              <a:r>
                <a:rPr lang="en-US" dirty="0"/>
                <a:t>File</a:t>
              </a: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3005487" y="4147694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Scoreboard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8" idx="1"/>
            </p:cNvCxnSpPr>
            <p:nvPr/>
          </p:nvCxnSpPr>
          <p:spPr bwMode="auto">
            <a:xfrm>
              <a:off x="2654992" y="3635461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871190" y="3638999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6340951" y="3613617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6619933" y="3696788"/>
              <a:ext cx="1375360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remove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29641" y="3586991"/>
              <a:ext cx="123177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search</a:t>
              </a:r>
              <a:endParaRPr lang="en-US" sz="1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42795" y="3586991"/>
              <a:ext cx="1097979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insert</a:t>
              </a:r>
              <a:endParaRPr lang="en-US" sz="1800" dirty="0"/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2701062" y="2075948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917260" y="2079486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 flipV="1">
              <a:off x="6333856" y="2086003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6611085" y="2011777"/>
              <a:ext cx="615053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err="1" smtClean="0"/>
                <a:t>wr</a:t>
              </a:r>
              <a:endParaRPr lang="en-US" sz="1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99615" y="1974979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rd1</a:t>
              </a:r>
              <a:endParaRPr lang="en-US" sz="1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46470" y="2086004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rd2</a:t>
              </a:r>
              <a:endParaRPr lang="en-US" sz="1800" dirty="0"/>
            </a:p>
          </p:txBody>
        </p:sp>
      </p:grpSp>
      <p:sp>
        <p:nvSpPr>
          <p:cNvPr id="44" name="Oval 43"/>
          <p:cNvSpPr/>
          <p:nvPr/>
        </p:nvSpPr>
        <p:spPr bwMode="auto">
          <a:xfrm>
            <a:off x="4749832" y="2520972"/>
            <a:ext cx="363090" cy="379781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187992" y="2520972"/>
            <a:ext cx="363090" cy="379781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3384818" y="4825673"/>
            <a:ext cx="3328986" cy="12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reg1 &lt;- reg2 + 13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28651" y="2961809"/>
            <a:ext cx="2886074" cy="12852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reg1 &lt;- reg2 + 13</a:t>
            </a: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reg2 &lt;- reg1 -  1</a:t>
            </a: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5769032" y="3573516"/>
            <a:ext cx="363090" cy="379781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830898" y="4289899"/>
            <a:ext cx="329945" cy="36432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 bwMode="auto">
          <a:xfrm>
            <a:off x="6231606" y="1614488"/>
            <a:ext cx="0" cy="3700462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SMIPS Example – Cycle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623782" y="2492396"/>
            <a:ext cx="5217940" cy="2204689"/>
            <a:chOff x="1729641" y="1374808"/>
            <a:chExt cx="6265652" cy="3484086"/>
          </a:xfrm>
        </p:grpSpPr>
        <p:sp>
          <p:nvSpPr>
            <p:cNvPr id="8" name="Cloud 7"/>
            <p:cNvSpPr/>
            <p:nvPr/>
          </p:nvSpPr>
          <p:spPr bwMode="auto">
            <a:xfrm>
              <a:off x="1734654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Cloud 8"/>
            <p:cNvSpPr/>
            <p:nvPr/>
          </p:nvSpPr>
          <p:spPr bwMode="auto">
            <a:xfrm>
              <a:off x="6069668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4562031" y="3205054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9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 flipH="1">
              <a:off x="4581081" y="2658209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4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 bwMode="auto">
            <a:xfrm>
              <a:off x="3584461" y="3375710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095431" y="3362298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504780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>
              <a:off x="351778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>
            <a:xfrm>
              <a:off x="1989548" y="2738170"/>
              <a:ext cx="1423026" cy="5863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err="1" smtClean="0">
                  <a:latin typeface="+mn-lt"/>
                  <a:cs typeface="Courier New" pitchFamily="49" charset="0"/>
                </a:rPr>
                <a:t>doFetch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6603" y="2739189"/>
              <a:ext cx="1503112" cy="437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latin typeface="+mn-lt"/>
                  <a:cs typeface="Courier New" pitchFamily="49" charset="0"/>
                </a:rPr>
                <a:t>  </a:t>
              </a:r>
              <a:r>
                <a:rPr lang="en-US" sz="1800" dirty="0" err="1" smtClean="0">
                  <a:latin typeface="+mn-lt"/>
                  <a:cs typeface="Courier New" pitchFamily="49" charset="0"/>
                </a:rPr>
                <a:t>doExecute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82615" y="3530710"/>
              <a:ext cx="801116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d2e</a:t>
              </a:r>
              <a:endParaRPr lang="en-US" dirty="0" smtClean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09349" y="2073612"/>
              <a:ext cx="140320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redirect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986437" y="1374808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     … Register </a:t>
              </a:r>
              <a:r>
                <a:rPr lang="en-US" dirty="0"/>
                <a:t>File</a:t>
              </a: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3005487" y="4147694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Scoreboard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8" idx="1"/>
            </p:cNvCxnSpPr>
            <p:nvPr/>
          </p:nvCxnSpPr>
          <p:spPr bwMode="auto">
            <a:xfrm>
              <a:off x="2654992" y="3635461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871190" y="3638999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6340951" y="3613617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6619933" y="3696788"/>
              <a:ext cx="1375360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remove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29641" y="3586991"/>
              <a:ext cx="123177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search</a:t>
              </a:r>
              <a:endParaRPr lang="en-US" sz="1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42795" y="3586991"/>
              <a:ext cx="1097979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insert</a:t>
              </a:r>
              <a:endParaRPr lang="en-US" sz="1800" dirty="0"/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2701062" y="2075948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917260" y="2079486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 flipV="1">
              <a:off x="6333856" y="2086003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6611085" y="2011777"/>
              <a:ext cx="615053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err="1" smtClean="0"/>
                <a:t>wr</a:t>
              </a:r>
              <a:endParaRPr lang="en-US" sz="1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99615" y="1974979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rd1</a:t>
              </a:r>
              <a:endParaRPr lang="en-US" sz="1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46470" y="2086004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rd2</a:t>
              </a:r>
              <a:endParaRPr lang="en-US" sz="1800" dirty="0"/>
            </a:p>
          </p:txBody>
        </p:sp>
      </p:grpSp>
      <p:sp>
        <p:nvSpPr>
          <p:cNvPr id="44" name="Oval 43"/>
          <p:cNvSpPr/>
          <p:nvPr/>
        </p:nvSpPr>
        <p:spPr bwMode="auto">
          <a:xfrm>
            <a:off x="4749832" y="2520972"/>
            <a:ext cx="363090" cy="379781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187992" y="2520972"/>
            <a:ext cx="363090" cy="379781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6230107" y="4825673"/>
            <a:ext cx="3328986" cy="12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reg1 &lt;- reg2 + 13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28651" y="2961809"/>
            <a:ext cx="2886074" cy="12852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reg1 &lt;- reg2 + 13</a:t>
            </a: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reg2 &lt;- reg1 -  1</a:t>
            </a:r>
            <a:endParaRPr lang="en-US" sz="2000" b="1" kern="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494806" y="3560165"/>
            <a:ext cx="363090" cy="379781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830898" y="4289899"/>
            <a:ext cx="329945" cy="36432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7763533" y="3127955"/>
            <a:ext cx="363090" cy="37978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3409069" y="4845983"/>
            <a:ext cx="2767254" cy="12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reg2 &lt;- reg1 – 1</a:t>
            </a: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endParaRPr lang="en-US" sz="2000" kern="0" dirty="0" smtClean="0">
              <a:solidFill>
                <a:srgbClr val="FF0000"/>
              </a:solidFill>
              <a:latin typeface="+mj-lt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kern="0" dirty="0" smtClean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Stall due to Scoreboard!</a:t>
            </a:r>
          </a:p>
        </p:txBody>
      </p:sp>
    </p:spTree>
    <p:extLst>
      <p:ext uri="{BB962C8B-B14F-4D97-AF65-F5344CB8AC3E}">
        <p14:creationId xmlns:p14="http://schemas.microsoft.com/office/powerpoint/2010/main" val="41236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 bwMode="auto">
          <a:xfrm>
            <a:off x="6231606" y="1614488"/>
            <a:ext cx="0" cy="3700462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SMIPS Example – Cycle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623782" y="2492396"/>
            <a:ext cx="5217940" cy="2204689"/>
            <a:chOff x="1729641" y="1374808"/>
            <a:chExt cx="6265652" cy="3484086"/>
          </a:xfrm>
        </p:grpSpPr>
        <p:sp>
          <p:nvSpPr>
            <p:cNvPr id="8" name="Cloud 7"/>
            <p:cNvSpPr/>
            <p:nvPr/>
          </p:nvSpPr>
          <p:spPr bwMode="auto">
            <a:xfrm>
              <a:off x="1734654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Cloud 8"/>
            <p:cNvSpPr/>
            <p:nvPr/>
          </p:nvSpPr>
          <p:spPr bwMode="auto">
            <a:xfrm>
              <a:off x="6069668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4562031" y="3205054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9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 flipH="1">
              <a:off x="4581081" y="2658209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4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 bwMode="auto">
            <a:xfrm>
              <a:off x="3584461" y="3375710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095431" y="3362298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504780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>
              <a:off x="351778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>
            <a:xfrm>
              <a:off x="1989548" y="2738170"/>
              <a:ext cx="1423026" cy="5863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err="1" smtClean="0">
                  <a:latin typeface="+mn-lt"/>
                  <a:cs typeface="Courier New" pitchFamily="49" charset="0"/>
                </a:rPr>
                <a:t>doFetch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6603" y="2739189"/>
              <a:ext cx="1503112" cy="437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latin typeface="+mn-lt"/>
                  <a:cs typeface="Courier New" pitchFamily="49" charset="0"/>
                </a:rPr>
                <a:t>  </a:t>
              </a:r>
              <a:r>
                <a:rPr lang="en-US" sz="1800" dirty="0" err="1" smtClean="0">
                  <a:latin typeface="+mn-lt"/>
                  <a:cs typeface="Courier New" pitchFamily="49" charset="0"/>
                </a:rPr>
                <a:t>doExecute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82615" y="3530710"/>
              <a:ext cx="801116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d2e</a:t>
              </a:r>
              <a:endParaRPr lang="en-US" dirty="0" smtClean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09349" y="2073612"/>
              <a:ext cx="140320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redirect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986437" y="1374808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     … Register </a:t>
              </a:r>
              <a:r>
                <a:rPr lang="en-US" dirty="0"/>
                <a:t>File</a:t>
              </a: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3005487" y="4147694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Scoreboard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8" idx="1"/>
            </p:cNvCxnSpPr>
            <p:nvPr/>
          </p:nvCxnSpPr>
          <p:spPr bwMode="auto">
            <a:xfrm>
              <a:off x="2654992" y="3635461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871190" y="3638999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6340951" y="3613617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6619933" y="3696788"/>
              <a:ext cx="1375360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remove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29641" y="3586991"/>
              <a:ext cx="123177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search</a:t>
              </a:r>
              <a:endParaRPr lang="en-US" sz="1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42795" y="3586991"/>
              <a:ext cx="1097979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insert</a:t>
              </a:r>
              <a:endParaRPr lang="en-US" sz="1800" dirty="0"/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2701062" y="2075948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917260" y="2079486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 flipV="1">
              <a:off x="6333856" y="2086003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6611085" y="2011777"/>
              <a:ext cx="615053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err="1" smtClean="0"/>
                <a:t>wr</a:t>
              </a:r>
              <a:endParaRPr lang="en-US" sz="1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99615" y="1974979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rd1</a:t>
              </a:r>
              <a:endParaRPr lang="en-US" sz="1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46470" y="2086004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rd2</a:t>
              </a:r>
              <a:endParaRPr lang="en-US" sz="1800" dirty="0"/>
            </a:p>
          </p:txBody>
        </p:sp>
      </p:grpSp>
      <p:sp>
        <p:nvSpPr>
          <p:cNvPr id="44" name="Oval 43"/>
          <p:cNvSpPr/>
          <p:nvPr/>
        </p:nvSpPr>
        <p:spPr bwMode="auto">
          <a:xfrm>
            <a:off x="4749832" y="2520972"/>
            <a:ext cx="363090" cy="37978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187992" y="2520972"/>
            <a:ext cx="363090" cy="379781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6230107" y="4825673"/>
            <a:ext cx="3328986" cy="12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endParaRPr lang="en-US" sz="20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28651" y="2961809"/>
            <a:ext cx="2886074" cy="12852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reg1 &lt;- reg2 + 13</a:t>
            </a: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reg2 &lt;- reg1 -  1</a:t>
            </a:r>
            <a:endParaRPr lang="en-US" sz="20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3409069" y="4845983"/>
            <a:ext cx="2767254" cy="12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reg2 &lt;- reg1 – 1</a:t>
            </a: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endParaRPr lang="en-US" sz="2000" kern="0" dirty="0" smtClean="0">
              <a:solidFill>
                <a:srgbClr val="FF0000"/>
              </a:solidFill>
              <a:latin typeface="+mj-lt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kern="0" dirty="0" smtClean="0">
                <a:latin typeface="+mj-lt"/>
                <a:cs typeface="Courier New" panose="02070309020205020404" pitchFamily="49" charset="0"/>
              </a:rPr>
              <a:t>Now this instruction is free to execute</a:t>
            </a:r>
          </a:p>
        </p:txBody>
      </p:sp>
    </p:spTree>
    <p:extLst>
      <p:ext uri="{BB962C8B-B14F-4D97-AF65-F5344CB8AC3E}">
        <p14:creationId xmlns:p14="http://schemas.microsoft.com/office/powerpoint/2010/main" val="41066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 bwMode="auto">
          <a:xfrm>
            <a:off x="6231606" y="1614488"/>
            <a:ext cx="0" cy="3700462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SMIPS Example – Cycle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7,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T05-</a:t>
            </a:r>
            <a:fld id="{EC0A9AF3-268B-496B-8C8B-87FFEF96908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623782" y="2492396"/>
            <a:ext cx="5217940" cy="2204689"/>
            <a:chOff x="1729641" y="1374808"/>
            <a:chExt cx="6265652" cy="3484086"/>
          </a:xfrm>
        </p:grpSpPr>
        <p:sp>
          <p:nvSpPr>
            <p:cNvPr id="8" name="Cloud 7"/>
            <p:cNvSpPr/>
            <p:nvPr/>
          </p:nvSpPr>
          <p:spPr bwMode="auto">
            <a:xfrm>
              <a:off x="1734654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Cloud 8"/>
            <p:cNvSpPr/>
            <p:nvPr/>
          </p:nvSpPr>
          <p:spPr bwMode="auto">
            <a:xfrm>
              <a:off x="6069668" y="2567819"/>
              <a:ext cx="1840675" cy="106878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4562031" y="3205054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9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 flipH="1">
              <a:off x="4581081" y="2658209"/>
              <a:ext cx="533400" cy="341313"/>
              <a:chOff x="1920" y="1392"/>
              <a:chExt cx="192" cy="192"/>
            </a:xfrm>
            <a:solidFill>
              <a:schemeClr val="accent1"/>
            </a:solidFill>
          </p:grpSpPr>
          <p:sp>
            <p:nvSpPr>
              <p:cNvPr id="34" name="Rectangle 12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grp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ne 14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Line 15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 bwMode="auto">
            <a:xfrm>
              <a:off x="3584461" y="3375710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095431" y="3362298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504780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>
              <a:off x="3517786" y="2828865"/>
              <a:ext cx="104424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>
            <a:xfrm>
              <a:off x="1989548" y="2738170"/>
              <a:ext cx="1423026" cy="5863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err="1" smtClean="0">
                  <a:latin typeface="+mn-lt"/>
                  <a:cs typeface="Courier New" pitchFamily="49" charset="0"/>
                </a:rPr>
                <a:t>doFetch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6603" y="2739189"/>
              <a:ext cx="1503112" cy="437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latin typeface="+mn-lt"/>
                  <a:cs typeface="Courier New" pitchFamily="49" charset="0"/>
                </a:rPr>
                <a:t>  </a:t>
              </a:r>
              <a:r>
                <a:rPr lang="en-US" sz="1800" dirty="0" err="1" smtClean="0">
                  <a:latin typeface="+mn-lt"/>
                  <a:cs typeface="Courier New" pitchFamily="49" charset="0"/>
                </a:rPr>
                <a:t>doExecute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82615" y="3530710"/>
              <a:ext cx="801116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d2e</a:t>
              </a:r>
              <a:endParaRPr lang="en-US" dirty="0" smtClean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09349" y="2073612"/>
              <a:ext cx="140320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redirect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986437" y="1374808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     … Register </a:t>
              </a:r>
              <a:r>
                <a:rPr lang="en-US" dirty="0"/>
                <a:t>File</a:t>
              </a: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3005487" y="4147694"/>
              <a:ext cx="4217988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  <a:defRPr/>
              </a:pPr>
              <a:r>
                <a:rPr lang="en-US" dirty="0" smtClean="0"/>
                <a:t>Scoreboard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8" idx="1"/>
            </p:cNvCxnSpPr>
            <p:nvPr/>
          </p:nvCxnSpPr>
          <p:spPr bwMode="auto">
            <a:xfrm>
              <a:off x="2654992" y="3635461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871190" y="3638999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6340951" y="3613617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6619933" y="3696788"/>
              <a:ext cx="1375360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remove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29641" y="3586991"/>
              <a:ext cx="1231777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search</a:t>
              </a:r>
              <a:endParaRPr lang="en-US" sz="1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42795" y="3586991"/>
              <a:ext cx="1097979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insert</a:t>
              </a:r>
              <a:endParaRPr lang="en-US" sz="1800" dirty="0"/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2701062" y="2075948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917260" y="2079486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 flipV="1">
              <a:off x="6333856" y="2086003"/>
              <a:ext cx="524143" cy="5122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6611085" y="2011777"/>
              <a:ext cx="615053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err="1" smtClean="0"/>
                <a:t>wr</a:t>
              </a:r>
              <a:endParaRPr lang="en-US" sz="1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99615" y="1974979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rd1</a:t>
              </a:r>
              <a:endParaRPr lang="en-US" sz="1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46470" y="2086004"/>
              <a:ext cx="748851" cy="5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rd2</a:t>
              </a:r>
              <a:endParaRPr lang="en-US" sz="1800" dirty="0"/>
            </a:p>
          </p:txBody>
        </p:sp>
      </p:grpSp>
      <p:sp>
        <p:nvSpPr>
          <p:cNvPr id="44" name="Oval 43"/>
          <p:cNvSpPr/>
          <p:nvPr/>
        </p:nvSpPr>
        <p:spPr bwMode="auto">
          <a:xfrm>
            <a:off x="4749832" y="2520972"/>
            <a:ext cx="363090" cy="37978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187992" y="2520972"/>
            <a:ext cx="363090" cy="379781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6230107" y="4825673"/>
            <a:ext cx="3328986" cy="12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endParaRPr lang="en-US" sz="20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28651" y="2961809"/>
            <a:ext cx="2886074" cy="12852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reg1 &lt;- reg2 + 13</a:t>
            </a: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reg2 &lt;- reg1 -  1</a:t>
            </a:r>
            <a:endParaRPr lang="en-US" sz="20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3409069" y="4845983"/>
            <a:ext cx="2767254" cy="12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-96" charset="2"/>
              <a:buNone/>
            </a:pPr>
            <a:r>
              <a:rPr lang="en-US" sz="20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reg2 &lt;- reg1 – 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830898" y="4289899"/>
            <a:ext cx="329945" cy="36432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841567" y="3568652"/>
            <a:ext cx="363090" cy="37978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>
                <a:latin typeface="Verdana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42273</TotalTime>
  <Words>1020</Words>
  <Application>Microsoft Office PowerPoint</Application>
  <PresentationFormat>On-screen Show (4:3)</PresentationFormat>
  <Paragraphs>310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Blueprint</vt:lpstr>
      <vt:lpstr>PowerPoint Presentation</vt:lpstr>
      <vt:lpstr>Introduction</vt:lpstr>
      <vt:lpstr>SMIPS Fetch/Execute Division</vt:lpstr>
      <vt:lpstr>SMIPS 2 Cycle Pipeline</vt:lpstr>
      <vt:lpstr>SMIPS Example – RAW</vt:lpstr>
      <vt:lpstr>SMIPS Example – Cycle 1</vt:lpstr>
      <vt:lpstr>SMIPS Example – Cycle 2</vt:lpstr>
      <vt:lpstr>SMIPS Example – Cycle 3</vt:lpstr>
      <vt:lpstr>SMIPS Example – Cycle 3</vt:lpstr>
      <vt:lpstr>SMIPS Example – Cycle 4</vt:lpstr>
      <vt:lpstr>SMIPS Example – Cycle 5</vt:lpstr>
      <vt:lpstr>Processor Enhancements</vt:lpstr>
      <vt:lpstr>Variation 1 – Before improvements</vt:lpstr>
      <vt:lpstr>Variation 1 - Results</vt:lpstr>
      <vt:lpstr>Variation 2 – Shorter Misprediction Penalty?</vt:lpstr>
      <vt:lpstr>Variation 2 - Results</vt:lpstr>
      <vt:lpstr>Scheduling Analysis</vt:lpstr>
      <vt:lpstr>Register File</vt:lpstr>
      <vt:lpstr>Variation 3 – Shorter Misprediction Penalty!</vt:lpstr>
      <vt:lpstr>Variation 3 - Results</vt:lpstr>
      <vt:lpstr>Conclusion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Sequential Circuits</dc:subject>
  <dc:creator>Arvind</dc:creator>
  <cp:lastModifiedBy>acwright</cp:lastModifiedBy>
  <cp:revision>1061</cp:revision>
  <cp:lastPrinted>1601-01-01T00:00:00Z</cp:lastPrinted>
  <dcterms:created xsi:type="dcterms:W3CDTF">2003-01-21T19:25:41Z</dcterms:created>
  <dcterms:modified xsi:type="dcterms:W3CDTF">2013-10-18T18:32:22Z</dcterms:modified>
</cp:coreProperties>
</file>