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79"/>
  </p:notesMasterIdLst>
  <p:handoutMasterIdLst>
    <p:handoutMasterId r:id="rId80"/>
  </p:handoutMasterIdLst>
  <p:sldIdLst>
    <p:sldId id="1293" r:id="rId2"/>
    <p:sldId id="1378" r:id="rId3"/>
    <p:sldId id="1388" r:id="rId4"/>
    <p:sldId id="1392" r:id="rId5"/>
    <p:sldId id="1461" r:id="rId6"/>
    <p:sldId id="1459" r:id="rId7"/>
    <p:sldId id="1460" r:id="rId8"/>
    <p:sldId id="1458" r:id="rId9"/>
    <p:sldId id="1462" r:id="rId10"/>
    <p:sldId id="1389" r:id="rId11"/>
    <p:sldId id="1390" r:id="rId12"/>
    <p:sldId id="1391" r:id="rId13"/>
    <p:sldId id="1393" r:id="rId14"/>
    <p:sldId id="1463" r:id="rId15"/>
    <p:sldId id="1394" r:id="rId16"/>
    <p:sldId id="1395" r:id="rId17"/>
    <p:sldId id="1396" r:id="rId18"/>
    <p:sldId id="1405" r:id="rId19"/>
    <p:sldId id="1404" r:id="rId20"/>
    <p:sldId id="1397" r:id="rId21"/>
    <p:sldId id="1414" r:id="rId22"/>
    <p:sldId id="1398" r:id="rId23"/>
    <p:sldId id="1399" r:id="rId24"/>
    <p:sldId id="1400" r:id="rId25"/>
    <p:sldId id="1401" r:id="rId26"/>
    <p:sldId id="1402" r:id="rId27"/>
    <p:sldId id="1403" r:id="rId28"/>
    <p:sldId id="1406" r:id="rId29"/>
    <p:sldId id="1415" r:id="rId30"/>
    <p:sldId id="1408" r:id="rId31"/>
    <p:sldId id="1409" r:id="rId32"/>
    <p:sldId id="1410" r:id="rId33"/>
    <p:sldId id="1411" r:id="rId34"/>
    <p:sldId id="1412" r:id="rId35"/>
    <p:sldId id="1413" r:id="rId36"/>
    <p:sldId id="1416" r:id="rId37"/>
    <p:sldId id="1417" r:id="rId38"/>
    <p:sldId id="1420" r:id="rId39"/>
    <p:sldId id="1421" r:id="rId40"/>
    <p:sldId id="1418" r:id="rId41"/>
    <p:sldId id="1419" r:id="rId42"/>
    <p:sldId id="1422" r:id="rId43"/>
    <p:sldId id="1423" r:id="rId44"/>
    <p:sldId id="1424" r:id="rId45"/>
    <p:sldId id="1425" r:id="rId46"/>
    <p:sldId id="1426" r:id="rId47"/>
    <p:sldId id="1427" r:id="rId48"/>
    <p:sldId id="1428" r:id="rId49"/>
    <p:sldId id="1429" r:id="rId50"/>
    <p:sldId id="1430" r:id="rId51"/>
    <p:sldId id="1431" r:id="rId52"/>
    <p:sldId id="1432" r:id="rId53"/>
    <p:sldId id="1433" r:id="rId54"/>
    <p:sldId id="1434" r:id="rId55"/>
    <p:sldId id="1435" r:id="rId56"/>
    <p:sldId id="1464" r:id="rId57"/>
    <p:sldId id="1436" r:id="rId58"/>
    <p:sldId id="1438" r:id="rId59"/>
    <p:sldId id="1440" r:id="rId60"/>
    <p:sldId id="1445" r:id="rId61"/>
    <p:sldId id="1441" r:id="rId62"/>
    <p:sldId id="1442" r:id="rId63"/>
    <p:sldId id="1444" r:id="rId64"/>
    <p:sldId id="1446" r:id="rId65"/>
    <p:sldId id="1447" r:id="rId66"/>
    <p:sldId id="1448" r:id="rId67"/>
    <p:sldId id="1449" r:id="rId68"/>
    <p:sldId id="1450" r:id="rId69"/>
    <p:sldId id="1465" r:id="rId70"/>
    <p:sldId id="1451" r:id="rId71"/>
    <p:sldId id="1452" r:id="rId72"/>
    <p:sldId id="1453" r:id="rId73"/>
    <p:sldId id="1456" r:id="rId74"/>
    <p:sldId id="1455" r:id="rId75"/>
    <p:sldId id="1457" r:id="rId76"/>
    <p:sldId id="1386" r:id="rId77"/>
    <p:sldId id="1387" r:id="rId78"/>
  </p:sldIdLst>
  <p:sldSz cx="9144000" cy="6858000" type="screen4x3"/>
  <p:notesSz cx="7010400" cy="9296400"/>
  <p:defaultTextStyle>
    <a:defPPr>
      <a:defRPr lang="en-US"/>
    </a:defPPr>
    <a:lvl1pPr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1pPr>
    <a:lvl2pPr marL="4572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2pPr>
    <a:lvl3pPr marL="9144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3pPr>
    <a:lvl4pPr marL="13716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4pPr>
    <a:lvl5pPr marL="1828800" algn="l" rtl="0" fontAlgn="base">
      <a:lnSpc>
        <a:spcPct val="90000"/>
      </a:lnSpc>
      <a:spcBef>
        <a:spcPct val="25000"/>
      </a:spcBef>
      <a:spcAft>
        <a:spcPct val="0"/>
      </a:spcAft>
      <a:buClr>
        <a:schemeClr val="bg1"/>
      </a:buClr>
      <a:buSzPct val="100000"/>
      <a:buFont typeface="Wingdings" pitchFamily="-96" charset="2"/>
      <a:buChar char="•"/>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80"/>
    <a:srgbClr val="FFFF00"/>
    <a:srgbClr val="000000"/>
    <a:srgbClr val="FF3333"/>
    <a:srgbClr val="FF0000"/>
    <a:srgbClr val="F8F45E"/>
    <a:srgbClr val="F6FD71"/>
    <a:srgbClr val="FD7E71"/>
    <a:srgbClr val="CC3300"/>
    <a:srgbClr val="DFB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3" autoAdjust="0"/>
    <p:restoredTop sz="96189" autoAdjust="0"/>
  </p:normalViewPr>
  <p:slideViewPr>
    <p:cSldViewPr snapToGrid="0">
      <p:cViewPr varScale="1">
        <p:scale>
          <a:sx n="102" d="100"/>
          <a:sy n="102" d="100"/>
        </p:scale>
        <p:origin x="-1074" y="-102"/>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092"/>
    </p:cViewPr>
  </p:sorterViewPr>
  <p:notesViewPr>
    <p:cSldViewPr snapToGrid="0">
      <p:cViewPr>
        <p:scale>
          <a:sx n="75" d="100"/>
          <a:sy n="75" d="100"/>
        </p:scale>
        <p:origin x="-1404" y="7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1" y="1"/>
            <a:ext cx="3038145" cy="465743"/>
          </a:xfrm>
          <a:prstGeom prst="rect">
            <a:avLst/>
          </a:prstGeom>
          <a:noFill/>
          <a:ln w="9525">
            <a:noFill/>
            <a:miter lim="800000"/>
            <a:headEnd/>
            <a:tailEnd/>
          </a:ln>
          <a:effectLst/>
        </p:spPr>
        <p:txBody>
          <a:bodyPr vert="horz" wrap="square" lIns="93127" tIns="46560" rIns="93127" bIns="46560" numCol="1" anchor="t" anchorCtr="0" compatLnSpc="1">
            <a:prstTxWarp prst="textNoShape">
              <a:avLst/>
            </a:prstTxWarp>
          </a:bodyPr>
          <a:lstStyle>
            <a:lvl1pPr defTabSz="930219">
              <a:lnSpc>
                <a:spcPct val="100000"/>
              </a:lnSpc>
              <a:spcBef>
                <a:spcPct val="20000"/>
              </a:spcBef>
              <a:buClrTx/>
              <a:buSzTx/>
              <a:buFontTx/>
              <a:buNone/>
              <a:defRPr sz="13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3972258" y="1"/>
            <a:ext cx="3038144" cy="465743"/>
          </a:xfrm>
          <a:prstGeom prst="rect">
            <a:avLst/>
          </a:prstGeom>
          <a:noFill/>
          <a:ln w="9525">
            <a:noFill/>
            <a:miter lim="800000"/>
            <a:headEnd/>
            <a:tailEnd/>
          </a:ln>
          <a:effectLst/>
        </p:spPr>
        <p:txBody>
          <a:bodyPr vert="horz" wrap="square" lIns="93127" tIns="46560" rIns="93127" bIns="46560" numCol="1" anchor="t" anchorCtr="0" compatLnSpc="1">
            <a:prstTxWarp prst="textNoShape">
              <a:avLst/>
            </a:prstTxWarp>
          </a:bodyPr>
          <a:lstStyle>
            <a:lvl1pPr algn="r" defTabSz="930219">
              <a:lnSpc>
                <a:spcPct val="100000"/>
              </a:lnSpc>
              <a:spcBef>
                <a:spcPct val="20000"/>
              </a:spcBef>
              <a:buClrTx/>
              <a:buSzTx/>
              <a:buFontTx/>
              <a:buNone/>
              <a:defRPr sz="13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1" y="8830658"/>
            <a:ext cx="3038145" cy="465742"/>
          </a:xfrm>
          <a:prstGeom prst="rect">
            <a:avLst/>
          </a:prstGeom>
          <a:noFill/>
          <a:ln w="9525">
            <a:noFill/>
            <a:miter lim="800000"/>
            <a:headEnd/>
            <a:tailEnd/>
          </a:ln>
          <a:effectLst/>
        </p:spPr>
        <p:txBody>
          <a:bodyPr vert="horz" wrap="square" lIns="93127" tIns="46560" rIns="93127" bIns="46560" numCol="1" anchor="b" anchorCtr="0" compatLnSpc="1">
            <a:prstTxWarp prst="textNoShape">
              <a:avLst/>
            </a:prstTxWarp>
          </a:bodyPr>
          <a:lstStyle>
            <a:lvl1pPr defTabSz="930219">
              <a:lnSpc>
                <a:spcPct val="100000"/>
              </a:lnSpc>
              <a:spcBef>
                <a:spcPct val="20000"/>
              </a:spcBef>
              <a:buClrTx/>
              <a:buSzTx/>
              <a:buFontTx/>
              <a:buNone/>
              <a:defRPr sz="13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3972258" y="8830658"/>
            <a:ext cx="3038144" cy="465742"/>
          </a:xfrm>
          <a:prstGeom prst="rect">
            <a:avLst/>
          </a:prstGeom>
          <a:noFill/>
          <a:ln w="9525">
            <a:noFill/>
            <a:miter lim="800000"/>
            <a:headEnd/>
            <a:tailEnd/>
          </a:ln>
          <a:effectLst/>
        </p:spPr>
        <p:txBody>
          <a:bodyPr vert="horz" wrap="square" lIns="93127" tIns="46560" rIns="93127" bIns="46560" numCol="1" anchor="b" anchorCtr="0" compatLnSpc="1">
            <a:prstTxWarp prst="textNoShape">
              <a:avLst/>
            </a:prstTxWarp>
          </a:bodyPr>
          <a:lstStyle>
            <a:lvl1pPr algn="r" defTabSz="930219">
              <a:lnSpc>
                <a:spcPct val="100000"/>
              </a:lnSpc>
              <a:spcBef>
                <a:spcPct val="20000"/>
              </a:spcBef>
              <a:buClrTx/>
              <a:buSzTx/>
              <a:buFontTx/>
              <a:buNone/>
              <a:defRPr sz="1300">
                <a:latin typeface="Tahoma" pitchFamily="34" charset="0"/>
              </a:defRPr>
            </a:lvl1pPr>
          </a:lstStyle>
          <a:p>
            <a:pPr>
              <a:defRPr/>
            </a:pPr>
            <a:fld id="{D06BDAD0-7E88-4F24-996F-A4239B167086}" type="slidenum">
              <a:rPr lang="en-US"/>
              <a:pPr>
                <a:defRPr/>
              </a:pPr>
              <a:t>‹#›</a:t>
            </a:fld>
            <a:endParaRPr lang="en-US"/>
          </a:p>
        </p:txBody>
      </p:sp>
    </p:spTree>
    <p:extLst>
      <p:ext uri="{BB962C8B-B14F-4D97-AF65-F5344CB8AC3E}">
        <p14:creationId xmlns:p14="http://schemas.microsoft.com/office/powerpoint/2010/main" val="4024932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1" y="1"/>
            <a:ext cx="3038145" cy="465743"/>
          </a:xfrm>
          <a:prstGeom prst="rect">
            <a:avLst/>
          </a:prstGeom>
          <a:noFill/>
          <a:ln w="9525">
            <a:noFill/>
            <a:miter lim="800000"/>
            <a:headEnd/>
            <a:tailEnd/>
          </a:ln>
          <a:effectLst/>
        </p:spPr>
        <p:txBody>
          <a:bodyPr vert="horz" wrap="square" lIns="93127" tIns="46560" rIns="93127" bIns="46560" numCol="1" anchor="t" anchorCtr="0" compatLnSpc="1">
            <a:prstTxWarp prst="textNoShape">
              <a:avLst/>
            </a:prstTxWarp>
          </a:bodyPr>
          <a:lstStyle>
            <a:lvl1pPr defTabSz="930219"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33795" name="Rectangle 15"/>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34112" y="4416099"/>
            <a:ext cx="5142177" cy="4183995"/>
          </a:xfrm>
          <a:prstGeom prst="rect">
            <a:avLst/>
          </a:prstGeom>
          <a:noFill/>
          <a:ln w="9525">
            <a:noFill/>
            <a:miter lim="800000"/>
            <a:headEnd/>
            <a:tailEnd/>
          </a:ln>
          <a:effectLst/>
        </p:spPr>
        <p:txBody>
          <a:bodyPr vert="horz" wrap="square" lIns="93127" tIns="46560" rIns="93127" bIns="465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3972258" y="1"/>
            <a:ext cx="3038144" cy="465743"/>
          </a:xfrm>
          <a:prstGeom prst="rect">
            <a:avLst/>
          </a:prstGeom>
          <a:noFill/>
          <a:ln w="9525">
            <a:noFill/>
            <a:miter lim="800000"/>
            <a:headEnd/>
            <a:tailEnd/>
          </a:ln>
          <a:effectLst/>
        </p:spPr>
        <p:txBody>
          <a:bodyPr vert="horz" wrap="square" lIns="93127" tIns="46560" rIns="93127" bIns="46560" numCol="1" anchor="t" anchorCtr="0" compatLnSpc="1">
            <a:prstTxWarp prst="textNoShape">
              <a:avLst/>
            </a:prstTxWarp>
          </a:bodyPr>
          <a:lstStyle>
            <a:lvl1pPr algn="r" defTabSz="930219"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1" y="8830658"/>
            <a:ext cx="3038145" cy="465742"/>
          </a:xfrm>
          <a:prstGeom prst="rect">
            <a:avLst/>
          </a:prstGeom>
          <a:noFill/>
          <a:ln w="9525">
            <a:noFill/>
            <a:miter lim="800000"/>
            <a:headEnd/>
            <a:tailEnd/>
          </a:ln>
          <a:effectLst/>
        </p:spPr>
        <p:txBody>
          <a:bodyPr vert="horz" wrap="square" lIns="93127" tIns="46560" rIns="93127" bIns="46560" numCol="1" anchor="b" anchorCtr="0" compatLnSpc="1">
            <a:prstTxWarp prst="textNoShape">
              <a:avLst/>
            </a:prstTxWarp>
          </a:bodyPr>
          <a:lstStyle>
            <a:lvl1pPr defTabSz="930219"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3972258" y="8830658"/>
            <a:ext cx="3038144" cy="465742"/>
          </a:xfrm>
          <a:prstGeom prst="rect">
            <a:avLst/>
          </a:prstGeom>
          <a:noFill/>
          <a:ln w="9525">
            <a:noFill/>
            <a:miter lim="800000"/>
            <a:headEnd/>
            <a:tailEnd/>
          </a:ln>
          <a:effectLst/>
        </p:spPr>
        <p:txBody>
          <a:bodyPr vert="horz" wrap="square" lIns="93127" tIns="46560" rIns="93127" bIns="46560" numCol="1" anchor="b" anchorCtr="0" compatLnSpc="1">
            <a:prstTxWarp prst="textNoShape">
              <a:avLst/>
            </a:prstTxWarp>
          </a:bodyPr>
          <a:lstStyle>
            <a:lvl1pPr algn="r" defTabSz="930219" eaLnBrk="0" hangingPunct="0">
              <a:lnSpc>
                <a:spcPct val="100000"/>
              </a:lnSpc>
              <a:spcBef>
                <a:spcPct val="20000"/>
              </a:spcBef>
              <a:buClrTx/>
              <a:buSzTx/>
              <a:buFontTx/>
              <a:buNone/>
              <a:defRPr sz="1300">
                <a:latin typeface="Tahoma" pitchFamily="34" charset="0"/>
              </a:defRPr>
            </a:lvl1pPr>
          </a:lstStyle>
          <a:p>
            <a:pPr>
              <a:defRPr/>
            </a:pPr>
            <a:fld id="{89D0B5DD-E471-468E-BF81-0C492E66EA7C}" type="slidenum">
              <a:rPr lang="en-US"/>
              <a:pPr>
                <a:defRPr/>
              </a:pPr>
              <a:t>‹#›</a:t>
            </a:fld>
            <a:endParaRPr lang="en-US"/>
          </a:p>
        </p:txBody>
      </p:sp>
    </p:spTree>
    <p:extLst>
      <p:ext uri="{BB962C8B-B14F-4D97-AF65-F5344CB8AC3E}">
        <p14:creationId xmlns:p14="http://schemas.microsoft.com/office/powerpoint/2010/main" val="3707396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63"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buFont typeface="Wingdings" pitchFamily="2" charset="2"/>
                  <a:buChar char="•"/>
                  <a:defRPr/>
                </a:pPr>
                <a:endParaRPr lang="en-US">
                  <a:latin typeface="+mn-lt"/>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mn-lt"/>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mn-lt"/>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4763" y="6400800"/>
            <a:ext cx="1905000" cy="457200"/>
          </a:xfrm>
        </p:spPr>
        <p:txBody>
          <a:bodyPr/>
          <a:lstStyle>
            <a:lvl1pPr>
              <a:defRPr sz="1200" smtClean="0">
                <a:latin typeface="+mn-lt"/>
              </a:defRPr>
            </a:lvl1pPr>
          </a:lstStyle>
          <a:p>
            <a:pPr>
              <a:defRPr/>
            </a:pPr>
            <a:r>
              <a:rPr lang="en-US" smtClean="0"/>
              <a:t>October 7, 2013</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T05-</a:t>
            </a:r>
            <a:fld id="{E106E5FE-2B70-4D48-BE0C-1D2745C5F17A}"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http://csg.csail.mit.edu/6.s195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October 7, 2013</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T05-</a:t>
            </a:r>
            <a:fld id="{EC0A9AF3-268B-496B-8C8B-87FFEF969083}"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dirty="0" smtClean="0"/>
              <a:t>http://csg.csail.mit.edu/6.s195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10633"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smtClean="0">
                <a:latin typeface="+mn-lt"/>
              </a:defRPr>
            </a:lvl1pPr>
          </a:lstStyle>
          <a:p>
            <a:pPr>
              <a:defRPr/>
            </a:pPr>
            <a:r>
              <a:rPr lang="en-US" smtClean="0"/>
              <a:t>October 7, 2013</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T05-</a:t>
            </a:r>
            <a:fld id="{B24ECE11-5C89-470A-9AF8-7FAC56BAE18E}"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800" y="6400800"/>
            <a:ext cx="330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smtClean="0"/>
              <a:t>http://csg.csail.mit.edu/6.s195</a:t>
            </a:r>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5"/>
            <a:ext cx="7943849" cy="4651375"/>
          </a:xfrm>
        </p:spPr>
        <p:txBody>
          <a:bodyPr/>
          <a:lstStyle/>
          <a:p>
            <a:pPr lvl="0" eaLnBrk="1" hangingPunct="1">
              <a:lnSpc>
                <a:spcPct val="80000"/>
              </a:lnSpc>
              <a:buClr>
                <a:srgbClr val="6F89F7"/>
              </a:buClr>
            </a:pPr>
            <a:r>
              <a:rPr lang="en-US" sz="2400" dirty="0" smtClean="0">
                <a:solidFill>
                  <a:srgbClr val="660066"/>
                </a:solidFill>
              </a:rPr>
              <a:t>Constructive Computer Architecture</a:t>
            </a:r>
            <a:endParaRPr lang="en-US" sz="1800" dirty="0" smtClean="0">
              <a:solidFill>
                <a:srgbClr val="660066"/>
              </a:solidFill>
            </a:endParaRPr>
          </a:p>
          <a:p>
            <a:pPr eaLnBrk="1" hangingPunct="1">
              <a:lnSpc>
                <a:spcPct val="80000"/>
              </a:lnSpc>
            </a:pPr>
            <a:r>
              <a:rPr lang="en-US" sz="4400" dirty="0" smtClean="0">
                <a:solidFill>
                  <a:schemeClr val="tx2"/>
                </a:solidFill>
              </a:rPr>
              <a:t>Tutorial 6:</a:t>
            </a:r>
          </a:p>
          <a:p>
            <a:pPr eaLnBrk="1" hangingPunct="1">
              <a:lnSpc>
                <a:spcPct val="80000"/>
              </a:lnSpc>
            </a:pPr>
            <a:r>
              <a:rPr lang="en-US" sz="4400" dirty="0" smtClean="0">
                <a:solidFill>
                  <a:schemeClr val="tx2"/>
                </a:solidFill>
              </a:rPr>
              <a:t>Five Details of SMIPS Implementations</a:t>
            </a: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r>
              <a:rPr lang="en-US" sz="2400" dirty="0" smtClean="0"/>
              <a:t>Andy Wright</a:t>
            </a:r>
          </a:p>
          <a:p>
            <a:pPr eaLnBrk="1" hangingPunct="1">
              <a:lnSpc>
                <a:spcPct val="80000"/>
              </a:lnSpc>
            </a:pPr>
            <a:r>
              <a:rPr lang="en-US" sz="2400" dirty="0" smtClean="0"/>
              <a:t>6.S195 TA</a:t>
            </a:r>
          </a:p>
        </p:txBody>
      </p:sp>
      <p:sp>
        <p:nvSpPr>
          <p:cNvPr id="2" name="Date Placeholder 1"/>
          <p:cNvSpPr>
            <a:spLocks noGrp="1"/>
          </p:cNvSpPr>
          <p:nvPr>
            <p:ph type="dt" sz="quarter" idx="10"/>
          </p:nvPr>
        </p:nvSpPr>
        <p:spPr/>
        <p:txBody>
          <a:bodyPr/>
          <a:lstStyle/>
          <a:p>
            <a:pPr>
              <a:defRPr/>
            </a:pPr>
            <a:r>
              <a:rPr lang="en-US" smtClean="0"/>
              <a:t>October 7, 2013</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106E5FE-2B70-4D48-BE0C-1D2745C5F17A}" type="slidenum">
              <a:rPr lang="en-US" smtClean="0"/>
              <a:pPr>
                <a:defRPr/>
              </a:pPr>
              <a:t>1</a:t>
            </a:fld>
            <a:endParaRPr lang="en-US" dirty="0"/>
          </a:p>
        </p:txBody>
      </p:sp>
    </p:spTree>
    <p:extLst>
      <p:ext uri="{BB962C8B-B14F-4D97-AF65-F5344CB8AC3E}">
        <p14:creationId xmlns:p14="http://schemas.microsoft.com/office/powerpoint/2010/main" val="2941516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Poisoning Instructions</a:t>
            </a:r>
            <a:endParaRPr lang="en-US" dirty="0"/>
          </a:p>
        </p:txBody>
      </p:sp>
      <p:sp>
        <p:nvSpPr>
          <p:cNvPr id="3" name="Content Placeholder 2"/>
          <p:cNvSpPr>
            <a:spLocks noGrp="1"/>
          </p:cNvSpPr>
          <p:nvPr>
            <p:ph idx="1"/>
          </p:nvPr>
        </p:nvSpPr>
        <p:spPr/>
        <p:txBody>
          <a:bodyPr/>
          <a:lstStyle/>
          <a:p>
            <a:r>
              <a:rPr lang="en-US" dirty="0" smtClean="0"/>
              <a:t>Why poison? It’s a way to mark that an instruction should be killed at a later stage.</a:t>
            </a:r>
          </a:p>
          <a:p>
            <a:pPr lvl="1"/>
            <a:r>
              <a:rPr lang="en-US" dirty="0" smtClean="0"/>
              <a:t>This mark could be as simple as using an invalid value in a maybe data type</a:t>
            </a:r>
          </a:p>
          <a:p>
            <a:r>
              <a:rPr lang="en-US" dirty="0" smtClean="0"/>
              <a:t>Instructions are poisoned when epochs don’t match</a:t>
            </a:r>
          </a:p>
          <a:p>
            <a:r>
              <a:rPr lang="en-US" dirty="0" smtClean="0"/>
              <a:t>Why not kill in place?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95242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Kill-In-Place Pipeline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9" name="Group 8"/>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p:nvPr/>
        </p:nvCxnSpPr>
        <p:spPr bwMode="auto">
          <a:xfrm flipV="1">
            <a:off x="5578997" y="2862805"/>
            <a:ext cx="0" cy="719558"/>
          </a:xfrm>
          <a:prstGeom prst="straightConnector1">
            <a:avLst/>
          </a:prstGeom>
          <a:noFill/>
          <a:ln w="28575" cap="flat" cmpd="sng" algn="ctr">
            <a:solidFill>
              <a:srgbClr val="00B050"/>
            </a:solidFill>
            <a:prstDash val="solid"/>
            <a:round/>
            <a:headEnd type="none" w="med" len="med"/>
            <a:tailEnd type="arrow"/>
          </a:ln>
          <a:effectLst/>
        </p:spPr>
      </p:cxnSp>
      <p:sp>
        <p:nvSpPr>
          <p:cNvPr id="16" name="TextBox 15"/>
          <p:cNvSpPr txBox="1"/>
          <p:nvPr/>
        </p:nvSpPr>
        <p:spPr>
          <a:xfrm>
            <a:off x="561944" y="5879939"/>
            <a:ext cx="8020112" cy="646331"/>
          </a:xfrm>
          <a:prstGeom prst="rect">
            <a:avLst/>
          </a:prstGeom>
          <a:noFill/>
        </p:spPr>
        <p:txBody>
          <a:bodyPr wrap="square" rtlCol="0">
            <a:spAutoFit/>
          </a:bodyPr>
          <a:lstStyle/>
          <a:p>
            <a:pPr>
              <a:buNone/>
            </a:pPr>
            <a:r>
              <a:rPr lang="en-US" dirty="0" smtClean="0"/>
              <a:t>Scoreboard entries need to be removed when instructions are killed.</a:t>
            </a:r>
            <a:endParaRPr lang="en-US" dirty="0"/>
          </a:p>
        </p:txBody>
      </p:sp>
    </p:spTree>
    <p:extLst>
      <p:ext uri="{BB962C8B-B14F-4D97-AF65-F5344CB8AC3E}">
        <p14:creationId xmlns:p14="http://schemas.microsoft.com/office/powerpoint/2010/main" val="3121537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Kill-In-Place Pipeline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17" name="Group 16"/>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FF0000"/>
              </a:solidFill>
              <a:prstDash val="solid"/>
              <a:round/>
              <a:headEnd type="none" w="med" len="med"/>
              <a:tailEnd type="arrow"/>
            </a:ln>
            <a:effectLst/>
          </p:spPr>
        </p:cxnSp>
      </p:grpSp>
      <p:cxnSp>
        <p:nvCxnSpPr>
          <p:cNvPr id="8" name="Straight Arrow Connector 7"/>
          <p:cNvCxnSpPr/>
          <p:nvPr/>
        </p:nvCxnSpPr>
        <p:spPr bwMode="auto">
          <a:xfrm flipV="1">
            <a:off x="5578997" y="2862805"/>
            <a:ext cx="0" cy="719558"/>
          </a:xfrm>
          <a:prstGeom prst="straightConnector1">
            <a:avLst/>
          </a:prstGeom>
          <a:noFill/>
          <a:ln w="28575" cap="flat" cmpd="sng" algn="ctr">
            <a:solidFill>
              <a:srgbClr val="FF0000"/>
            </a:solidFill>
            <a:prstDash val="solid"/>
            <a:round/>
            <a:headEnd type="none" w="med" len="med"/>
            <a:tailEnd type="arrow"/>
          </a:ln>
          <a:effectLst/>
        </p:spPr>
      </p:cxnSp>
      <p:cxnSp>
        <p:nvCxnSpPr>
          <p:cNvPr id="16" name="Straight Connector 15"/>
          <p:cNvCxnSpPr/>
          <p:nvPr/>
        </p:nvCxnSpPr>
        <p:spPr bwMode="auto">
          <a:xfrm>
            <a:off x="7888149" y="2573438"/>
            <a:ext cx="0" cy="1079340"/>
          </a:xfrm>
          <a:prstGeom prst="line">
            <a:avLst/>
          </a:prstGeom>
          <a:noFill/>
          <a:ln w="28575" cap="flat" cmpd="sng" algn="ctr">
            <a:solidFill>
              <a:srgbClr val="FF0000"/>
            </a:solidFill>
            <a:prstDash val="solid"/>
            <a:round/>
            <a:headEnd type="none" w="med" len="med"/>
            <a:tailEnd type="none" w="med" len="med"/>
          </a:ln>
          <a:effectLst/>
        </p:spPr>
      </p:cxnSp>
      <p:sp>
        <p:nvSpPr>
          <p:cNvPr id="18" name="TextBox 17"/>
          <p:cNvSpPr txBox="1"/>
          <p:nvPr/>
        </p:nvSpPr>
        <p:spPr>
          <a:xfrm>
            <a:off x="250694" y="5789274"/>
            <a:ext cx="8578238" cy="923330"/>
          </a:xfrm>
          <a:prstGeom prst="rect">
            <a:avLst/>
          </a:prstGeom>
          <a:noFill/>
        </p:spPr>
        <p:txBody>
          <a:bodyPr wrap="square" rtlCol="0">
            <a:spAutoFit/>
          </a:bodyPr>
          <a:lstStyle/>
          <a:p>
            <a:pPr>
              <a:buNone/>
            </a:pPr>
            <a:r>
              <a:rPr lang="en-US" dirty="0" smtClean="0">
                <a:solidFill>
                  <a:srgbClr val="FF0000"/>
                </a:solidFill>
              </a:rPr>
              <a:t>Both Exec and WB try to call </a:t>
            </a:r>
            <a:r>
              <a:rPr lang="en-US" dirty="0" err="1" smtClean="0">
                <a:solidFill>
                  <a:srgbClr val="FF0000"/>
                </a:solidFill>
              </a:rPr>
              <a:t>sb.remove</a:t>
            </a:r>
            <a:r>
              <a:rPr lang="en-US" dirty="0" smtClean="0">
                <a:solidFill>
                  <a:srgbClr val="FF0000"/>
                </a:solidFill>
              </a:rPr>
              <a:t>(). This will cause Exec to conflict with WB. Also, the scoreboard implementation doesn’t allow out-of-order removal.</a:t>
            </a:r>
            <a:endParaRPr lang="en-US" dirty="0">
              <a:solidFill>
                <a:srgbClr val="FF0000"/>
              </a:solidFill>
            </a:endParaRPr>
          </a:p>
        </p:txBody>
      </p:sp>
    </p:spTree>
    <p:extLst>
      <p:ext uri="{BB962C8B-B14F-4D97-AF65-F5344CB8AC3E}">
        <p14:creationId xmlns:p14="http://schemas.microsoft.com/office/powerpoint/2010/main" val="982160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Poisoning Pipeline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13</a:t>
            </a:fld>
            <a:endParaRPr lang="en-US" dirty="0"/>
          </a:p>
        </p:txBody>
      </p:sp>
      <p:sp>
        <p:nvSpPr>
          <p:cNvPr id="6" name="Footer Placeholder 5"/>
          <p:cNvSpPr>
            <a:spLocks noGrp="1"/>
          </p:cNvSpPr>
          <p:nvPr>
            <p:ph type="ftr" sz="quarter" idx="12"/>
          </p:nvPr>
        </p:nvSpPr>
        <p:spPr/>
        <p:txBody>
          <a:bodyPr/>
          <a:lstStyle/>
          <a:p>
            <a:pPr>
              <a:defRPr/>
            </a:pPr>
            <a:r>
              <a:rPr lang="en-US" dirty="0" smtClean="0"/>
              <a:t>http://csg.csail.mit.edu/6.s195</a:t>
            </a:r>
            <a:endParaRPr lang="en-US" dirty="0"/>
          </a:p>
        </p:txBody>
      </p:sp>
      <p:grpSp>
        <p:nvGrpSpPr>
          <p:cNvPr id="9" name="Group 8"/>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3" name="Rounded Rectangle 2"/>
          <p:cNvSpPr/>
          <p:nvPr/>
        </p:nvSpPr>
        <p:spPr bwMode="auto">
          <a:xfrm>
            <a:off x="4700866" y="4221951"/>
            <a:ext cx="1169043" cy="410904"/>
          </a:xfrm>
          <a:prstGeom prst="roundRect">
            <a:avLst/>
          </a:prstGeom>
          <a:solidFill>
            <a:schemeClr val="tx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2000" b="0" i="0" u="none" strike="noStrike" cap="none" normalizeH="0" baseline="0" dirty="0" smtClean="0">
                <a:ln>
                  <a:noFill/>
                </a:ln>
                <a:solidFill>
                  <a:schemeClr val="tx1"/>
                </a:solidFill>
                <a:effectLst/>
                <a:latin typeface="Verdana" pitchFamily="34" charset="0"/>
              </a:rPr>
              <a:t>Poison</a:t>
            </a:r>
          </a:p>
        </p:txBody>
      </p:sp>
      <p:sp>
        <p:nvSpPr>
          <p:cNvPr id="52" name="Rounded Rectangle 51"/>
          <p:cNvSpPr/>
          <p:nvPr/>
        </p:nvSpPr>
        <p:spPr bwMode="auto">
          <a:xfrm>
            <a:off x="7579827" y="4221951"/>
            <a:ext cx="1169043" cy="410904"/>
          </a:xfrm>
          <a:prstGeom prst="roundRect">
            <a:avLst/>
          </a:prstGeom>
          <a:solidFill>
            <a:schemeClr val="tx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2000" b="0" i="0" u="none" strike="noStrike" cap="none" normalizeH="0" baseline="0" dirty="0" smtClean="0">
                <a:ln>
                  <a:noFill/>
                </a:ln>
                <a:solidFill>
                  <a:schemeClr val="tx1"/>
                </a:solidFill>
                <a:effectLst/>
                <a:latin typeface="Verdana" pitchFamily="34" charset="0"/>
              </a:rPr>
              <a:t>Kill</a:t>
            </a:r>
          </a:p>
        </p:txBody>
      </p:sp>
      <p:cxnSp>
        <p:nvCxnSpPr>
          <p:cNvPr id="17" name="Straight Arrow Connector 16"/>
          <p:cNvCxnSpPr>
            <a:stCxn id="3" idx="3"/>
            <a:endCxn id="52" idx="1"/>
          </p:cNvCxnSpPr>
          <p:nvPr/>
        </p:nvCxnSpPr>
        <p:spPr bwMode="auto">
          <a:xfrm>
            <a:off x="5869909" y="4427403"/>
            <a:ext cx="1709918" cy="0"/>
          </a:xfrm>
          <a:prstGeom prst="straightConnector1">
            <a:avLst/>
          </a:prstGeom>
          <a:noFill/>
          <a:ln w="38100" cap="flat" cmpd="sng" algn="ctr">
            <a:solidFill>
              <a:schemeClr val="tx2"/>
            </a:solidFill>
            <a:prstDash val="solid"/>
            <a:round/>
            <a:headEnd type="none" w="med" len="med"/>
            <a:tailEnd type="arrow"/>
          </a:ln>
          <a:effectLst/>
        </p:spPr>
      </p:cxnSp>
    </p:spTree>
    <p:extLst>
      <p:ext uri="{BB962C8B-B14F-4D97-AF65-F5344CB8AC3E}">
        <p14:creationId xmlns:p14="http://schemas.microsoft.com/office/powerpoint/2010/main" val="111508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dirty="0" smtClean="0"/>
              <a:t>Processor State</a:t>
            </a:r>
          </a:p>
          <a:p>
            <a:r>
              <a:rPr lang="en-US" dirty="0" smtClean="0"/>
              <a:t>Poisoning Instructions</a:t>
            </a:r>
          </a:p>
          <a:p>
            <a:r>
              <a:rPr lang="en-US" b="1" dirty="0" smtClean="0"/>
              <a:t>ASAP Prediction Correction</a:t>
            </a:r>
          </a:p>
          <a:p>
            <a:r>
              <a:rPr lang="en-US" dirty="0" smtClean="0"/>
              <a:t>Pipeline Feedback</a:t>
            </a:r>
          </a:p>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6385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 Prediction Correction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Different instructions that affect the program flow can be resolved at different times</a:t>
            </a:r>
          </a:p>
          <a:p>
            <a:pPr lvl="1"/>
            <a:r>
              <a:rPr lang="en-US" dirty="0" smtClean="0"/>
              <a:t>Absolute Jumps – Decode</a:t>
            </a:r>
          </a:p>
          <a:p>
            <a:pPr lvl="1"/>
            <a:r>
              <a:rPr lang="en-US" dirty="0" smtClean="0"/>
              <a:t>Register Jumps – </a:t>
            </a:r>
            <a:r>
              <a:rPr lang="en-US" dirty="0" err="1" smtClean="0"/>
              <a:t>RFetch</a:t>
            </a:r>
            <a:endParaRPr lang="en-US" dirty="0" smtClean="0"/>
          </a:p>
          <a:p>
            <a:pPr lvl="1"/>
            <a:r>
              <a:rPr lang="en-US" dirty="0" smtClean="0"/>
              <a:t>Branches – Exec</a:t>
            </a:r>
          </a:p>
          <a:p>
            <a:r>
              <a:rPr lang="en-US" dirty="0" smtClean="0"/>
              <a:t>You can save cycles on each </a:t>
            </a:r>
            <a:r>
              <a:rPr lang="en-US" dirty="0" err="1" smtClean="0"/>
              <a:t>misprediction</a:t>
            </a:r>
            <a:r>
              <a:rPr lang="en-US" dirty="0" smtClean="0"/>
              <a:t> by correcting the PC once you have computed what the next PC should have been.</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382639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ASAP Prediction Correction</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B050"/>
            </a:solidFill>
            <a:prstDash val="solid"/>
            <a:round/>
            <a:headEnd type="none" w="med" len="med"/>
            <a:tailEnd type="arrow"/>
          </a:ln>
          <a:effectLst/>
        </p:spPr>
      </p:cxnSp>
      <p:cxnSp>
        <p:nvCxnSpPr>
          <p:cNvPr id="16" name="Straight Arrow Connector 15"/>
          <p:cNvCxnSpPr>
            <a:stCxn id="14" idx="3"/>
          </p:cNvCxnSpPr>
          <p:nvPr/>
        </p:nvCxnSpPr>
        <p:spPr bwMode="auto">
          <a:xfrm flipH="1" flipV="1">
            <a:off x="3274093" y="2862805"/>
            <a:ext cx="584522" cy="771178"/>
          </a:xfrm>
          <a:prstGeom prst="straightConnector1">
            <a:avLst/>
          </a:prstGeom>
          <a:noFill/>
          <a:ln w="28575" cap="flat" cmpd="sng" algn="ctr">
            <a:solidFill>
              <a:srgbClr val="00B050"/>
            </a:solidFill>
            <a:prstDash val="solid"/>
            <a:round/>
            <a:headEnd type="none" w="med" len="med"/>
            <a:tailEnd type="arrow"/>
          </a:ln>
          <a:effectLst/>
        </p:spPr>
      </p:cxnSp>
      <p:sp>
        <p:nvSpPr>
          <p:cNvPr id="17" name="TextBox 16"/>
          <p:cNvSpPr txBox="1"/>
          <p:nvPr/>
        </p:nvSpPr>
        <p:spPr>
          <a:xfrm>
            <a:off x="692167" y="5856787"/>
            <a:ext cx="7768927" cy="646331"/>
          </a:xfrm>
          <a:prstGeom prst="rect">
            <a:avLst/>
          </a:prstGeom>
          <a:noFill/>
        </p:spPr>
        <p:txBody>
          <a:bodyPr wrap="square" rtlCol="0">
            <a:spAutoFit/>
          </a:bodyPr>
          <a:lstStyle/>
          <a:p>
            <a:pPr>
              <a:buNone/>
            </a:pPr>
            <a:r>
              <a:rPr lang="en-US" dirty="0" smtClean="0"/>
              <a:t>This is the general idea, we want Decode, </a:t>
            </a:r>
            <a:r>
              <a:rPr lang="en-US" dirty="0" err="1" smtClean="0"/>
              <a:t>RFetch</a:t>
            </a:r>
            <a:r>
              <a:rPr lang="en-US" dirty="0" smtClean="0"/>
              <a:t>, and Exec to be able to correct the PC</a:t>
            </a:r>
            <a:endParaRPr lang="en-US" dirty="0"/>
          </a:p>
        </p:txBody>
      </p:sp>
    </p:spTree>
    <p:extLst>
      <p:ext uri="{BB962C8B-B14F-4D97-AF65-F5344CB8AC3E}">
        <p14:creationId xmlns:p14="http://schemas.microsoft.com/office/powerpoint/2010/main" val="479651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 Prediction Correction</a:t>
            </a:r>
            <a:endParaRPr lang="en-US" dirty="0"/>
          </a:p>
        </p:txBody>
      </p:sp>
      <p:sp>
        <p:nvSpPr>
          <p:cNvPr id="3" name="Content Placeholder 2"/>
          <p:cNvSpPr>
            <a:spLocks noGrp="1"/>
          </p:cNvSpPr>
          <p:nvPr>
            <p:ph idx="1"/>
          </p:nvPr>
        </p:nvSpPr>
        <p:spPr/>
        <p:txBody>
          <a:bodyPr>
            <a:normAutofit lnSpcReduction="10000"/>
          </a:bodyPr>
          <a:lstStyle/>
          <a:p>
            <a:r>
              <a:rPr lang="en-US" dirty="0" smtClean="0"/>
              <a:t>How is this actually done?</a:t>
            </a:r>
          </a:p>
          <a:p>
            <a:r>
              <a:rPr lang="en-US" dirty="0" smtClean="0"/>
              <a:t>How do you keep from allowing wrong path instructions to update the PC?</a:t>
            </a:r>
          </a:p>
          <a:p>
            <a:r>
              <a:rPr lang="en-US" dirty="0" smtClean="0"/>
              <a:t>How do you keep track of everything?</a:t>
            </a:r>
          </a:p>
          <a:p>
            <a:r>
              <a:rPr lang="en-US" dirty="0" smtClean="0"/>
              <a:t>How?</a:t>
            </a:r>
          </a:p>
          <a:p>
            <a:pPr lvl="1"/>
            <a:r>
              <a:rPr lang="en-US" dirty="0" smtClean="0"/>
              <a:t>More Epochs!</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454919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ASAP Prediction Correction</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5059681"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p:cNvCxnSpPr>
            <p:nvPr/>
          </p:nvCxnSpPr>
          <p:spPr bwMode="auto">
            <a:xfrm>
              <a:off x="5285388" y="4484227"/>
              <a:ext cx="0" cy="704129"/>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B050"/>
            </a:solidFill>
            <a:prstDash val="solid"/>
            <a:round/>
            <a:headEnd type="none" w="med" len="med"/>
            <a:tailEnd type="arrow"/>
          </a:ln>
          <a:effectLst/>
        </p:spPr>
      </p:cxnSp>
      <p:cxnSp>
        <p:nvCxnSpPr>
          <p:cNvPr id="16" name="Straight Arrow Connector 15"/>
          <p:cNvCxnSpPr>
            <a:stCxn id="14" idx="3"/>
          </p:cNvCxnSpPr>
          <p:nvPr/>
        </p:nvCxnSpPr>
        <p:spPr bwMode="auto">
          <a:xfrm flipH="1" flipV="1">
            <a:off x="3274093" y="2862805"/>
            <a:ext cx="584522" cy="771178"/>
          </a:xfrm>
          <a:prstGeom prst="straightConnector1">
            <a:avLst/>
          </a:prstGeom>
          <a:noFill/>
          <a:ln w="28575" cap="flat" cmpd="sng" algn="ctr">
            <a:solidFill>
              <a:srgbClr val="00B050"/>
            </a:solidFill>
            <a:prstDash val="solid"/>
            <a:round/>
            <a:headEnd type="none" w="med" len="med"/>
            <a:tailEnd type="arrow"/>
          </a:ln>
          <a:effectLst/>
        </p:spPr>
      </p:cxnSp>
      <p:sp>
        <p:nvSpPr>
          <p:cNvPr id="17" name="TextBox 16"/>
          <p:cNvSpPr txBox="1"/>
          <p:nvPr/>
        </p:nvSpPr>
        <p:spPr>
          <a:xfrm>
            <a:off x="692167" y="5856787"/>
            <a:ext cx="7768927" cy="369332"/>
          </a:xfrm>
          <a:prstGeom prst="rect">
            <a:avLst/>
          </a:prstGeom>
          <a:noFill/>
        </p:spPr>
        <p:txBody>
          <a:bodyPr wrap="square" rtlCol="0">
            <a:spAutoFit/>
          </a:bodyPr>
          <a:lstStyle/>
          <a:p>
            <a:pPr>
              <a:buNone/>
            </a:pPr>
            <a:r>
              <a:rPr lang="en-US" dirty="0" smtClean="0"/>
              <a:t>Decode, </a:t>
            </a:r>
            <a:r>
              <a:rPr lang="en-US" dirty="0" err="1" smtClean="0"/>
              <a:t>RFetch</a:t>
            </a:r>
            <a:r>
              <a:rPr lang="en-US" dirty="0" smtClean="0"/>
              <a:t>, and Exec each have their own epoch.</a:t>
            </a:r>
            <a:endParaRPr lang="en-US" dirty="0"/>
          </a:p>
        </p:txBody>
      </p:sp>
      <p:sp>
        <p:nvSpPr>
          <p:cNvPr id="52" name="Rectangle 51"/>
          <p:cNvSpPr/>
          <p:nvPr/>
        </p:nvSpPr>
        <p:spPr bwMode="auto">
          <a:xfrm>
            <a:off x="2541219" y="5200409"/>
            <a:ext cx="1189876"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dEpoch</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B050"/>
            </a:solidFill>
            <a:prstDash val="solid"/>
            <a:round/>
            <a:headEnd type="arrow" w="med" len="med"/>
            <a:tailEnd type="arrow" w="med" len="med"/>
          </a:ln>
          <a:effectLst/>
        </p:spPr>
      </p:cxnSp>
      <p:sp>
        <p:nvSpPr>
          <p:cNvPr id="59" name="Rectangle 58"/>
          <p:cNvSpPr/>
          <p:nvPr/>
        </p:nvSpPr>
        <p:spPr bwMode="auto">
          <a:xfrm>
            <a:off x="3824130" y="5193176"/>
            <a:ext cx="1169043"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rfEpoch</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2" name="Straight Arrow Connector 61"/>
          <p:cNvCxnSpPr/>
          <p:nvPr/>
        </p:nvCxnSpPr>
        <p:spPr bwMode="auto">
          <a:xfrm>
            <a:off x="4122518" y="4363047"/>
            <a:ext cx="0" cy="846039"/>
          </a:xfrm>
          <a:prstGeom prst="straightConnector1">
            <a:avLst/>
          </a:prstGeom>
          <a:noFill/>
          <a:ln w="28575" cap="flat" cmpd="sng" algn="ctr">
            <a:solidFill>
              <a:srgbClr val="00B050"/>
            </a:solidFill>
            <a:prstDash val="solid"/>
            <a:round/>
            <a:headEnd type="arrow" w="med" len="med"/>
            <a:tailEnd type="arrow" w="med" len="med"/>
          </a:ln>
          <a:effectLst/>
        </p:spPr>
      </p:cxnSp>
    </p:spTree>
    <p:extLst>
      <p:ext uri="{BB962C8B-B14F-4D97-AF65-F5344CB8AC3E}">
        <p14:creationId xmlns:p14="http://schemas.microsoft.com/office/powerpoint/2010/main" val="73922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ASAP Prediction Correction</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19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17" name="TextBox 16"/>
          <p:cNvSpPr txBox="1"/>
          <p:nvPr/>
        </p:nvSpPr>
        <p:spPr>
          <a:xfrm>
            <a:off x="692167" y="5856787"/>
            <a:ext cx="7768927" cy="369332"/>
          </a:xfrm>
          <a:prstGeom prst="rect">
            <a:avLst/>
          </a:prstGeom>
          <a:noFill/>
        </p:spPr>
        <p:txBody>
          <a:bodyPr wrap="square" rtlCol="0">
            <a:spAutoFit/>
          </a:bodyPr>
          <a:lstStyle/>
          <a:p>
            <a:pPr>
              <a:buNone/>
            </a:pPr>
            <a:r>
              <a:rPr lang="en-US" dirty="0" smtClean="0"/>
              <a:t>Each epoch acts just like </a:t>
            </a:r>
            <a:r>
              <a:rPr lang="en-US" dirty="0" err="1" smtClean="0"/>
              <a:t>eEpoch</a:t>
            </a:r>
            <a:r>
              <a:rPr lang="en-US" dirty="0" smtClean="0"/>
              <a:t> does</a:t>
            </a:r>
            <a:endParaRPr lang="en-US" dirty="0"/>
          </a:p>
        </p:txBody>
      </p:sp>
    </p:spTree>
    <p:extLst>
      <p:ext uri="{BB962C8B-B14F-4D97-AF65-F5344CB8AC3E}">
        <p14:creationId xmlns:p14="http://schemas.microsoft.com/office/powerpoint/2010/main" val="2708361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0" y="1904999"/>
            <a:ext cx="7772400" cy="4424363"/>
          </a:xfrm>
        </p:spPr>
        <p:txBody>
          <a:bodyPr>
            <a:normAutofit fontScale="92500" lnSpcReduction="10000"/>
          </a:bodyPr>
          <a:lstStyle/>
          <a:p>
            <a:r>
              <a:rPr lang="en-US" dirty="0" smtClean="0"/>
              <a:t>Lab 6 involves creating a 6 stage pipelined SMIPS processor from a 2 stage pipeline</a:t>
            </a:r>
          </a:p>
          <a:p>
            <a:pPr lvl="1"/>
            <a:r>
              <a:rPr lang="en-US" dirty="0" smtClean="0"/>
              <a:t>This requires a lot of attention to architectural details of the processor, especially at the points of interaction between the stages.</a:t>
            </a:r>
          </a:p>
          <a:p>
            <a:r>
              <a:rPr lang="en-US" dirty="0" smtClean="0"/>
              <a:t>This tutorial will cover some details of the SMIPS architecture that will be useful for the current and future labs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428913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559048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72647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6" name="Rounded Rectangle 65"/>
          <p:cNvSpPr/>
          <p:nvPr/>
        </p:nvSpPr>
        <p:spPr bwMode="auto">
          <a:xfrm>
            <a:off x="4606463"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err="1" smtClean="0">
                <a:ln>
                  <a:noFill/>
                </a:ln>
                <a:solidFill>
                  <a:srgbClr val="000000"/>
                </a:solidFill>
                <a:effectLst/>
                <a:latin typeface="Verdana" pitchFamily="34" charset="0"/>
              </a:rPr>
              <a:t>Misp</a:t>
            </a:r>
            <a:r>
              <a:rPr lang="en-US" sz="1400" dirty="0" err="1" smtClean="0">
                <a:solidFill>
                  <a:srgbClr val="000000"/>
                </a:solidFill>
                <a:latin typeface="Verdana" pitchFamily="34" charset="0"/>
              </a:rPr>
              <a:t>redicted</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4177388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3" name="Oval 62"/>
          <p:cNvSpPr/>
          <p:nvPr/>
        </p:nvSpPr>
        <p:spPr bwMode="auto">
          <a:xfrm>
            <a:off x="372647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56" name="Rounded Rectangle 55"/>
          <p:cNvSpPr/>
          <p:nvPr/>
        </p:nvSpPr>
        <p:spPr bwMode="auto">
          <a:xfrm>
            <a:off x="4606463" y="4222129"/>
            <a:ext cx="1351056" cy="410904"/>
          </a:xfrm>
          <a:prstGeom prst="roundRect">
            <a:avLst/>
          </a:prstGeom>
          <a:solidFill>
            <a:schemeClr val="tx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buNone/>
            </a:pPr>
            <a:r>
              <a:rPr lang="en-US" sz="1400" dirty="0" smtClean="0">
                <a:solidFill>
                  <a:srgbClr val="000000"/>
                </a:solidFill>
                <a:latin typeface="Verdana" pitchFamily="34" charset="0"/>
              </a:rPr>
              <a:t>Poisoning</a:t>
            </a:r>
            <a:endParaRPr lang="en-US" sz="1400" dirty="0">
              <a:solidFill>
                <a:srgbClr val="000000"/>
              </a:solidFill>
              <a:latin typeface="Verdana" pitchFamily="34" charset="0"/>
            </a:endParaRPr>
          </a:p>
        </p:txBody>
      </p:sp>
      <p:sp>
        <p:nvSpPr>
          <p:cNvPr id="66" name="Rounded Rectangle 65"/>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3504853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56" name="Rounded Rectangle 55"/>
          <p:cNvSpPr/>
          <p:nvPr/>
        </p:nvSpPr>
        <p:spPr bwMode="auto">
          <a:xfrm>
            <a:off x="4606463" y="4222129"/>
            <a:ext cx="1351056" cy="410904"/>
          </a:xfrm>
          <a:prstGeom prst="roundRect">
            <a:avLst/>
          </a:prstGeom>
          <a:solidFill>
            <a:schemeClr val="tx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buNone/>
            </a:pPr>
            <a:r>
              <a:rPr lang="en-US" sz="1400" dirty="0" smtClean="0">
                <a:solidFill>
                  <a:srgbClr val="000000"/>
                </a:solidFill>
                <a:latin typeface="Verdana" pitchFamily="34" charset="0"/>
              </a:rPr>
              <a:t>Poisoning</a:t>
            </a:r>
            <a:endParaRPr lang="en-US" sz="1400" dirty="0">
              <a:solidFill>
                <a:srgbClr val="000000"/>
              </a:solidFill>
              <a:latin typeface="Verdana" pitchFamily="34" charset="0"/>
            </a:endParaRPr>
          </a:p>
        </p:txBody>
      </p:sp>
      <p:sp>
        <p:nvSpPr>
          <p:cNvPr id="66" name="Rounded Rectangle 65"/>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2697469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56" name="Rounded Rectangle 55"/>
          <p:cNvSpPr/>
          <p:nvPr/>
        </p:nvSpPr>
        <p:spPr bwMode="auto">
          <a:xfrm>
            <a:off x="4606463" y="4222129"/>
            <a:ext cx="1351056" cy="410904"/>
          </a:xfrm>
          <a:prstGeom prst="roundRect">
            <a:avLst/>
          </a:prstGeom>
          <a:solidFill>
            <a:schemeClr val="tx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Poisoning</a:t>
            </a:r>
          </a:p>
        </p:txBody>
      </p:sp>
      <p:sp>
        <p:nvSpPr>
          <p:cNvPr id="66" name="Rounded Rectangle 65"/>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3915888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56" name="Rounded Rectangle 5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6" name="Rounded Rectangle 65"/>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2248002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2998897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Correcting PC in Execute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8006789"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58001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15324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16200519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131268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29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5" name="Oval 54"/>
          <p:cNvSpPr/>
          <p:nvPr/>
        </p:nvSpPr>
        <p:spPr bwMode="auto">
          <a:xfrm>
            <a:off x="8006789"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56" name="Oval 55"/>
          <p:cNvSpPr/>
          <p:nvPr/>
        </p:nvSpPr>
        <p:spPr bwMode="auto">
          <a:xfrm>
            <a:off x="658001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6</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err="1" smtClean="0">
                <a:ln>
                  <a:noFill/>
                </a:ln>
                <a:solidFill>
                  <a:srgbClr val="000000"/>
                </a:solidFill>
                <a:effectLst/>
                <a:latin typeface="Verdana" pitchFamily="34" charset="0"/>
              </a:rPr>
              <a:t>Misp</a:t>
            </a:r>
            <a:r>
              <a:rPr lang="en-US" sz="1400" dirty="0" err="1" smtClean="0">
                <a:solidFill>
                  <a:srgbClr val="000000"/>
                </a:solidFill>
                <a:latin typeface="Verdana" pitchFamily="34" charset="0"/>
              </a:rPr>
              <a:t>redicted</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375659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stage SMIPS pipeline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Tree>
    <p:extLst>
      <p:ext uri="{BB962C8B-B14F-4D97-AF65-F5344CB8AC3E}">
        <p14:creationId xmlns:p14="http://schemas.microsoft.com/office/powerpoint/2010/main" val="139965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5" name="Oval 54"/>
          <p:cNvSpPr/>
          <p:nvPr/>
        </p:nvSpPr>
        <p:spPr bwMode="auto">
          <a:xfrm>
            <a:off x="8006789"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56" name="Oval 55"/>
          <p:cNvSpPr/>
          <p:nvPr/>
        </p:nvSpPr>
        <p:spPr bwMode="auto">
          <a:xfrm>
            <a:off x="658001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6</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Killing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3223408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5" name="Oval 54"/>
          <p:cNvSpPr/>
          <p:nvPr/>
        </p:nvSpPr>
        <p:spPr bwMode="auto">
          <a:xfrm>
            <a:off x="8006789"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56" name="Oval 55"/>
          <p:cNvSpPr/>
          <p:nvPr/>
        </p:nvSpPr>
        <p:spPr bwMode="auto">
          <a:xfrm>
            <a:off x="658001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997825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5" name="Oval 54"/>
          <p:cNvSpPr/>
          <p:nvPr/>
        </p:nvSpPr>
        <p:spPr bwMode="auto">
          <a:xfrm>
            <a:off x="8006789"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56" name="Oval 55"/>
          <p:cNvSpPr/>
          <p:nvPr/>
        </p:nvSpPr>
        <p:spPr bwMode="auto">
          <a:xfrm>
            <a:off x="6580016"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40448301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5" name="Oval 54"/>
          <p:cNvSpPr/>
          <p:nvPr/>
        </p:nvSpPr>
        <p:spPr bwMode="auto">
          <a:xfrm>
            <a:off x="8006789"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12778556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6" name="Oval 55"/>
          <p:cNvSpPr/>
          <p:nvPr/>
        </p:nvSpPr>
        <p:spPr bwMode="auto">
          <a:xfrm>
            <a:off x="658001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a:t>
            </a:r>
            <a:endParaRPr kumimoji="0" lang="en-US" sz="140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8603955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8" name="Straight Arrow Connector 7"/>
          <p:cNvCxnSpPr>
            <a:stCxn id="7" idx="3"/>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
        <p:nvSpPr>
          <p:cNvPr id="52" name="Rectangle 51"/>
          <p:cNvSpPr/>
          <p:nvPr/>
        </p:nvSpPr>
        <p:spPr bwMode="auto">
          <a:xfrm>
            <a:off x="2541219" y="5200409"/>
            <a:ext cx="1189876" cy="578734"/>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cxnSp>
        <p:nvCxnSpPr>
          <p:cNvPr id="53" name="Straight Arrow Connector 52"/>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6" name="Oval 55"/>
          <p:cNvSpPr/>
          <p:nvPr/>
        </p:nvSpPr>
        <p:spPr bwMode="auto">
          <a:xfrm>
            <a:off x="658001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2</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0" name="Oval 59"/>
          <p:cNvSpPr/>
          <p:nvPr/>
        </p:nvSpPr>
        <p:spPr bwMode="auto">
          <a:xfrm>
            <a:off x="515324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3</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3" name="Oval 62"/>
          <p:cNvSpPr/>
          <p:nvPr/>
        </p:nvSpPr>
        <p:spPr bwMode="auto">
          <a:xfrm>
            <a:off x="3726470"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4</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4" name="Oval 63"/>
          <p:cNvSpPr/>
          <p:nvPr/>
        </p:nvSpPr>
        <p:spPr bwMode="auto">
          <a:xfrm>
            <a:off x="2309656"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5</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5" name="Oval 64"/>
          <p:cNvSpPr/>
          <p:nvPr/>
        </p:nvSpPr>
        <p:spPr bwMode="auto">
          <a:xfrm>
            <a:off x="872925"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6</a:t>
            </a:r>
            <a:endParaRPr kumimoji="0" lang="en-US" sz="1600" b="0" i="0" u="none" strike="noStrike" cap="none" normalizeH="0" baseline="0" dirty="0" smtClean="0">
              <a:ln>
                <a:noFill/>
              </a:ln>
              <a:solidFill>
                <a:srgbClr val="000000"/>
              </a:solidFill>
              <a:effectLst/>
              <a:latin typeface="Verdana" pitchFamily="34" charset="0"/>
            </a:endParaRPr>
          </a:p>
        </p:txBody>
      </p:sp>
      <p:sp>
        <p:nvSpPr>
          <p:cNvPr id="66" name="Rounded Rectangle 65"/>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59" name="Rounded Rectangle 58"/>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55" name="Oval 54"/>
          <p:cNvSpPr/>
          <p:nvPr/>
        </p:nvSpPr>
        <p:spPr bwMode="auto">
          <a:xfrm>
            <a:off x="8006789"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rgbClr val="000000"/>
                </a:solidFill>
                <a:latin typeface="Verdana" pitchFamily="34" charset="0"/>
              </a:rPr>
              <a:t>1</a:t>
            </a:r>
            <a:endParaRPr kumimoji="0" lang="en-US" sz="1600" b="0" i="0" u="none" strike="noStrike" cap="none" normalizeH="0" baseline="0" dirty="0" smtClean="0">
              <a:ln>
                <a:noFill/>
              </a:ln>
              <a:solidFill>
                <a:srgbClr val="000000"/>
              </a:solidFill>
              <a:effectLst/>
              <a:latin typeface="Verdana" pitchFamily="34" charset="0"/>
            </a:endParaRPr>
          </a:p>
        </p:txBody>
      </p:sp>
    </p:spTree>
    <p:extLst>
      <p:ext uri="{BB962C8B-B14F-4D97-AF65-F5344CB8AC3E}">
        <p14:creationId xmlns:p14="http://schemas.microsoft.com/office/powerpoint/2010/main" val="27199748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7297634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59312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6" name="Rounded Rectangle 65"/>
          <p:cNvSpPr/>
          <p:nvPr/>
        </p:nvSpPr>
        <p:spPr bwMode="auto">
          <a:xfrm>
            <a:off x="4606463" y="4222129"/>
            <a:ext cx="1351056" cy="410904"/>
          </a:xfrm>
          <a:prstGeom prst="round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cxnSp>
        <p:nvCxnSpPr>
          <p:cNvPr id="16" name="Straight Arrow Connector 15"/>
          <p:cNvCxnSpPr>
            <a:stCxn id="36" idx="1"/>
            <a:endCxn id="87" idx="3"/>
          </p:cNvCxnSpPr>
          <p:nvPr/>
        </p:nvCxnSpPr>
        <p:spPr bwMode="auto">
          <a:xfrm flipH="1">
            <a:off x="3731095" y="5480615"/>
            <a:ext cx="969771" cy="153845"/>
          </a:xfrm>
          <a:prstGeom prst="straightConnector1">
            <a:avLst/>
          </a:prstGeom>
          <a:noFill/>
          <a:ln w="38100" cap="flat" cmpd="sng" algn="ctr">
            <a:solidFill>
              <a:srgbClr val="FF0000"/>
            </a:solidFill>
            <a:prstDash val="dash"/>
            <a:round/>
            <a:headEnd type="none" w="med" len="med"/>
            <a:tailEnd type="arrow"/>
          </a:ln>
          <a:effectLst/>
        </p:spPr>
      </p:cxnSp>
      <p:cxnSp>
        <p:nvCxnSpPr>
          <p:cNvPr id="18" name="Straight Arrow Connector 17"/>
          <p:cNvCxnSpPr>
            <a:stCxn id="36" idx="1"/>
            <a:endCxn id="37" idx="3"/>
          </p:cNvCxnSpPr>
          <p:nvPr/>
        </p:nvCxnSpPr>
        <p:spPr bwMode="auto">
          <a:xfrm flipH="1" flipV="1">
            <a:off x="1679777" y="2718121"/>
            <a:ext cx="3021089" cy="2762494"/>
          </a:xfrm>
          <a:prstGeom prst="straightConnector1">
            <a:avLst/>
          </a:prstGeom>
          <a:noFill/>
          <a:ln w="38100" cap="flat" cmpd="sng" algn="ctr">
            <a:solidFill>
              <a:srgbClr val="FF0000"/>
            </a:solidFill>
            <a:prstDash val="dash"/>
            <a:round/>
            <a:headEnd type="none" w="med" len="med"/>
            <a:tailEnd type="arrow"/>
          </a:ln>
          <a:effectLst/>
        </p:spPr>
      </p:cxnSp>
      <p:cxnSp>
        <p:nvCxnSpPr>
          <p:cNvPr id="35" name="Straight Arrow Connector 34"/>
          <p:cNvCxnSpPr>
            <a:stCxn id="80" idx="1"/>
            <a:endCxn id="85" idx="3"/>
          </p:cNvCxnSpPr>
          <p:nvPr/>
        </p:nvCxnSpPr>
        <p:spPr bwMode="auto">
          <a:xfrm flipH="1" flipV="1">
            <a:off x="1679777" y="2428754"/>
            <a:ext cx="861442" cy="2916339"/>
          </a:xfrm>
          <a:prstGeom prst="straightConnector1">
            <a:avLst/>
          </a:prstGeom>
          <a:noFill/>
          <a:ln w="38100" cap="flat" cmpd="sng" algn="ctr">
            <a:solidFill>
              <a:srgbClr val="00B050"/>
            </a:solidFill>
            <a:prstDash val="dash"/>
            <a:round/>
            <a:headEnd type="none" w="med" len="med"/>
            <a:tailEnd type="arrow"/>
          </a:ln>
          <a:effectLst/>
        </p:spPr>
      </p:cxnSp>
      <p:sp>
        <p:nvSpPr>
          <p:cNvPr id="38" name="TextBox 37"/>
          <p:cNvSpPr txBox="1"/>
          <p:nvPr/>
        </p:nvSpPr>
        <p:spPr>
          <a:xfrm>
            <a:off x="433520" y="5886450"/>
            <a:ext cx="6361165" cy="723275"/>
          </a:xfrm>
          <a:prstGeom prst="rect">
            <a:avLst/>
          </a:prstGeom>
          <a:noFill/>
        </p:spPr>
        <p:txBody>
          <a:bodyPr wrap="none" rtlCol="0">
            <a:spAutoFit/>
          </a:bodyPr>
          <a:lstStyle/>
          <a:p>
            <a:pPr>
              <a:buNone/>
            </a:pPr>
            <a:r>
              <a:rPr lang="en-US" dirty="0" smtClean="0"/>
              <a:t>Fetch has local estimates of </a:t>
            </a:r>
            <a:r>
              <a:rPr lang="en-US" dirty="0" err="1" smtClean="0"/>
              <a:t>eEpoch</a:t>
            </a:r>
            <a:r>
              <a:rPr lang="en-US" dirty="0" smtClean="0"/>
              <a:t> and </a:t>
            </a:r>
            <a:r>
              <a:rPr lang="en-US" dirty="0" err="1" smtClean="0"/>
              <a:t>dEpoch</a:t>
            </a:r>
            <a:endParaRPr lang="en-US" dirty="0" smtClean="0"/>
          </a:p>
          <a:p>
            <a:pPr>
              <a:buNone/>
            </a:pPr>
            <a:r>
              <a:rPr lang="en-US" dirty="0" smtClean="0"/>
              <a:t>Decode has a local estimate of </a:t>
            </a:r>
            <a:r>
              <a:rPr lang="en-US" dirty="0" err="1" smtClean="0"/>
              <a:t>eEpoch</a:t>
            </a:r>
            <a:endParaRPr lang="en-US" dirty="0"/>
          </a:p>
        </p:txBody>
      </p:sp>
      <p:cxnSp>
        <p:nvCxnSpPr>
          <p:cNvPr id="90" name="Straight Arrow Connector 89"/>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6211129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3" name="Content Placeholder 2"/>
          <p:cNvSpPr>
            <a:spLocks noGrp="1"/>
          </p:cNvSpPr>
          <p:nvPr>
            <p:ph idx="1"/>
          </p:nvPr>
        </p:nvSpPr>
        <p:spPr/>
        <p:txBody>
          <a:bodyPr/>
          <a:lstStyle/>
          <a:p>
            <a:r>
              <a:rPr lang="en-US" dirty="0" smtClean="0"/>
              <a:t>What if decode and execute see </a:t>
            </a:r>
            <a:r>
              <a:rPr lang="en-US" dirty="0" err="1" smtClean="0"/>
              <a:t>mispredictions</a:t>
            </a:r>
            <a:r>
              <a:rPr lang="en-US" dirty="0" smtClean="0"/>
              <a:t> in the same cycle?</a:t>
            </a:r>
          </a:p>
          <a:p>
            <a:pPr lvl="1"/>
            <a:r>
              <a:rPr lang="en-US" dirty="0" smtClean="0"/>
              <a:t>If execute sees a </a:t>
            </a:r>
            <a:r>
              <a:rPr lang="en-US" dirty="0" err="1" smtClean="0"/>
              <a:t>misprediction</a:t>
            </a:r>
            <a:r>
              <a:rPr lang="en-US" dirty="0" smtClean="0"/>
              <a:t>, then the decode instruction is a wrong path instruction. The redirect coming from decode should be ignored.</a:t>
            </a:r>
          </a:p>
          <a:p>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700800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3" name="Content Placeholder 2"/>
          <p:cNvSpPr>
            <a:spLocks noGrp="1"/>
          </p:cNvSpPr>
          <p:nvPr>
            <p:ph idx="1"/>
          </p:nvPr>
        </p:nvSpPr>
        <p:spPr/>
        <p:txBody>
          <a:bodyPr/>
          <a:lstStyle/>
          <a:p>
            <a:r>
              <a:rPr lang="en-US" dirty="0" smtClean="0"/>
              <a:t>What if execute sees a </a:t>
            </a:r>
            <a:r>
              <a:rPr lang="en-US" dirty="0" err="1" smtClean="0"/>
              <a:t>misprediction</a:t>
            </a:r>
            <a:r>
              <a:rPr lang="en-US" dirty="0" smtClean="0"/>
              <a:t>, then decode sees one in the next cycle?</a:t>
            </a:r>
          </a:p>
          <a:p>
            <a:pPr lvl="1"/>
            <a:r>
              <a:rPr lang="en-US" dirty="0" smtClean="0"/>
              <a:t>The decode instruction will be a wrong path instruction, so it should not try to redirect the PC</a:t>
            </a:r>
          </a:p>
          <a:p>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39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63879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dirty="0" smtClean="0"/>
              <a:t>Processor State</a:t>
            </a:r>
          </a:p>
          <a:p>
            <a:r>
              <a:rPr lang="en-US" dirty="0" smtClean="0"/>
              <a:t>Poisoning Instructions</a:t>
            </a:r>
          </a:p>
          <a:p>
            <a:r>
              <a:rPr lang="en-US" dirty="0" smtClean="0"/>
              <a:t>ASAP Prediction Correction</a:t>
            </a:r>
          </a:p>
          <a:p>
            <a:r>
              <a:rPr lang="en-US" dirty="0" smtClean="0"/>
              <a:t>Pipeline Feedback</a:t>
            </a:r>
          </a:p>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9627287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59312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6" name="Rounded Rectangle 65"/>
          <p:cNvSpPr/>
          <p:nvPr/>
        </p:nvSpPr>
        <p:spPr bwMode="auto">
          <a:xfrm>
            <a:off x="4606463"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err="1" smtClean="0">
                <a:ln>
                  <a:noFill/>
                </a:ln>
                <a:solidFill>
                  <a:srgbClr val="000000"/>
                </a:solidFill>
                <a:effectLst/>
                <a:latin typeface="Verdana" pitchFamily="34" charset="0"/>
              </a:rPr>
              <a:t>Misp</a:t>
            </a:r>
            <a:r>
              <a:rPr lang="en-US" sz="1400" dirty="0" err="1" smtClean="0">
                <a:solidFill>
                  <a:srgbClr val="000000"/>
                </a:solidFill>
                <a:latin typeface="Verdana" pitchFamily="34" charset="0"/>
              </a:rPr>
              <a:t>redicted</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 name="Oval 2"/>
          <p:cNvSpPr/>
          <p:nvPr/>
        </p:nvSpPr>
        <p:spPr bwMode="auto">
          <a:xfrm>
            <a:off x="473477" y="3560907"/>
            <a:ext cx="1060770" cy="478653"/>
          </a:xfrm>
          <a:prstGeom prst="ellipse">
            <a:avLst/>
          </a:prstGeom>
          <a:solidFill>
            <a:schemeClr val="tx2">
              <a:lumMod val="60000"/>
              <a:lumOff val="40000"/>
              <a:alpha val="25098"/>
            </a:schemeClr>
          </a:solidFill>
          <a:ln w="381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9" name="Straight Arrow Connector 8"/>
          <p:cNvCxnSpPr>
            <a:endCxn id="3" idx="4"/>
          </p:cNvCxnSpPr>
          <p:nvPr/>
        </p:nvCxnSpPr>
        <p:spPr bwMode="auto">
          <a:xfrm flipH="1" flipV="1">
            <a:off x="1003862" y="4039560"/>
            <a:ext cx="236560" cy="1970715"/>
          </a:xfrm>
          <a:prstGeom prst="straightConnector1">
            <a:avLst/>
          </a:prstGeom>
          <a:noFill/>
          <a:ln w="38100" cap="flat" cmpd="sng" algn="ctr">
            <a:solidFill>
              <a:schemeClr val="tx2">
                <a:lumMod val="60000"/>
                <a:lumOff val="40000"/>
              </a:schemeClr>
            </a:solidFill>
            <a:prstDash val="solid"/>
            <a:round/>
            <a:headEnd type="none" w="med" len="med"/>
            <a:tailEnd type="arrow"/>
          </a:ln>
          <a:effectLst/>
        </p:spPr>
      </p:cxnSp>
      <p:sp>
        <p:nvSpPr>
          <p:cNvPr id="17" name="TextBox 16"/>
          <p:cNvSpPr txBox="1"/>
          <p:nvPr/>
        </p:nvSpPr>
        <p:spPr>
          <a:xfrm>
            <a:off x="1270320" y="5905500"/>
            <a:ext cx="7544140" cy="646331"/>
          </a:xfrm>
          <a:prstGeom prst="rect">
            <a:avLst/>
          </a:prstGeom>
          <a:noFill/>
        </p:spPr>
        <p:txBody>
          <a:bodyPr wrap="square" rtlCol="0">
            <a:spAutoFit/>
          </a:bodyPr>
          <a:lstStyle/>
          <a:p>
            <a:pPr>
              <a:buNone/>
            </a:pPr>
            <a:r>
              <a:rPr lang="en-US" dirty="0" smtClean="0"/>
              <a:t>Assume this instruction is a </a:t>
            </a:r>
            <a:r>
              <a:rPr lang="en-US" dirty="0" err="1" smtClean="0"/>
              <a:t>mispredicted</a:t>
            </a:r>
            <a:r>
              <a:rPr lang="en-US" dirty="0" smtClean="0"/>
              <a:t> jump instruction. It will be in the decode stage next cycle</a:t>
            </a:r>
            <a:endParaRPr lang="en-US" dirty="0"/>
          </a:p>
        </p:txBody>
      </p:sp>
      <p:cxnSp>
        <p:nvCxnSpPr>
          <p:cNvPr id="78" name="Straight Arrow Connector 77"/>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227335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3" name="Oval 62"/>
          <p:cNvSpPr/>
          <p:nvPr/>
        </p:nvSpPr>
        <p:spPr bwMode="auto">
          <a:xfrm>
            <a:off x="359312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1</a:t>
            </a:r>
          </a:p>
        </p:txBody>
      </p:sp>
      <p:sp>
        <p:nvSpPr>
          <p:cNvPr id="66" name="Rounded Rectangle 65"/>
          <p:cNvSpPr/>
          <p:nvPr/>
        </p:nvSpPr>
        <p:spPr bwMode="auto">
          <a:xfrm>
            <a:off x="4606463" y="4222129"/>
            <a:ext cx="1351056" cy="410904"/>
          </a:xfrm>
          <a:prstGeom prst="roundRect">
            <a:avLst/>
          </a:prstGeom>
          <a:solidFill>
            <a:schemeClr val="tx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Poisoning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Killing</a:t>
            </a: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69" name="Oval 68"/>
          <p:cNvSpPr/>
          <p:nvPr/>
        </p:nvSpPr>
        <p:spPr bwMode="auto">
          <a:xfrm>
            <a:off x="1912379" y="3549333"/>
            <a:ext cx="1060770" cy="478653"/>
          </a:xfrm>
          <a:prstGeom prst="ellipse">
            <a:avLst/>
          </a:prstGeom>
          <a:solidFill>
            <a:schemeClr val="tx2">
              <a:lumMod val="60000"/>
              <a:lumOff val="40000"/>
              <a:alpha val="25098"/>
            </a:schemeClr>
          </a:solidFill>
          <a:ln w="381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8" name="TextBox 77"/>
          <p:cNvSpPr txBox="1"/>
          <p:nvPr/>
        </p:nvSpPr>
        <p:spPr>
          <a:xfrm>
            <a:off x="164770" y="5905500"/>
            <a:ext cx="8814460" cy="646331"/>
          </a:xfrm>
          <a:prstGeom prst="rect">
            <a:avLst/>
          </a:prstGeom>
          <a:noFill/>
        </p:spPr>
        <p:txBody>
          <a:bodyPr wrap="square" rtlCol="0">
            <a:spAutoFit/>
          </a:bodyPr>
          <a:lstStyle/>
          <a:p>
            <a:pPr>
              <a:buNone/>
            </a:pPr>
            <a:r>
              <a:rPr lang="en-US" dirty="0" smtClean="0"/>
              <a:t>The decode stage knows </a:t>
            </a:r>
            <a:r>
              <a:rPr lang="en-US" dirty="0" err="1" smtClean="0"/>
              <a:t>eEpoch</a:t>
            </a:r>
            <a:r>
              <a:rPr lang="en-US" dirty="0" smtClean="0"/>
              <a:t>, and recognizes this </a:t>
            </a:r>
            <a:r>
              <a:rPr lang="en-US" dirty="0" err="1" smtClean="0"/>
              <a:t>misprediction</a:t>
            </a:r>
            <a:r>
              <a:rPr lang="en-US" dirty="0" smtClean="0"/>
              <a:t> is a wrong path instruction. The decode stage kills this instruction.</a:t>
            </a:r>
            <a:endParaRPr lang="en-US" dirty="0"/>
          </a:p>
        </p:txBody>
      </p:sp>
      <p:cxnSp>
        <p:nvCxnSpPr>
          <p:cNvPr id="89" name="Straight Arrow Connector 8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720825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5</a:t>
            </a: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1</a:t>
            </a:r>
          </a:p>
        </p:txBody>
      </p:sp>
      <p:sp>
        <p:nvSpPr>
          <p:cNvPr id="66" name="Rounded Rectangle 65"/>
          <p:cNvSpPr/>
          <p:nvPr/>
        </p:nvSpPr>
        <p:spPr bwMode="auto">
          <a:xfrm>
            <a:off x="4606463" y="4222129"/>
            <a:ext cx="1351056" cy="410904"/>
          </a:xfrm>
          <a:prstGeom prst="roundRect">
            <a:avLst/>
          </a:prstGeom>
          <a:solidFill>
            <a:schemeClr val="tx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Poisoning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Decoding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26131741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2</a:t>
            </a: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Stalling</a:t>
            </a:r>
          </a:p>
        </p:txBody>
      </p:sp>
      <p:sp>
        <p:nvSpPr>
          <p:cNvPr id="68" name="Rounded Rectangle 67"/>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Decoding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41822719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Decoding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540215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60" name="Oval 59"/>
          <p:cNvSpPr/>
          <p:nvPr/>
        </p:nvSpPr>
        <p:spPr bwMode="auto">
          <a:xfrm>
            <a:off x="644666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2</a:t>
            </a: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Decoding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48220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60" name="Oval 59"/>
          <p:cNvSpPr/>
          <p:nvPr/>
        </p:nvSpPr>
        <p:spPr bwMode="auto">
          <a:xfrm>
            <a:off x="644666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5</a:t>
            </a: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chemeClr val="bg1"/>
                </a:solidFill>
                <a:effectLst/>
                <a:latin typeface="Verdana" pitchFamily="34" charset="0"/>
              </a:rPr>
              <a:t>Executing</a:t>
            </a: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Decoding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69" name="Oval 68"/>
          <p:cNvSpPr/>
          <p:nvPr/>
        </p:nvSpPr>
        <p:spPr bwMode="auto">
          <a:xfrm>
            <a:off x="7873439"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cxnSp>
        <p:nvCxnSpPr>
          <p:cNvPr id="78" name="Straight Arrow Connector 77"/>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273191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3" name="Content Placeholder 2"/>
          <p:cNvSpPr>
            <a:spLocks noGrp="1"/>
          </p:cNvSpPr>
          <p:nvPr>
            <p:ph idx="1"/>
          </p:nvPr>
        </p:nvSpPr>
        <p:spPr/>
        <p:txBody>
          <a:bodyPr/>
          <a:lstStyle/>
          <a:p>
            <a:r>
              <a:rPr lang="en-US" dirty="0" smtClean="0"/>
              <a:t>What if decode sees a </a:t>
            </a:r>
            <a:r>
              <a:rPr lang="en-US" dirty="0" err="1" smtClean="0"/>
              <a:t>misprediction</a:t>
            </a:r>
            <a:r>
              <a:rPr lang="en-US" dirty="0" smtClean="0"/>
              <a:t>, then execute sees one in the next cycle?</a:t>
            </a:r>
          </a:p>
          <a:p>
            <a:pPr lvl="1"/>
            <a:r>
              <a:rPr lang="en-US" dirty="0" smtClean="0"/>
              <a:t>The decode instruction will be a wrong path instruction, but it won’t be known to be wrong path until later</a:t>
            </a:r>
          </a:p>
          <a:p>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8912938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59312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6" name="Rounded Rectangle 65"/>
          <p:cNvSpPr/>
          <p:nvPr/>
        </p:nvSpPr>
        <p:spPr bwMode="auto">
          <a:xfrm>
            <a:off x="4606463" y="4222129"/>
            <a:ext cx="1351056" cy="410904"/>
          </a:xfrm>
          <a:prstGeom prst="round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chemeClr val="bg1"/>
                </a:solidFill>
                <a:latin typeface="Verdana" pitchFamily="34" charset="0"/>
              </a:rPr>
              <a:t>Executing</a:t>
            </a:r>
            <a:endParaRPr kumimoji="0" lang="en-US" sz="1400" i="0" u="none" strike="noStrike" cap="none" normalizeH="0" baseline="0" dirty="0" smtClean="0">
              <a:ln>
                <a:noFill/>
              </a:ln>
              <a:solidFill>
                <a:schemeClr val="bg1"/>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err="1" smtClean="0">
                <a:ln>
                  <a:noFill/>
                </a:ln>
                <a:solidFill>
                  <a:srgbClr val="000000"/>
                </a:solidFill>
                <a:effectLst/>
                <a:latin typeface="Verdana" pitchFamily="34" charset="0"/>
              </a:rPr>
              <a:t>Mispredicted</a:t>
            </a:r>
            <a:endParaRPr kumimoji="0" lang="en-US" sz="1400" i="0" u="none" strike="noStrike" cap="none" normalizeH="0" baseline="0" dirty="0" smtClean="0">
              <a:ln>
                <a:noFill/>
              </a:ln>
              <a:solidFill>
                <a:srgbClr val="000000"/>
              </a:solidFill>
              <a:effectLst/>
              <a:latin typeface="Verdana" pitchFamily="34" charset="0"/>
            </a:endParaRPr>
          </a:p>
        </p:txBody>
      </p:sp>
      <p:sp>
        <p:nvSpPr>
          <p:cNvPr id="85" name="Rectangle 84"/>
          <p:cNvSpPr/>
          <p:nvPr/>
        </p:nvSpPr>
        <p:spPr bwMode="auto">
          <a:xfrm>
            <a:off x="421511" y="2284070"/>
            <a:ext cx="1258266" cy="289367"/>
          </a:xfrm>
          <a:prstGeom prst="rect">
            <a:avLst/>
          </a:prstGeom>
          <a:solidFill>
            <a:srgbClr val="00B05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 name="Oval 2"/>
          <p:cNvSpPr/>
          <p:nvPr/>
        </p:nvSpPr>
        <p:spPr bwMode="auto">
          <a:xfrm>
            <a:off x="3306479" y="3564792"/>
            <a:ext cx="1060770" cy="478653"/>
          </a:xfrm>
          <a:prstGeom prst="ellipse">
            <a:avLst/>
          </a:prstGeom>
          <a:solidFill>
            <a:schemeClr val="tx2">
              <a:lumMod val="60000"/>
              <a:lumOff val="40000"/>
              <a:alpha val="25098"/>
            </a:schemeClr>
          </a:solidFill>
          <a:ln w="381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9" name="Straight Arrow Connector 8"/>
          <p:cNvCxnSpPr>
            <a:endCxn id="3" idx="4"/>
          </p:cNvCxnSpPr>
          <p:nvPr/>
        </p:nvCxnSpPr>
        <p:spPr bwMode="auto">
          <a:xfrm flipH="1" flipV="1">
            <a:off x="3836864" y="4043445"/>
            <a:ext cx="285654" cy="1862055"/>
          </a:xfrm>
          <a:prstGeom prst="straightConnector1">
            <a:avLst/>
          </a:prstGeom>
          <a:noFill/>
          <a:ln w="38100" cap="flat" cmpd="sng" algn="ctr">
            <a:solidFill>
              <a:schemeClr val="tx2">
                <a:lumMod val="60000"/>
                <a:lumOff val="40000"/>
              </a:schemeClr>
            </a:solidFill>
            <a:prstDash val="solid"/>
            <a:round/>
            <a:headEnd type="none" w="med" len="med"/>
            <a:tailEnd type="arrow"/>
          </a:ln>
          <a:effectLst/>
        </p:spPr>
      </p:cxnSp>
      <p:sp>
        <p:nvSpPr>
          <p:cNvPr id="17" name="TextBox 16"/>
          <p:cNvSpPr txBox="1"/>
          <p:nvPr/>
        </p:nvSpPr>
        <p:spPr>
          <a:xfrm>
            <a:off x="1270320" y="5905500"/>
            <a:ext cx="7544140" cy="646331"/>
          </a:xfrm>
          <a:prstGeom prst="rect">
            <a:avLst/>
          </a:prstGeom>
          <a:noFill/>
        </p:spPr>
        <p:txBody>
          <a:bodyPr wrap="square" rtlCol="0">
            <a:spAutoFit/>
          </a:bodyPr>
          <a:lstStyle/>
          <a:p>
            <a:pPr>
              <a:buNone/>
            </a:pPr>
            <a:r>
              <a:rPr lang="en-US" dirty="0" smtClean="0"/>
              <a:t>Assume this instruction is a </a:t>
            </a:r>
            <a:r>
              <a:rPr lang="en-US" dirty="0" err="1" smtClean="0"/>
              <a:t>mispredicted</a:t>
            </a:r>
            <a:r>
              <a:rPr lang="en-US" dirty="0" smtClean="0"/>
              <a:t> branch instruction. It will be in the execute stage next cycle</a:t>
            </a:r>
            <a:endParaRPr lang="en-US" dirty="0"/>
          </a:p>
        </p:txBody>
      </p:sp>
      <p:cxnSp>
        <p:nvCxnSpPr>
          <p:cNvPr id="78" name="Straight Arrow Connector 77"/>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8463080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49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3" name="Oval 62"/>
          <p:cNvSpPr/>
          <p:nvPr/>
        </p:nvSpPr>
        <p:spPr bwMode="auto">
          <a:xfrm>
            <a:off x="3593120"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6</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1</a:t>
            </a:r>
          </a:p>
        </p:txBody>
      </p:sp>
      <p:sp>
        <p:nvSpPr>
          <p:cNvPr id="66" name="Rounded Rectangle 65"/>
          <p:cNvSpPr/>
          <p:nvPr/>
        </p:nvSpPr>
        <p:spPr bwMode="auto">
          <a:xfrm>
            <a:off x="4606463"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err="1" smtClean="0">
                <a:solidFill>
                  <a:srgbClr val="000000"/>
                </a:solidFill>
                <a:latin typeface="Verdana" pitchFamily="34" charset="0"/>
              </a:rPr>
              <a:t>Mispredicted</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Killing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 name="Oval 2"/>
          <p:cNvSpPr/>
          <p:nvPr/>
        </p:nvSpPr>
        <p:spPr bwMode="auto">
          <a:xfrm>
            <a:off x="4755967" y="3582363"/>
            <a:ext cx="1060770" cy="478653"/>
          </a:xfrm>
          <a:prstGeom prst="ellipse">
            <a:avLst/>
          </a:prstGeom>
          <a:solidFill>
            <a:schemeClr val="tx2">
              <a:lumMod val="60000"/>
              <a:lumOff val="40000"/>
              <a:alpha val="25098"/>
            </a:schemeClr>
          </a:solidFill>
          <a:ln w="381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TextBox 16"/>
          <p:cNvSpPr txBox="1"/>
          <p:nvPr/>
        </p:nvSpPr>
        <p:spPr>
          <a:xfrm>
            <a:off x="1270320" y="5905500"/>
            <a:ext cx="7544140" cy="646331"/>
          </a:xfrm>
          <a:prstGeom prst="rect">
            <a:avLst/>
          </a:prstGeom>
          <a:noFill/>
        </p:spPr>
        <p:txBody>
          <a:bodyPr wrap="square" rtlCol="0">
            <a:spAutoFit/>
          </a:bodyPr>
          <a:lstStyle/>
          <a:p>
            <a:pPr>
              <a:buNone/>
            </a:pPr>
            <a:r>
              <a:rPr lang="en-US" dirty="0" smtClean="0"/>
              <a:t>The PC was just “corrected” to a different wrong path instruction</a:t>
            </a:r>
            <a:endParaRPr lang="en-US" dirty="0"/>
          </a:p>
        </p:txBody>
      </p:sp>
      <p:cxnSp>
        <p:nvCxnSpPr>
          <p:cNvPr id="78" name="Straight Arrow Connector 77"/>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53703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b="1" dirty="0" smtClean="0"/>
              <a:t>Processor State</a:t>
            </a:r>
          </a:p>
          <a:p>
            <a:r>
              <a:rPr lang="en-US" dirty="0" smtClean="0"/>
              <a:t>Poisoning Instructions</a:t>
            </a:r>
          </a:p>
          <a:p>
            <a:r>
              <a:rPr lang="en-US" dirty="0" smtClean="0"/>
              <a:t>ASAP Prediction Correction</a:t>
            </a:r>
          </a:p>
          <a:p>
            <a:r>
              <a:rPr lang="en-US" dirty="0" smtClean="0"/>
              <a:t>Pipeline Feedback</a:t>
            </a:r>
          </a:p>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28042967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5</a:t>
            </a:r>
          </a:p>
        </p:txBody>
      </p:sp>
      <p:sp>
        <p:nvSpPr>
          <p:cNvPr id="64" name="Oval 63"/>
          <p:cNvSpPr/>
          <p:nvPr/>
        </p:nvSpPr>
        <p:spPr bwMode="auto">
          <a:xfrm>
            <a:off x="2176306"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1</a:t>
            </a:r>
          </a:p>
        </p:txBody>
      </p:sp>
      <p:sp>
        <p:nvSpPr>
          <p:cNvPr id="66" name="Rounded Rectangle 65"/>
          <p:cNvSpPr/>
          <p:nvPr/>
        </p:nvSpPr>
        <p:spPr bwMode="auto">
          <a:xfrm>
            <a:off x="4606463" y="4222129"/>
            <a:ext cx="1351056" cy="410904"/>
          </a:xfrm>
          <a:prstGeom prst="roundRect">
            <a:avLst/>
          </a:prstGeom>
          <a:solidFill>
            <a:schemeClr val="tx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Poisoning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Killing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6982775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2</a:t>
            </a:r>
          </a:p>
        </p:txBody>
      </p:sp>
      <p:sp>
        <p:nvSpPr>
          <p:cNvPr id="66" name="Rounded Rectangle 65"/>
          <p:cNvSpPr/>
          <p:nvPr/>
        </p:nvSpPr>
        <p:spPr bwMode="auto">
          <a:xfrm>
            <a:off x="4606463"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627178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chemeClr val="tx2">
              <a:lumMod val="60000"/>
              <a:lumOff val="40000"/>
            </a:schemeClr>
          </a:solid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6" name="Rounded Rectangle 65"/>
          <p:cNvSpPr/>
          <p:nvPr/>
        </p:nvSpPr>
        <p:spPr bwMode="auto">
          <a:xfrm>
            <a:off x="4606463"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Killing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28816006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1</a:t>
            </a: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chemeClr val="bg1"/>
                </a:solidFill>
                <a:latin typeface="Verdana" pitchFamily="34" charset="0"/>
              </a:rPr>
              <a:t>Executing</a:t>
            </a:r>
            <a:endParaRPr kumimoji="0" lang="en-US" sz="1400" i="0" u="none" strike="noStrike" cap="none" normalizeH="0" baseline="0" dirty="0" smtClean="0">
              <a:ln>
                <a:noFill/>
              </a:ln>
              <a:solidFill>
                <a:schemeClr val="bg1"/>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9238581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60" name="Oval 59"/>
          <p:cNvSpPr/>
          <p:nvPr/>
        </p:nvSpPr>
        <p:spPr bwMode="auto">
          <a:xfrm>
            <a:off x="644666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2</a:t>
            </a: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3</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4</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5</a:t>
            </a: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chemeClr val="bg1"/>
                </a:solidFill>
                <a:latin typeface="Verdana" pitchFamily="34" charset="0"/>
              </a:rPr>
              <a:t>Executing</a:t>
            </a:r>
            <a:endParaRPr kumimoji="0" lang="en-US" sz="1400" i="0" u="none" strike="noStrike" cap="none" normalizeH="0" baseline="0" dirty="0" smtClean="0">
              <a:ln>
                <a:noFill/>
              </a:ln>
              <a:solidFill>
                <a:schemeClr val="bg1"/>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Stalling</a:t>
            </a:r>
            <a:endParaRPr kumimoji="0" lang="en-US" sz="1400" i="0" u="none" strike="noStrike" cap="none" normalizeH="0" baseline="0" dirty="0" smtClean="0">
              <a:ln>
                <a:noFill/>
              </a:ln>
              <a:solidFill>
                <a:srgbClr val="000000"/>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5697861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Arrow Connector 83"/>
          <p:cNvCxnSpPr/>
          <p:nvPr/>
        </p:nvCxnSpPr>
        <p:spPr bwMode="auto">
          <a:xfrm>
            <a:off x="2756506" y="4364856"/>
            <a:ext cx="0" cy="823500"/>
          </a:xfrm>
          <a:prstGeom prst="straightConnector1">
            <a:avLst/>
          </a:prstGeom>
          <a:noFill/>
          <a:ln w="28575" cap="flat" cmpd="sng" algn="ctr">
            <a:solidFill>
              <a:srgbClr val="000000"/>
            </a:solidFill>
            <a:prstDash val="solid"/>
            <a:round/>
            <a:headEnd type="arrow" w="med" len="med"/>
            <a:tailEnd type="arrow" w="med" len="med"/>
          </a:ln>
          <a:effectLst/>
        </p:spPr>
      </p:cxnSp>
      <p:sp>
        <p:nvSpPr>
          <p:cNvPr id="2" name="Title 1"/>
          <p:cNvSpPr>
            <a:spLocks noGrp="1"/>
          </p:cNvSpPr>
          <p:nvPr>
            <p:ph type="title"/>
          </p:nvPr>
        </p:nvSpPr>
        <p:spPr/>
        <p:txBody>
          <a:bodyPr/>
          <a:lstStyle/>
          <a:p>
            <a:r>
              <a:rPr lang="en-US" dirty="0" smtClean="0"/>
              <a:t>Correcting PC in Decode and Execute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solidFill>
                    <a:schemeClr val="bg1"/>
                  </a:solidFill>
                  <a:latin typeface="Verdana" pitchFamily="34" charset="0"/>
                </a:rPr>
                <a:t>e</a:t>
              </a:r>
              <a:r>
                <a:rPr lang="en-US" dirty="0" err="1" smtClean="0">
                  <a:solidFill>
                    <a:schemeClr val="bg1"/>
                  </a:solidFill>
                  <a:latin typeface="Verdana" pitchFamily="34" charset="0"/>
                </a:rPr>
                <a:t>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7" name="Rectangle 36"/>
            <p:cNvSpPr/>
            <p:nvPr/>
          </p:nvSpPr>
          <p:spPr bwMode="auto">
            <a:xfrm>
              <a:off x="420545" y="2573437"/>
              <a:ext cx="1259232"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59" name="Oval 58"/>
          <p:cNvSpPr/>
          <p:nvPr/>
        </p:nvSpPr>
        <p:spPr bwMode="auto">
          <a:xfrm>
            <a:off x="7873439"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1</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0" name="Oval 59"/>
          <p:cNvSpPr/>
          <p:nvPr/>
        </p:nvSpPr>
        <p:spPr bwMode="auto">
          <a:xfrm>
            <a:off x="644666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2</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2" name="Oval 61"/>
          <p:cNvSpPr/>
          <p:nvPr/>
        </p:nvSpPr>
        <p:spPr bwMode="auto">
          <a:xfrm>
            <a:off x="5019894"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3</a:t>
            </a:r>
          </a:p>
        </p:txBody>
      </p:sp>
      <p:sp>
        <p:nvSpPr>
          <p:cNvPr id="63" name="Oval 62"/>
          <p:cNvSpPr/>
          <p:nvPr/>
        </p:nvSpPr>
        <p:spPr bwMode="auto">
          <a:xfrm>
            <a:off x="3593120"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4</a:t>
            </a:r>
          </a:p>
        </p:txBody>
      </p:sp>
      <p:sp>
        <p:nvSpPr>
          <p:cNvPr id="64" name="Oval 63"/>
          <p:cNvSpPr/>
          <p:nvPr/>
        </p:nvSpPr>
        <p:spPr bwMode="auto">
          <a:xfrm>
            <a:off x="2176306"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600" dirty="0" smtClean="0">
                <a:solidFill>
                  <a:schemeClr val="bg1"/>
                </a:solidFill>
                <a:latin typeface="Verdana" pitchFamily="34" charset="0"/>
              </a:rPr>
              <a:t>5</a:t>
            </a:r>
            <a:endParaRPr kumimoji="0" lang="en-US" sz="1600" b="0" i="0" u="none" strike="noStrike" cap="none" normalizeH="0" baseline="0" dirty="0" smtClean="0">
              <a:ln>
                <a:noFill/>
              </a:ln>
              <a:solidFill>
                <a:schemeClr val="bg1"/>
              </a:solidFill>
              <a:effectLst/>
              <a:latin typeface="Verdana" pitchFamily="34" charset="0"/>
            </a:endParaRPr>
          </a:p>
        </p:txBody>
      </p:sp>
      <p:sp>
        <p:nvSpPr>
          <p:cNvPr id="65" name="Oval 64"/>
          <p:cNvSpPr/>
          <p:nvPr/>
        </p:nvSpPr>
        <p:spPr bwMode="auto">
          <a:xfrm>
            <a:off x="739575" y="3671976"/>
            <a:ext cx="264287" cy="264287"/>
          </a:xfrm>
          <a:prstGeom prst="ellipse">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600" b="0" i="0" u="none" strike="noStrike" cap="none" normalizeH="0" baseline="0" dirty="0" smtClean="0">
                <a:ln>
                  <a:noFill/>
                </a:ln>
                <a:solidFill>
                  <a:schemeClr val="bg1"/>
                </a:solidFill>
                <a:effectLst/>
                <a:latin typeface="Verdana" pitchFamily="34" charset="0"/>
              </a:rPr>
              <a:t>6</a:t>
            </a:r>
          </a:p>
        </p:txBody>
      </p:sp>
      <p:sp>
        <p:nvSpPr>
          <p:cNvPr id="66" name="Rounded Rectangle 65"/>
          <p:cNvSpPr/>
          <p:nvPr/>
        </p:nvSpPr>
        <p:spPr bwMode="auto">
          <a:xfrm>
            <a:off x="4606463" y="4222129"/>
            <a:ext cx="1351056" cy="410904"/>
          </a:xfrm>
          <a:prstGeom prst="round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chemeClr val="bg1"/>
                </a:solidFill>
                <a:latin typeface="Verdana" pitchFamily="34" charset="0"/>
              </a:rPr>
              <a:t>Executing</a:t>
            </a:r>
            <a:endParaRPr kumimoji="0" lang="en-US" sz="1400" i="0" u="none" strike="noStrike" cap="none" normalizeH="0" baseline="0" dirty="0" smtClean="0">
              <a:ln>
                <a:noFill/>
              </a:ln>
              <a:solidFill>
                <a:schemeClr val="bg1"/>
              </a:solidFill>
              <a:effectLst/>
              <a:latin typeface="Verdana" pitchFamily="34" charset="0"/>
            </a:endParaRPr>
          </a:p>
        </p:txBody>
      </p:sp>
      <p:sp>
        <p:nvSpPr>
          <p:cNvPr id="68" name="Rounded Rectangle 67"/>
          <p:cNvSpPr/>
          <p:nvPr/>
        </p:nvSpPr>
        <p:spPr bwMode="auto">
          <a:xfrm>
            <a:off x="7463404" y="4222129"/>
            <a:ext cx="1351056" cy="410904"/>
          </a:xfrm>
          <a:prstGeom prst="roundRect">
            <a:avLst/>
          </a:prstGeom>
          <a:solidFill>
            <a:schemeClr val="bg1">
              <a:lumMod val="85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400" dirty="0" smtClean="0">
                <a:solidFill>
                  <a:srgbClr val="000000"/>
                </a:solidFill>
                <a:latin typeface="Verdana" pitchFamily="34" charset="0"/>
              </a:rPr>
              <a:t>Write Back</a:t>
            </a:r>
            <a:endParaRPr kumimoji="0" lang="en-US" sz="1400" i="0" u="none" strike="noStrike" cap="none" normalizeH="0" baseline="0" dirty="0" smtClean="0">
              <a:ln>
                <a:noFill/>
              </a:ln>
              <a:solidFill>
                <a:srgbClr val="000000"/>
              </a:solidFill>
              <a:effectLst/>
              <a:latin typeface="Verdana" pitchFamily="34" charset="0"/>
            </a:endParaRPr>
          </a:p>
        </p:txBody>
      </p:sp>
      <p:sp>
        <p:nvSpPr>
          <p:cNvPr id="70" name="Oval 69"/>
          <p:cNvSpPr/>
          <p:nvPr/>
        </p:nvSpPr>
        <p:spPr bwMode="auto">
          <a:xfrm>
            <a:off x="8139897"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1" name="Oval 70"/>
          <p:cNvSpPr/>
          <p:nvPr/>
        </p:nvSpPr>
        <p:spPr bwMode="auto">
          <a:xfrm>
            <a:off x="671312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3" name="Oval 72"/>
          <p:cNvSpPr/>
          <p:nvPr/>
        </p:nvSpPr>
        <p:spPr bwMode="auto">
          <a:xfrm>
            <a:off x="5286352"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4" name="Oval 73"/>
          <p:cNvSpPr/>
          <p:nvPr/>
        </p:nvSpPr>
        <p:spPr bwMode="auto">
          <a:xfrm>
            <a:off x="3859578"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5" name="Oval 74"/>
          <p:cNvSpPr/>
          <p:nvPr/>
        </p:nvSpPr>
        <p:spPr bwMode="auto">
          <a:xfrm>
            <a:off x="2442764"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76" name="Oval 75"/>
          <p:cNvSpPr/>
          <p:nvPr/>
        </p:nvSpPr>
        <p:spPr bwMode="auto">
          <a:xfrm>
            <a:off x="1006033" y="3671976"/>
            <a:ext cx="264287" cy="264287"/>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bg1"/>
              </a:solidFill>
              <a:effectLst/>
              <a:latin typeface="Verdana" pitchFamily="34" charset="0"/>
            </a:endParaRPr>
          </a:p>
        </p:txBody>
      </p:sp>
      <p:sp>
        <p:nvSpPr>
          <p:cNvPr id="80" name="Rectangle 79"/>
          <p:cNvSpPr/>
          <p:nvPr/>
        </p:nvSpPr>
        <p:spPr bwMode="auto">
          <a:xfrm>
            <a:off x="2541219" y="5200409"/>
            <a:ext cx="118987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2" name="Rounded Rectangle 81"/>
          <p:cNvSpPr/>
          <p:nvPr/>
        </p:nvSpPr>
        <p:spPr bwMode="auto">
          <a:xfrm>
            <a:off x="1756724" y="4204506"/>
            <a:ext cx="1351056" cy="41090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kumimoji="0" lang="en-US" sz="1400" i="0" u="none" strike="noStrike" cap="none" normalizeH="0" baseline="0" dirty="0" smtClean="0">
                <a:ln>
                  <a:noFill/>
                </a:ln>
                <a:solidFill>
                  <a:srgbClr val="000000"/>
                </a:solidFill>
                <a:effectLst/>
                <a:latin typeface="Verdana" pitchFamily="34" charset="0"/>
              </a:rPr>
              <a:t>Decoding</a:t>
            </a:r>
          </a:p>
        </p:txBody>
      </p:sp>
      <p:sp>
        <p:nvSpPr>
          <p:cNvPr id="85" name="Rectangle 84"/>
          <p:cNvSpPr/>
          <p:nvPr/>
        </p:nvSpPr>
        <p:spPr bwMode="auto">
          <a:xfrm>
            <a:off x="421511" y="2284070"/>
            <a:ext cx="1258266" cy="289367"/>
          </a:xfrm>
          <a:prstGeom prst="rect">
            <a:avLst/>
          </a:prstGeom>
          <a:solidFill>
            <a:srgbClr val="FFC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rgbClr val="000000"/>
                </a:solidFill>
                <a:latin typeface="Verdana" pitchFamily="34" charset="0"/>
              </a:rPr>
              <a:t>fdEpoch</a:t>
            </a:r>
            <a:endParaRPr kumimoji="0" lang="en-US" sz="2000" b="0" i="0" u="none" strike="noStrike" cap="none" normalizeH="0" baseline="0" dirty="0" smtClean="0">
              <a:ln>
                <a:noFill/>
              </a:ln>
              <a:solidFill>
                <a:srgbClr val="000000"/>
              </a:solidFill>
              <a:effectLst/>
              <a:latin typeface="Verdana" pitchFamily="34" charset="0"/>
            </a:endParaRPr>
          </a:p>
        </p:txBody>
      </p:sp>
      <p:sp>
        <p:nvSpPr>
          <p:cNvPr id="87" name="Rectangle 86"/>
          <p:cNvSpPr/>
          <p:nvPr/>
        </p:nvSpPr>
        <p:spPr bwMode="auto">
          <a:xfrm>
            <a:off x="2541219" y="5489776"/>
            <a:ext cx="1189876" cy="289367"/>
          </a:xfrm>
          <a:prstGeom prst="rect">
            <a:avLst/>
          </a:prstGeom>
          <a:solidFill>
            <a:srgbClr val="0070C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solidFill>
                  <a:schemeClr val="bg1"/>
                </a:solidFill>
                <a:latin typeface="Verdana" pitchFamily="34" charset="0"/>
              </a:rPr>
              <a:t>feEpoch</a:t>
            </a:r>
            <a:endParaRPr kumimoji="0" lang="en-US" sz="2000" b="0" i="0" u="none" strike="noStrike" cap="none" normalizeH="0" baseline="0" dirty="0" smtClean="0">
              <a:ln>
                <a:noFill/>
              </a:ln>
              <a:solidFill>
                <a:schemeClr val="bg1"/>
              </a:solidFill>
              <a:effectLst/>
              <a:latin typeface="Verdana" pitchFamily="34" charset="0"/>
            </a:endParaRPr>
          </a:p>
        </p:txBody>
      </p:sp>
      <p:sp>
        <p:nvSpPr>
          <p:cNvPr id="17" name="TextBox 16"/>
          <p:cNvSpPr txBox="1"/>
          <p:nvPr/>
        </p:nvSpPr>
        <p:spPr>
          <a:xfrm>
            <a:off x="1270320" y="5905500"/>
            <a:ext cx="7544140" cy="369332"/>
          </a:xfrm>
          <a:prstGeom prst="rect">
            <a:avLst/>
          </a:prstGeom>
          <a:noFill/>
        </p:spPr>
        <p:txBody>
          <a:bodyPr wrap="square" rtlCol="0">
            <a:spAutoFit/>
          </a:bodyPr>
          <a:lstStyle/>
          <a:p>
            <a:pPr>
              <a:buNone/>
            </a:pPr>
            <a:r>
              <a:rPr lang="en-US" dirty="0" smtClean="0"/>
              <a:t>The PC was just corrected to a correct path instruction</a:t>
            </a:r>
            <a:endParaRPr lang="en-US" dirty="0"/>
          </a:p>
        </p:txBody>
      </p:sp>
      <p:cxnSp>
        <p:nvCxnSpPr>
          <p:cNvPr id="69" name="Straight Arrow Connector 68"/>
          <p:cNvCxnSpPr/>
          <p:nvPr/>
        </p:nvCxnSpPr>
        <p:spPr bwMode="auto">
          <a:xfrm flipV="1">
            <a:off x="2431842" y="2862805"/>
            <a:ext cx="450254" cy="771178"/>
          </a:xfrm>
          <a:prstGeom prst="straightConnector1">
            <a:avLst/>
          </a:prstGeom>
          <a:noFill/>
          <a:ln w="2857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24728371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dirty="0" smtClean="0"/>
              <a:t>Processor State</a:t>
            </a:r>
          </a:p>
          <a:p>
            <a:r>
              <a:rPr lang="en-US" dirty="0" smtClean="0"/>
              <a:t>Poisoning Instructions</a:t>
            </a:r>
          </a:p>
          <a:p>
            <a:r>
              <a:rPr lang="en-US" dirty="0" smtClean="0"/>
              <a:t>ASAP Prediction Correction</a:t>
            </a:r>
          </a:p>
          <a:p>
            <a:r>
              <a:rPr lang="en-US" b="1" dirty="0" smtClean="0"/>
              <a:t>Pipeline Feedback</a:t>
            </a:r>
          </a:p>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23859295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Feedback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can forward changes to the processor state to later instructions in the pipeline</a:t>
            </a:r>
          </a:p>
          <a:p>
            <a:pPr lvl="1"/>
            <a:r>
              <a:rPr lang="en-US" dirty="0" smtClean="0"/>
              <a:t>Forwarding PC </a:t>
            </a:r>
            <a:r>
              <a:rPr lang="en-US" dirty="0"/>
              <a:t>s</a:t>
            </a:r>
            <a:r>
              <a:rPr lang="en-US" dirty="0" smtClean="0"/>
              <a:t>tate</a:t>
            </a:r>
          </a:p>
          <a:p>
            <a:pPr lvl="2"/>
            <a:r>
              <a:rPr lang="en-US" dirty="0" smtClean="0"/>
              <a:t>Redirect </a:t>
            </a:r>
            <a:r>
              <a:rPr lang="en-US" dirty="0" err="1" smtClean="0"/>
              <a:t>fifo</a:t>
            </a:r>
            <a:endParaRPr lang="en-US" dirty="0" smtClean="0"/>
          </a:p>
          <a:p>
            <a:pPr lvl="2"/>
            <a:r>
              <a:rPr lang="en-US" dirty="0" smtClean="0"/>
              <a:t>Epoch updates</a:t>
            </a:r>
            <a:endParaRPr lang="en-US" dirty="0"/>
          </a:p>
          <a:p>
            <a:pPr lvl="1"/>
            <a:r>
              <a:rPr lang="en-US" dirty="0" smtClean="0"/>
              <a:t>Forwarding register </a:t>
            </a:r>
            <a:r>
              <a:rPr lang="en-US" dirty="0"/>
              <a:t>f</a:t>
            </a:r>
            <a:r>
              <a:rPr lang="en-US" dirty="0" smtClean="0"/>
              <a:t>ile state</a:t>
            </a:r>
          </a:p>
          <a:p>
            <a:pPr lvl="2"/>
            <a:r>
              <a:rPr lang="en-US" dirty="0" smtClean="0"/>
              <a:t>Register file data</a:t>
            </a:r>
          </a:p>
          <a:p>
            <a:pPr lvl="2"/>
            <a:r>
              <a:rPr lang="en-US" dirty="0" smtClean="0"/>
              <a:t>Scoreboard entries</a:t>
            </a:r>
          </a:p>
          <a:p>
            <a:pPr lvl="1"/>
            <a:r>
              <a:rPr lang="en-US" dirty="0" smtClean="0"/>
              <a:t>Forwarding memory state</a:t>
            </a:r>
            <a:endParaRPr lang="en-US" dirty="0"/>
          </a:p>
          <a:p>
            <a:pPr lvl="2"/>
            <a:r>
              <a:rPr lang="en-US" dirty="0" smtClean="0"/>
              <a:t>Covered later in class (maybe)</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29761031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rgbClr val="92D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B05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B05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B05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B05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B05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B05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B05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B050"/>
              </a:solidFill>
              <a:prstDash val="solid"/>
              <a:round/>
              <a:headEnd type="none" w="med" len="med"/>
              <a:tailEnd type="arrow"/>
            </a:ln>
            <a:effectLst/>
          </p:spPr>
        </p:cxnSp>
      </p:grpSp>
      <p:cxnSp>
        <p:nvCxnSpPr>
          <p:cNvPr id="8" name="Straight Arrow Connector 7"/>
          <p:cNvCxnSpPr>
            <a:stCxn id="36" idx="1"/>
            <a:endCxn id="37" idx="3"/>
          </p:cNvCxnSpPr>
          <p:nvPr/>
        </p:nvCxnSpPr>
        <p:spPr bwMode="auto">
          <a:xfrm flipH="1" flipV="1">
            <a:off x="1589588" y="2573438"/>
            <a:ext cx="3111278" cy="2907177"/>
          </a:xfrm>
          <a:prstGeom prst="straightConnector1">
            <a:avLst/>
          </a:prstGeom>
          <a:noFill/>
          <a:ln w="28575" cap="flat" cmpd="sng" algn="ctr">
            <a:solidFill>
              <a:srgbClr val="00B050"/>
            </a:solidFill>
            <a:prstDash val="dash"/>
            <a:round/>
            <a:headEnd type="none" w="med" len="med"/>
            <a:tailEnd type="arrow"/>
          </a:ln>
          <a:effectLst/>
        </p:spPr>
      </p:cxnSp>
    </p:spTree>
    <p:extLst>
      <p:ext uri="{BB962C8B-B14F-4D97-AF65-F5344CB8AC3E}">
        <p14:creationId xmlns:p14="http://schemas.microsoft.com/office/powerpoint/2010/main" val="21143659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Feedback</a:t>
            </a:r>
            <a:endParaRPr lang="en-US" dirty="0"/>
          </a:p>
        </p:txBody>
      </p:sp>
      <p:sp>
        <p:nvSpPr>
          <p:cNvPr id="3" name="Content Placeholder 2"/>
          <p:cNvSpPr>
            <a:spLocks noGrp="1"/>
          </p:cNvSpPr>
          <p:nvPr>
            <p:ph idx="1"/>
          </p:nvPr>
        </p:nvSpPr>
        <p:spPr/>
        <p:txBody>
          <a:bodyPr/>
          <a:lstStyle/>
          <a:p>
            <a:r>
              <a:rPr lang="en-US" dirty="0" smtClean="0"/>
              <a:t>Better processor performance can be obtained by faster feedback</a:t>
            </a:r>
          </a:p>
          <a:p>
            <a:pPr lvl="1"/>
            <a:r>
              <a:rPr lang="en-US" dirty="0" smtClean="0"/>
              <a:t>EHRs can be used to make state updates appear to happen in less than a cycle</a:t>
            </a:r>
          </a:p>
          <a:p>
            <a:r>
              <a:rPr lang="en-US" dirty="0" smtClean="0"/>
              <a:t>How can Epoch and PC feedback be sped up?</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59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6273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processor state is (PC, </a:t>
            </a:r>
            <a:r>
              <a:rPr lang="en-US" dirty="0" err="1" smtClean="0"/>
              <a:t>RFile</a:t>
            </a:r>
            <a:r>
              <a:rPr lang="en-US" dirty="0" smtClean="0"/>
              <a:t>, </a:t>
            </a:r>
            <a:r>
              <a:rPr lang="en-US" dirty="0" err="1" smtClean="0"/>
              <a:t>Mem</a:t>
            </a:r>
            <a:r>
              <a:rPr lang="en-US" dirty="0" smtClean="0"/>
              <a:t>)</a:t>
            </a:r>
          </a:p>
          <a:p>
            <a:r>
              <a:rPr lang="en-US" dirty="0" smtClean="0"/>
              <a:t>Instructions can be seen as functions of a processor state that return the new processor state</a:t>
            </a:r>
          </a:p>
          <a:p>
            <a:pPr lvl="1"/>
            <a:r>
              <a:rPr lang="en-US" dirty="0" err="1" smtClean="0"/>
              <a:t>addi</a:t>
            </a:r>
            <a:r>
              <a:rPr lang="en-US" dirty="0" smtClean="0"/>
              <a:t>(PC, </a:t>
            </a:r>
            <a:r>
              <a:rPr lang="en-US" dirty="0" err="1" smtClean="0"/>
              <a:t>RFile</a:t>
            </a:r>
            <a:r>
              <a:rPr lang="en-US" dirty="0" smtClean="0"/>
              <a:t>, </a:t>
            </a:r>
            <a:r>
              <a:rPr lang="en-US" dirty="0" err="1" smtClean="0"/>
              <a:t>Mem</a:t>
            </a:r>
            <a:r>
              <a:rPr lang="en-US" dirty="0" smtClean="0"/>
              <a:t>) = (PC+4, </a:t>
            </a:r>
            <a:r>
              <a:rPr lang="en-US" dirty="0" err="1" smtClean="0"/>
              <a:t>RFile</a:t>
            </a:r>
            <a:r>
              <a:rPr lang="en-US" dirty="0" smtClean="0"/>
              <a:t>’, </a:t>
            </a:r>
            <a:r>
              <a:rPr lang="en-US" dirty="0" err="1" smtClean="0"/>
              <a:t>Mem</a:t>
            </a:r>
            <a:r>
              <a:rPr lang="en-US" dirty="0" smtClean="0"/>
              <a:t>)</a:t>
            </a:r>
          </a:p>
          <a:p>
            <a:pPr lvl="2"/>
            <a:r>
              <a:rPr lang="en-US" dirty="0" err="1" smtClean="0"/>
              <a:t>RFile</a:t>
            </a:r>
            <a:r>
              <a:rPr lang="en-US" dirty="0" smtClean="0"/>
              <a:t>’ is </a:t>
            </a:r>
            <a:r>
              <a:rPr lang="en-US" dirty="0" err="1" smtClean="0"/>
              <a:t>RFile</a:t>
            </a:r>
            <a:r>
              <a:rPr lang="en-US" dirty="0" smtClean="0"/>
              <a:t> updated with the result of the </a:t>
            </a:r>
            <a:r>
              <a:rPr lang="en-US" dirty="0" err="1" smtClean="0"/>
              <a:t>addi</a:t>
            </a:r>
            <a:r>
              <a:rPr lang="en-US" dirty="0" smtClean="0"/>
              <a:t> instruction</a:t>
            </a:r>
          </a:p>
          <a:p>
            <a:r>
              <a:rPr lang="en-US" dirty="0" smtClean="0"/>
              <a:t>The instruction memory can be seen as a function of PC that returns Instructions</a:t>
            </a:r>
          </a:p>
          <a:p>
            <a:pPr lvl="1"/>
            <a:r>
              <a:rPr lang="en-US" dirty="0" err="1" smtClean="0"/>
              <a:t>Imem</a:t>
            </a:r>
            <a:r>
              <a:rPr lang="en-US" dirty="0" smtClean="0"/>
              <a:t>: (PC) -&gt;</a:t>
            </a:r>
          </a:p>
          <a:p>
            <a:pPr marL="457200" lvl="1" indent="0">
              <a:buNone/>
            </a:pPr>
            <a:r>
              <a:rPr lang="en-US" dirty="0"/>
              <a:t>	</a:t>
            </a:r>
            <a:r>
              <a:rPr lang="en-US" dirty="0" smtClean="0"/>
              <a:t>	( (PC, </a:t>
            </a:r>
            <a:r>
              <a:rPr lang="en-US" dirty="0" err="1" smtClean="0"/>
              <a:t>Rfile</a:t>
            </a:r>
            <a:r>
              <a:rPr lang="en-US" dirty="0" smtClean="0"/>
              <a:t>, </a:t>
            </a:r>
            <a:r>
              <a:rPr lang="en-US" dirty="0" err="1" smtClean="0"/>
              <a:t>Mem</a:t>
            </a:r>
            <a:r>
              <a:rPr lang="en-US" dirty="0" smtClean="0"/>
              <a:t>) -&gt; (PC, </a:t>
            </a:r>
            <a:r>
              <a:rPr lang="en-US" dirty="0" err="1" smtClean="0"/>
              <a:t>RFile</a:t>
            </a:r>
            <a:r>
              <a:rPr lang="en-US" dirty="0" smtClean="0"/>
              <a:t>, </a:t>
            </a:r>
            <a:r>
              <a:rPr lang="en-US" dirty="0" err="1" smtClean="0"/>
              <a:t>Mem</a:t>
            </a:r>
            <a:r>
              <a:rPr lang="en-US" dirty="0" smtClean="0"/>
              <a:t>) )</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40002470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fEpoch</a:t>
            </a:r>
            <a:r>
              <a:rPr lang="en-US" dirty="0"/>
              <a:t> </a:t>
            </a:r>
            <a:r>
              <a:rPr lang="en-US" dirty="0" smtClean="0"/>
              <a:t>and PC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48" name="TextBox 47"/>
          <p:cNvSpPr txBox="1"/>
          <p:nvPr/>
        </p:nvSpPr>
        <p:spPr>
          <a:xfrm>
            <a:off x="237570" y="5771910"/>
            <a:ext cx="8668860" cy="923330"/>
          </a:xfrm>
          <a:prstGeom prst="rect">
            <a:avLst/>
          </a:prstGeom>
          <a:noFill/>
        </p:spPr>
        <p:txBody>
          <a:bodyPr wrap="square" rtlCol="0">
            <a:spAutoFit/>
          </a:bodyPr>
          <a:lstStyle/>
          <a:p>
            <a:pPr>
              <a:buNone/>
            </a:pPr>
            <a:r>
              <a:rPr lang="en-US" dirty="0" smtClean="0"/>
              <a:t>Normally updates to </a:t>
            </a:r>
            <a:r>
              <a:rPr lang="en-US" dirty="0" err="1" smtClean="0"/>
              <a:t>fEpoch</a:t>
            </a:r>
            <a:r>
              <a:rPr lang="en-US" dirty="0" smtClean="0"/>
              <a:t> and PC epoch have to pass through the redirect </a:t>
            </a:r>
            <a:r>
              <a:rPr lang="en-US" dirty="0" err="1" smtClean="0"/>
              <a:t>fifo</a:t>
            </a:r>
            <a:r>
              <a:rPr lang="en-US" dirty="0" smtClean="0"/>
              <a:t>. When </a:t>
            </a:r>
            <a:r>
              <a:rPr lang="en-US" dirty="0" err="1" smtClean="0"/>
              <a:t>IFetch</a:t>
            </a:r>
            <a:r>
              <a:rPr lang="en-US" dirty="0" smtClean="0"/>
              <a:t> sees entries in the redirect </a:t>
            </a:r>
            <a:r>
              <a:rPr lang="en-US" dirty="0" err="1" smtClean="0"/>
              <a:t>fifo</a:t>
            </a:r>
            <a:r>
              <a:rPr lang="en-US" dirty="0" smtClean="0"/>
              <a:t>, it makes the changes to </a:t>
            </a:r>
            <a:r>
              <a:rPr lang="en-US" dirty="0" err="1" smtClean="0"/>
              <a:t>fEpoch</a:t>
            </a:r>
            <a:r>
              <a:rPr lang="en-US" dirty="0" smtClean="0"/>
              <a:t> and PC</a:t>
            </a:r>
            <a:endParaRPr lang="en-US" dirty="0"/>
          </a:p>
        </p:txBody>
      </p:sp>
    </p:spTree>
    <p:extLst>
      <p:ext uri="{BB962C8B-B14F-4D97-AF65-F5344CB8AC3E}">
        <p14:creationId xmlns:p14="http://schemas.microsoft.com/office/powerpoint/2010/main" val="11108685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fEpoch</a:t>
            </a:r>
            <a:r>
              <a:rPr lang="en-US" dirty="0"/>
              <a:t> and PC feedback</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[0]</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[1]</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17" name="TextBox 16"/>
          <p:cNvSpPr txBox="1"/>
          <p:nvPr/>
        </p:nvSpPr>
        <p:spPr>
          <a:xfrm>
            <a:off x="692167" y="5856787"/>
            <a:ext cx="7768927" cy="646331"/>
          </a:xfrm>
          <a:prstGeom prst="rect">
            <a:avLst/>
          </a:prstGeom>
          <a:noFill/>
        </p:spPr>
        <p:txBody>
          <a:bodyPr wrap="square" rtlCol="0">
            <a:spAutoFit/>
          </a:bodyPr>
          <a:lstStyle/>
          <a:p>
            <a:pPr>
              <a:buNone/>
            </a:pPr>
            <a:r>
              <a:rPr lang="en-US" dirty="0" smtClean="0"/>
              <a:t>Changes to the Epoch can now be seen by </a:t>
            </a:r>
            <a:r>
              <a:rPr lang="en-US" dirty="0" err="1" smtClean="0"/>
              <a:t>IFetch</a:t>
            </a:r>
            <a:r>
              <a:rPr lang="en-US" dirty="0" smtClean="0"/>
              <a:t> in the same cycle that execute made the changes </a:t>
            </a:r>
            <a:endParaRPr lang="en-US" dirty="0"/>
          </a:p>
        </p:txBody>
      </p:sp>
    </p:spTree>
    <p:extLst>
      <p:ext uri="{BB962C8B-B14F-4D97-AF65-F5344CB8AC3E}">
        <p14:creationId xmlns:p14="http://schemas.microsoft.com/office/powerpoint/2010/main" val="26353402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fEpoch</a:t>
            </a:r>
            <a:r>
              <a:rPr lang="en-US" dirty="0"/>
              <a:t> and PC feedback</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[0]</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[1]</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rgbClr val="FF808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FF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rgbClr val="FF808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FF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FF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17" name="TextBox 16"/>
          <p:cNvSpPr txBox="1"/>
          <p:nvPr/>
        </p:nvSpPr>
        <p:spPr>
          <a:xfrm>
            <a:off x="692167" y="5856787"/>
            <a:ext cx="7768927" cy="646331"/>
          </a:xfrm>
          <a:prstGeom prst="rect">
            <a:avLst/>
          </a:prstGeom>
          <a:noFill/>
        </p:spPr>
        <p:txBody>
          <a:bodyPr wrap="square" rtlCol="0">
            <a:spAutoFit/>
          </a:bodyPr>
          <a:lstStyle/>
          <a:p>
            <a:pPr>
              <a:buNone/>
            </a:pPr>
            <a:r>
              <a:rPr lang="en-US" dirty="0" smtClean="0">
                <a:solidFill>
                  <a:srgbClr val="FF0000"/>
                </a:solidFill>
              </a:rPr>
              <a:t>The PC is still coming through the redirect </a:t>
            </a:r>
            <a:r>
              <a:rPr lang="en-US" dirty="0" err="1" smtClean="0">
                <a:solidFill>
                  <a:srgbClr val="FF0000"/>
                </a:solidFill>
              </a:rPr>
              <a:t>fifo</a:t>
            </a:r>
            <a:r>
              <a:rPr lang="en-US" dirty="0" smtClean="0">
                <a:solidFill>
                  <a:srgbClr val="FF0000"/>
                </a:solidFill>
              </a:rPr>
              <a:t>, so the epoch and the pc will get out of synch!</a:t>
            </a:r>
            <a:endParaRPr lang="en-US" dirty="0">
              <a:solidFill>
                <a:srgbClr val="FF0000"/>
              </a:solidFill>
            </a:endParaRPr>
          </a:p>
        </p:txBody>
      </p:sp>
    </p:spTree>
    <p:extLst>
      <p:ext uri="{BB962C8B-B14F-4D97-AF65-F5344CB8AC3E}">
        <p14:creationId xmlns:p14="http://schemas.microsoft.com/office/powerpoint/2010/main" val="324578654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fEpoch</a:t>
            </a:r>
            <a:r>
              <a:rPr lang="en-US" dirty="0"/>
              <a:t> and PC feedback</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5215216" y="5180882"/>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[0]</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Epoch [1]</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800" dirty="0" smtClean="0">
                  <a:latin typeface="Verdana" pitchFamily="34" charset="0"/>
                </a:rPr>
                <a:t>PC [1]</a:t>
              </a:r>
              <a:endParaRPr kumimoji="0" lang="en-US" sz="18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p:nvPr/>
          </p:nvCxnSpPr>
          <p:spPr bwMode="auto">
            <a:xfrm>
              <a:off x="5390163" y="4449983"/>
              <a:ext cx="0" cy="730899"/>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17" name="TextBox 16"/>
          <p:cNvSpPr txBox="1"/>
          <p:nvPr/>
        </p:nvSpPr>
        <p:spPr>
          <a:xfrm>
            <a:off x="242332" y="5856787"/>
            <a:ext cx="8659336" cy="646331"/>
          </a:xfrm>
          <a:prstGeom prst="rect">
            <a:avLst/>
          </a:prstGeom>
          <a:noFill/>
        </p:spPr>
        <p:txBody>
          <a:bodyPr wrap="square" rtlCol="0">
            <a:spAutoFit/>
          </a:bodyPr>
          <a:lstStyle/>
          <a:p>
            <a:pPr>
              <a:buNone/>
            </a:pPr>
            <a:r>
              <a:rPr lang="en-US" dirty="0" smtClean="0"/>
              <a:t>Make the PC an EHR too! Whenever Execute sees a </a:t>
            </a:r>
            <a:r>
              <a:rPr lang="en-US" dirty="0" err="1" smtClean="0"/>
              <a:t>misprediction</a:t>
            </a:r>
            <a:r>
              <a:rPr lang="en-US" dirty="0" smtClean="0"/>
              <a:t>, </a:t>
            </a:r>
            <a:r>
              <a:rPr lang="en-US" dirty="0" err="1" smtClean="0"/>
              <a:t>IFetch</a:t>
            </a:r>
            <a:r>
              <a:rPr lang="en-US" dirty="0" smtClean="0"/>
              <a:t> reads the correct next instruction </a:t>
            </a:r>
            <a:r>
              <a:rPr lang="en-US" i="1" dirty="0" smtClean="0"/>
              <a:t>in the same cycle</a:t>
            </a:r>
            <a:r>
              <a:rPr lang="en-US" dirty="0" smtClean="0"/>
              <a:t>!</a:t>
            </a:r>
            <a:endParaRPr lang="en-US" dirty="0"/>
          </a:p>
        </p:txBody>
      </p:sp>
      <p:sp>
        <p:nvSpPr>
          <p:cNvPr id="52" name="Rectangle 51"/>
          <p:cNvSpPr/>
          <p:nvPr/>
        </p:nvSpPr>
        <p:spPr bwMode="auto">
          <a:xfrm>
            <a:off x="4540100"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sz="1800" dirty="0" smtClean="0">
                <a:latin typeface="Verdana" pitchFamily="34" charset="0"/>
              </a:rPr>
              <a:t>PC [0]</a:t>
            </a:r>
            <a:endParaRPr kumimoji="0" lang="en-US" sz="1800" b="0" i="0" u="none" strike="noStrike" cap="none" normalizeH="0" baseline="0" dirty="0" smtClean="0">
              <a:ln>
                <a:noFill/>
              </a:ln>
              <a:solidFill>
                <a:schemeClr val="tx1"/>
              </a:solidFill>
              <a:effectLst/>
              <a:latin typeface="Verdana" pitchFamily="34" charset="0"/>
            </a:endParaRPr>
          </a:p>
        </p:txBody>
      </p:sp>
      <p:cxnSp>
        <p:nvCxnSpPr>
          <p:cNvPr id="53" name="Straight Arrow Connector 52"/>
          <p:cNvCxnSpPr/>
          <p:nvPr/>
        </p:nvCxnSpPr>
        <p:spPr bwMode="auto">
          <a:xfrm>
            <a:off x="4947626"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spTree>
    <p:extLst>
      <p:ext uri="{BB962C8B-B14F-4D97-AF65-F5344CB8AC3E}">
        <p14:creationId xmlns:p14="http://schemas.microsoft.com/office/powerpoint/2010/main" val="19765850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Feedback</a:t>
            </a:r>
            <a:endParaRPr lang="en-US" dirty="0"/>
          </a:p>
        </p:txBody>
      </p:sp>
      <p:sp>
        <p:nvSpPr>
          <p:cNvPr id="3" name="Content Placeholder 2"/>
          <p:cNvSpPr>
            <a:spLocks noGrp="1"/>
          </p:cNvSpPr>
          <p:nvPr>
            <p:ph idx="1"/>
          </p:nvPr>
        </p:nvSpPr>
        <p:spPr/>
        <p:txBody>
          <a:bodyPr/>
          <a:lstStyle/>
          <a:p>
            <a:r>
              <a:rPr lang="en-US" dirty="0" smtClean="0"/>
              <a:t>How can Register File and  Scoreboard feedback be sped up?</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487044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RFile</a:t>
            </a:r>
            <a:r>
              <a:rPr lang="en-US" dirty="0" smtClean="0"/>
              <a:t> and SB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48" name="TextBox 47"/>
          <p:cNvSpPr txBox="1"/>
          <p:nvPr/>
        </p:nvSpPr>
        <p:spPr>
          <a:xfrm>
            <a:off x="237570" y="5771910"/>
            <a:ext cx="8668860" cy="646331"/>
          </a:xfrm>
          <a:prstGeom prst="rect">
            <a:avLst/>
          </a:prstGeom>
          <a:noFill/>
        </p:spPr>
        <p:txBody>
          <a:bodyPr wrap="square" rtlCol="0">
            <a:spAutoFit/>
          </a:bodyPr>
          <a:lstStyle/>
          <a:p>
            <a:pPr>
              <a:buNone/>
            </a:pPr>
            <a:r>
              <a:rPr lang="en-US" dirty="0" smtClean="0"/>
              <a:t>Normally updates (writes) to the register file and updates (removes) to the scoreboard are seen in the next cycle.</a:t>
            </a:r>
            <a:endParaRPr lang="en-US" dirty="0"/>
          </a:p>
        </p:txBody>
      </p:sp>
    </p:spTree>
    <p:extLst>
      <p:ext uri="{BB962C8B-B14F-4D97-AF65-F5344CB8AC3E}">
        <p14:creationId xmlns:p14="http://schemas.microsoft.com/office/powerpoint/2010/main" val="10973590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RFile</a:t>
            </a:r>
            <a:r>
              <a:rPr lang="en-US" dirty="0" smtClean="0"/>
              <a:t> and SB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Bypass 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48" name="TextBox 47"/>
          <p:cNvSpPr txBox="1"/>
          <p:nvPr/>
        </p:nvSpPr>
        <p:spPr>
          <a:xfrm>
            <a:off x="237570" y="5771910"/>
            <a:ext cx="8668860" cy="646331"/>
          </a:xfrm>
          <a:prstGeom prst="rect">
            <a:avLst/>
          </a:prstGeom>
          <a:noFill/>
        </p:spPr>
        <p:txBody>
          <a:bodyPr wrap="square" rtlCol="0">
            <a:spAutoFit/>
          </a:bodyPr>
          <a:lstStyle/>
          <a:p>
            <a:pPr>
              <a:buNone/>
            </a:pPr>
            <a:r>
              <a:rPr lang="en-US" dirty="0" smtClean="0"/>
              <a:t>A bypass register file will allow the result from a write to be read by </a:t>
            </a:r>
            <a:r>
              <a:rPr lang="en-US" dirty="0" err="1" smtClean="0"/>
              <a:t>RFetch</a:t>
            </a:r>
            <a:r>
              <a:rPr lang="en-US" dirty="0" smtClean="0"/>
              <a:t> in the same cycle.</a:t>
            </a:r>
            <a:endParaRPr lang="en-US" dirty="0"/>
          </a:p>
        </p:txBody>
      </p:sp>
    </p:spTree>
    <p:extLst>
      <p:ext uri="{BB962C8B-B14F-4D97-AF65-F5344CB8AC3E}">
        <p14:creationId xmlns:p14="http://schemas.microsoft.com/office/powerpoint/2010/main" val="38679416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RFile</a:t>
            </a:r>
            <a:r>
              <a:rPr lang="en-US" dirty="0" smtClean="0"/>
              <a:t> and SB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Bypass 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rgbClr val="FF808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48" name="TextBox 47"/>
          <p:cNvSpPr txBox="1"/>
          <p:nvPr/>
        </p:nvSpPr>
        <p:spPr>
          <a:xfrm>
            <a:off x="237570" y="5771910"/>
            <a:ext cx="8668860" cy="369332"/>
          </a:xfrm>
          <a:prstGeom prst="rect">
            <a:avLst/>
          </a:prstGeom>
          <a:noFill/>
        </p:spPr>
        <p:txBody>
          <a:bodyPr wrap="square" rtlCol="0">
            <a:spAutoFit/>
          </a:bodyPr>
          <a:lstStyle/>
          <a:p>
            <a:pPr>
              <a:buNone/>
            </a:pPr>
            <a:r>
              <a:rPr lang="en-US" dirty="0" smtClean="0">
                <a:solidFill>
                  <a:srgbClr val="FF0000"/>
                </a:solidFill>
              </a:rPr>
              <a:t>In this case, the scoreboard is still stalling as much as before</a:t>
            </a:r>
            <a:endParaRPr lang="en-US" dirty="0">
              <a:solidFill>
                <a:srgbClr val="FF0000"/>
              </a:solidFill>
            </a:endParaRPr>
          </a:p>
        </p:txBody>
      </p:sp>
    </p:spTree>
    <p:extLst>
      <p:ext uri="{BB962C8B-B14F-4D97-AF65-F5344CB8AC3E}">
        <p14:creationId xmlns:p14="http://schemas.microsoft.com/office/powerpoint/2010/main" val="41873315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RFile</a:t>
            </a:r>
            <a:r>
              <a:rPr lang="en-US" dirty="0" smtClean="0"/>
              <a:t> and SB feedback</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Bypass 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Pipeline 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48" name="TextBox 47"/>
          <p:cNvSpPr txBox="1"/>
          <p:nvPr/>
        </p:nvSpPr>
        <p:spPr>
          <a:xfrm>
            <a:off x="237570" y="5771910"/>
            <a:ext cx="8668860" cy="923330"/>
          </a:xfrm>
          <a:prstGeom prst="rect">
            <a:avLst/>
          </a:prstGeom>
          <a:noFill/>
        </p:spPr>
        <p:txBody>
          <a:bodyPr wrap="square" rtlCol="0">
            <a:spAutoFit/>
          </a:bodyPr>
          <a:lstStyle/>
          <a:p>
            <a:pPr>
              <a:buNone/>
            </a:pPr>
            <a:r>
              <a:rPr lang="en-US" dirty="0" smtClean="0"/>
              <a:t>You can use a scoreboard that removes before searching (called a pipeline scoreboard because it is similar to pipeline </a:t>
            </a:r>
            <a:r>
              <a:rPr lang="en-US" dirty="0" err="1" smtClean="0"/>
              <a:t>fifo’s</a:t>
            </a:r>
            <a:r>
              <a:rPr lang="en-US" dirty="0" smtClean="0"/>
              <a:t> </a:t>
            </a:r>
            <a:r>
              <a:rPr lang="en-US" dirty="0" err="1" smtClean="0"/>
              <a:t>deq</a:t>
            </a:r>
            <a:r>
              <a:rPr lang="en-US" dirty="0" smtClean="0"/>
              <a:t>&lt;</a:t>
            </a:r>
            <a:r>
              <a:rPr lang="en-US" dirty="0" err="1" smtClean="0"/>
              <a:t>enq</a:t>
            </a:r>
            <a:r>
              <a:rPr lang="en-US" dirty="0" smtClean="0"/>
              <a:t> behavior) </a:t>
            </a:r>
            <a:endParaRPr lang="en-US" dirty="0"/>
          </a:p>
        </p:txBody>
      </p:sp>
    </p:spTree>
    <p:extLst>
      <p:ext uri="{BB962C8B-B14F-4D97-AF65-F5344CB8AC3E}">
        <p14:creationId xmlns:p14="http://schemas.microsoft.com/office/powerpoint/2010/main" val="27742542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dirty="0" smtClean="0"/>
              <a:t>Processor State</a:t>
            </a:r>
          </a:p>
          <a:p>
            <a:r>
              <a:rPr lang="en-US" dirty="0" smtClean="0"/>
              <a:t>Poisoning Instructions</a:t>
            </a:r>
          </a:p>
          <a:p>
            <a:r>
              <a:rPr lang="en-US" dirty="0" smtClean="0"/>
              <a:t>ASAP Prediction Correction</a:t>
            </a:r>
          </a:p>
          <a:p>
            <a:r>
              <a:rPr lang="en-US" dirty="0" smtClean="0"/>
              <a:t>Pipeline Feedback</a:t>
            </a:r>
          </a:p>
          <a:p>
            <a:r>
              <a:rPr lang="en-US" b="1" dirty="0" smtClean="0"/>
              <a:t>Removing Pipeline Stages</a:t>
            </a:r>
            <a:endParaRPr lang="en-US" b="1"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69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2385929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State</a:t>
            </a:r>
            <a:endParaRPr lang="en-US" dirty="0"/>
          </a:p>
        </p:txBody>
      </p:sp>
      <p:sp>
        <p:nvSpPr>
          <p:cNvPr id="3" name="Content Placeholder 2"/>
          <p:cNvSpPr>
            <a:spLocks noGrp="1"/>
          </p:cNvSpPr>
          <p:nvPr>
            <p:ph idx="1"/>
          </p:nvPr>
        </p:nvSpPr>
        <p:spPr/>
        <p:txBody>
          <a:bodyPr>
            <a:normAutofit fontScale="92500"/>
          </a:bodyPr>
          <a:lstStyle/>
          <a:p>
            <a:r>
              <a:rPr lang="en-US" dirty="0" smtClean="0"/>
              <a:t>If your SMIPS processor from lab is not working:</a:t>
            </a:r>
          </a:p>
          <a:p>
            <a:pPr lvl="1"/>
            <a:r>
              <a:rPr lang="en-US" dirty="0" smtClean="0"/>
              <a:t>Was an instruction executed on the wrong processor state?</a:t>
            </a:r>
          </a:p>
          <a:p>
            <a:pPr lvl="2"/>
            <a:r>
              <a:rPr lang="en-US" dirty="0" smtClean="0"/>
              <a:t>RAW hazards</a:t>
            </a:r>
          </a:p>
          <a:p>
            <a:pPr lvl="2"/>
            <a:r>
              <a:rPr lang="en-US" dirty="0" smtClean="0"/>
              <a:t>Not using the right PC in the execute stage</a:t>
            </a:r>
          </a:p>
          <a:p>
            <a:pPr lvl="1"/>
            <a:r>
              <a:rPr lang="en-US" dirty="0" smtClean="0"/>
              <a:t>Was the wrong instruction executed?</a:t>
            </a:r>
          </a:p>
          <a:p>
            <a:pPr lvl="2"/>
            <a:r>
              <a:rPr lang="en-US" dirty="0" smtClean="0"/>
              <a:t>A wrong path instruction from branch </a:t>
            </a:r>
            <a:r>
              <a:rPr lang="en-US" dirty="0" err="1" smtClean="0"/>
              <a:t>misprediction</a:t>
            </a:r>
            <a:r>
              <a:rPr lang="en-US" dirty="0"/>
              <a:t> </a:t>
            </a:r>
            <a:r>
              <a:rPr lang="en-US" dirty="0" smtClean="0"/>
              <a:t>updated the processor state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10991451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create a 6 stage SMIPS pipeline in Lab 6</a:t>
            </a:r>
          </a:p>
          <a:p>
            <a:pPr lvl="1"/>
            <a:r>
              <a:rPr lang="en-US" dirty="0" smtClean="0"/>
              <a:t>6 is a lot of stages and may not be necessary</a:t>
            </a:r>
          </a:p>
          <a:p>
            <a:pPr lvl="1"/>
            <a:r>
              <a:rPr lang="en-US" dirty="0" smtClean="0"/>
              <a:t>How much work would it be to turn it into a shorter pipeline? Say 4 stages?</a:t>
            </a:r>
          </a:p>
          <a:p>
            <a:pPr lvl="1"/>
            <a:r>
              <a:rPr lang="en-US" dirty="0" smtClean="0"/>
              <a:t>How much work would it be to shift work from one pipeline stage to another?</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70</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9861242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71</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2572907"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2500034"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2413345" y="3857170"/>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2" name="TextBox 21"/>
            <p:cNvSpPr txBox="1"/>
            <p:nvPr/>
          </p:nvSpPr>
          <p:spPr>
            <a:xfrm>
              <a:off x="5285388"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6693423" y="4360764"/>
              <a:ext cx="324695"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363656"/>
              <a:ext cx="197974" cy="829520"/>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endCxn id="36" idx="0"/>
            </p:cNvCxnSpPr>
            <p:nvPr/>
          </p:nvCxnSpPr>
          <p:spPr bwMode="auto">
            <a:xfrm flipH="1">
              <a:off x="5285388" y="4409958"/>
              <a:ext cx="96237" cy="781290"/>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2219788"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3" name="TextBox 2"/>
          <p:cNvSpPr txBox="1"/>
          <p:nvPr/>
        </p:nvSpPr>
        <p:spPr>
          <a:xfrm>
            <a:off x="285822" y="5781435"/>
            <a:ext cx="8268810" cy="923330"/>
          </a:xfrm>
          <a:prstGeom prst="rect">
            <a:avLst/>
          </a:prstGeom>
          <a:noFill/>
        </p:spPr>
        <p:txBody>
          <a:bodyPr wrap="square" rtlCol="0">
            <a:spAutoFit/>
          </a:bodyPr>
          <a:lstStyle/>
          <a:p>
            <a:pPr>
              <a:buNone/>
            </a:pPr>
            <a:r>
              <a:rPr lang="en-US" dirty="0" smtClean="0"/>
              <a:t>Say you want a 4 stage pipeline where Decode does </a:t>
            </a:r>
            <a:r>
              <a:rPr lang="en-US" dirty="0" err="1" smtClean="0"/>
              <a:t>RFetch</a:t>
            </a:r>
            <a:r>
              <a:rPr lang="en-US" dirty="0" smtClean="0"/>
              <a:t> and Exec does Memory. How do you make this machine with as little work as possible?</a:t>
            </a:r>
            <a:endParaRPr lang="en-US" dirty="0"/>
          </a:p>
        </p:txBody>
      </p:sp>
    </p:spTree>
    <p:extLst>
      <p:ext uri="{BB962C8B-B14F-4D97-AF65-F5344CB8AC3E}">
        <p14:creationId xmlns:p14="http://schemas.microsoft.com/office/powerpoint/2010/main" val="28044979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72</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16" name="Group 15"/>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3" name="TextBox 2"/>
          <p:cNvSpPr txBox="1"/>
          <p:nvPr/>
        </p:nvSpPr>
        <p:spPr>
          <a:xfrm>
            <a:off x="285822" y="5781435"/>
            <a:ext cx="8268810" cy="646331"/>
          </a:xfrm>
          <a:prstGeom prst="rect">
            <a:avLst/>
          </a:prstGeom>
          <a:noFill/>
        </p:spPr>
        <p:txBody>
          <a:bodyPr wrap="square" rtlCol="0">
            <a:spAutoFit/>
          </a:bodyPr>
          <a:lstStyle/>
          <a:p>
            <a:pPr>
              <a:buNone/>
            </a:pPr>
            <a:r>
              <a:rPr lang="en-US" dirty="0" smtClean="0"/>
              <a:t>Replace </a:t>
            </a:r>
            <a:r>
              <a:rPr lang="en-US" dirty="0" err="1" smtClean="0"/>
              <a:t>CFFifos</a:t>
            </a:r>
            <a:r>
              <a:rPr lang="en-US" dirty="0" smtClean="0"/>
              <a:t> between stages with bypass </a:t>
            </a:r>
            <a:r>
              <a:rPr lang="en-US" dirty="0" err="1" smtClean="0"/>
              <a:t>fifos</a:t>
            </a:r>
            <a:r>
              <a:rPr lang="en-US" dirty="0" smtClean="0"/>
              <a:t>. The bypass </a:t>
            </a:r>
            <a:r>
              <a:rPr lang="en-US" dirty="0" err="1" smtClean="0"/>
              <a:t>fifos</a:t>
            </a:r>
            <a:r>
              <a:rPr lang="en-US" dirty="0" smtClean="0"/>
              <a:t> will act as wires when possible.</a:t>
            </a:r>
            <a:endParaRPr lang="en-US" dirty="0"/>
          </a:p>
        </p:txBody>
      </p:sp>
      <p:cxnSp>
        <p:nvCxnSpPr>
          <p:cNvPr id="9" name="Straight Connector 8"/>
          <p:cNvCxnSpPr/>
          <p:nvPr/>
        </p:nvCxnSpPr>
        <p:spPr bwMode="auto">
          <a:xfrm>
            <a:off x="3153476" y="3200396"/>
            <a:ext cx="0" cy="1655180"/>
          </a:xfrm>
          <a:prstGeom prst="line">
            <a:avLst/>
          </a:prstGeom>
          <a:noFill/>
          <a:ln w="38100" cap="flat" cmpd="sng" algn="ctr">
            <a:solidFill>
              <a:srgbClr val="00B050"/>
            </a:solidFill>
            <a:prstDash val="dash"/>
            <a:round/>
            <a:headEnd type="none" w="med" len="med"/>
            <a:tailEnd type="none" w="med" len="med"/>
          </a:ln>
          <a:effectLst/>
        </p:spPr>
      </p:cxnSp>
      <p:cxnSp>
        <p:nvCxnSpPr>
          <p:cNvPr id="52" name="Straight Connector 51"/>
          <p:cNvCxnSpPr/>
          <p:nvPr/>
        </p:nvCxnSpPr>
        <p:spPr bwMode="auto">
          <a:xfrm>
            <a:off x="5982908" y="3200396"/>
            <a:ext cx="0" cy="1655180"/>
          </a:xfrm>
          <a:prstGeom prst="line">
            <a:avLst/>
          </a:prstGeom>
          <a:noFill/>
          <a:ln w="38100" cap="flat" cmpd="sng" algn="ctr">
            <a:solidFill>
              <a:srgbClr val="00B050"/>
            </a:solidFill>
            <a:prstDash val="dash"/>
            <a:round/>
            <a:headEnd type="none" w="med" len="med"/>
            <a:tailEnd type="none" w="med" len="med"/>
          </a:ln>
          <a:effectLst/>
        </p:spPr>
      </p:cxnSp>
      <p:sp>
        <p:nvSpPr>
          <p:cNvPr id="17" name="TextBox 16"/>
          <p:cNvSpPr txBox="1"/>
          <p:nvPr/>
        </p:nvSpPr>
        <p:spPr>
          <a:xfrm>
            <a:off x="2628900" y="5274582"/>
            <a:ext cx="1791327" cy="369332"/>
          </a:xfrm>
          <a:prstGeom prst="rect">
            <a:avLst/>
          </a:prstGeom>
          <a:noFill/>
        </p:spPr>
        <p:txBody>
          <a:bodyPr wrap="square" rtlCol="0">
            <a:spAutoFit/>
          </a:bodyPr>
          <a:lstStyle/>
          <a:p>
            <a:pPr>
              <a:buNone/>
            </a:pPr>
            <a:r>
              <a:rPr lang="en-US" dirty="0" smtClean="0">
                <a:solidFill>
                  <a:srgbClr val="00B050"/>
                </a:solidFill>
              </a:rPr>
              <a:t>Bypass </a:t>
            </a:r>
            <a:r>
              <a:rPr lang="en-US" dirty="0" err="1" smtClean="0">
                <a:solidFill>
                  <a:srgbClr val="00B050"/>
                </a:solidFill>
              </a:rPr>
              <a:t>Fifos</a:t>
            </a:r>
            <a:endParaRPr lang="en-US" dirty="0">
              <a:solidFill>
                <a:srgbClr val="00B050"/>
              </a:solidFill>
            </a:endParaRPr>
          </a:p>
        </p:txBody>
      </p:sp>
      <p:cxnSp>
        <p:nvCxnSpPr>
          <p:cNvPr id="24" name="Straight Arrow Connector 23"/>
          <p:cNvCxnSpPr/>
          <p:nvPr/>
        </p:nvCxnSpPr>
        <p:spPr bwMode="auto">
          <a:xfrm flipH="1" flipV="1">
            <a:off x="3274093" y="4855576"/>
            <a:ext cx="116807" cy="419006"/>
          </a:xfrm>
          <a:prstGeom prst="straightConnector1">
            <a:avLst/>
          </a:prstGeom>
          <a:noFill/>
          <a:ln w="9525" cap="flat" cmpd="sng" algn="ctr">
            <a:solidFill>
              <a:srgbClr val="00B050"/>
            </a:solidFill>
            <a:prstDash val="solid"/>
            <a:round/>
            <a:headEnd type="none" w="med" len="med"/>
            <a:tailEnd type="arrow"/>
          </a:ln>
          <a:effectLst/>
        </p:spPr>
      </p:cxnSp>
      <p:cxnSp>
        <p:nvCxnSpPr>
          <p:cNvPr id="38" name="Straight Arrow Connector 37"/>
          <p:cNvCxnSpPr/>
          <p:nvPr/>
        </p:nvCxnSpPr>
        <p:spPr bwMode="auto">
          <a:xfrm flipV="1">
            <a:off x="4271372" y="4648200"/>
            <a:ext cx="1598537" cy="626382"/>
          </a:xfrm>
          <a:prstGeom prst="straightConnector1">
            <a:avLst/>
          </a:prstGeom>
          <a:noFill/>
          <a:ln w="9525" cap="flat" cmpd="sng" algn="ctr">
            <a:solidFill>
              <a:srgbClr val="00B050"/>
            </a:solidFill>
            <a:prstDash val="solid"/>
            <a:round/>
            <a:headEnd type="none" w="med" len="med"/>
            <a:tailEnd type="arrow"/>
          </a:ln>
          <a:effectLst/>
        </p:spPr>
      </p:cxnSp>
    </p:spTree>
    <p:extLst>
      <p:ext uri="{BB962C8B-B14F-4D97-AF65-F5344CB8AC3E}">
        <p14:creationId xmlns:p14="http://schemas.microsoft.com/office/powerpoint/2010/main" val="38571831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73</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16" name="Group 15"/>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cxnSp>
        <p:nvCxnSpPr>
          <p:cNvPr id="9" name="Straight Connector 8"/>
          <p:cNvCxnSpPr/>
          <p:nvPr/>
        </p:nvCxnSpPr>
        <p:spPr bwMode="auto">
          <a:xfrm>
            <a:off x="3153476" y="3200396"/>
            <a:ext cx="0" cy="1655180"/>
          </a:xfrm>
          <a:prstGeom prst="line">
            <a:avLst/>
          </a:prstGeom>
          <a:noFill/>
          <a:ln w="38100" cap="flat" cmpd="sng" algn="ctr">
            <a:solidFill>
              <a:srgbClr val="00B050"/>
            </a:solidFill>
            <a:prstDash val="dash"/>
            <a:round/>
            <a:headEnd type="none" w="med" len="med"/>
            <a:tailEnd type="none" w="med" len="med"/>
          </a:ln>
          <a:effectLst/>
        </p:spPr>
      </p:cxnSp>
      <p:cxnSp>
        <p:nvCxnSpPr>
          <p:cNvPr id="52" name="Straight Connector 51"/>
          <p:cNvCxnSpPr/>
          <p:nvPr/>
        </p:nvCxnSpPr>
        <p:spPr bwMode="auto">
          <a:xfrm>
            <a:off x="5982908" y="3200396"/>
            <a:ext cx="0" cy="1655180"/>
          </a:xfrm>
          <a:prstGeom prst="line">
            <a:avLst/>
          </a:prstGeom>
          <a:noFill/>
          <a:ln w="38100" cap="flat" cmpd="sng" algn="ctr">
            <a:solidFill>
              <a:srgbClr val="00B050"/>
            </a:solidFill>
            <a:prstDash val="dash"/>
            <a:round/>
            <a:headEnd type="none" w="med" len="med"/>
            <a:tailEnd type="none" w="med" len="med"/>
          </a:ln>
          <a:effectLst/>
        </p:spPr>
      </p:cxnSp>
      <p:sp>
        <p:nvSpPr>
          <p:cNvPr id="53" name="TextBox 52"/>
          <p:cNvSpPr txBox="1"/>
          <p:nvPr/>
        </p:nvSpPr>
        <p:spPr>
          <a:xfrm>
            <a:off x="319124" y="5781435"/>
            <a:ext cx="8505753" cy="646331"/>
          </a:xfrm>
          <a:prstGeom prst="rect">
            <a:avLst/>
          </a:prstGeom>
          <a:noFill/>
        </p:spPr>
        <p:txBody>
          <a:bodyPr wrap="square" rtlCol="0">
            <a:spAutoFit/>
          </a:bodyPr>
          <a:lstStyle/>
          <a:p>
            <a:pPr>
              <a:buNone/>
            </a:pPr>
            <a:r>
              <a:rPr lang="en-US" dirty="0" smtClean="0"/>
              <a:t>Now you want to move </a:t>
            </a:r>
            <a:r>
              <a:rPr lang="en-US" dirty="0" err="1" smtClean="0"/>
              <a:t>RFetch</a:t>
            </a:r>
            <a:r>
              <a:rPr lang="en-US" dirty="0" smtClean="0"/>
              <a:t> to the Exec stage to reduce the amount of time stalled for RAW hazards. How much work is this?</a:t>
            </a:r>
            <a:endParaRPr lang="en-US" dirty="0"/>
          </a:p>
        </p:txBody>
      </p:sp>
    </p:spTree>
    <p:extLst>
      <p:ext uri="{BB962C8B-B14F-4D97-AF65-F5344CB8AC3E}">
        <p14:creationId xmlns:p14="http://schemas.microsoft.com/office/powerpoint/2010/main" val="38470982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sp>
        <p:nvSpPr>
          <p:cNvPr id="3" name="TextBox 2"/>
          <p:cNvSpPr txBox="1"/>
          <p:nvPr/>
        </p:nvSpPr>
        <p:spPr>
          <a:xfrm>
            <a:off x="319124" y="5781435"/>
            <a:ext cx="8505753" cy="646331"/>
          </a:xfrm>
          <a:prstGeom prst="rect">
            <a:avLst/>
          </a:prstGeom>
          <a:noFill/>
        </p:spPr>
        <p:txBody>
          <a:bodyPr wrap="square" rtlCol="0">
            <a:spAutoFit/>
          </a:bodyPr>
          <a:lstStyle/>
          <a:p>
            <a:pPr>
              <a:buNone/>
            </a:pPr>
            <a:r>
              <a:rPr lang="en-US" dirty="0" smtClean="0"/>
              <a:t>Just change the types of </a:t>
            </a:r>
            <a:r>
              <a:rPr lang="en-US" dirty="0" err="1" smtClean="0"/>
              <a:t>fifos</a:t>
            </a:r>
            <a:r>
              <a:rPr lang="en-US" dirty="0" smtClean="0"/>
              <a:t> between Decode and </a:t>
            </a:r>
            <a:r>
              <a:rPr lang="en-US" dirty="0" err="1" smtClean="0"/>
              <a:t>RFetch</a:t>
            </a:r>
            <a:r>
              <a:rPr lang="en-US" dirty="0" smtClean="0"/>
              <a:t> and between </a:t>
            </a:r>
            <a:r>
              <a:rPr lang="en-US" dirty="0" err="1" smtClean="0"/>
              <a:t>RFetch</a:t>
            </a:r>
            <a:r>
              <a:rPr lang="en-US" dirty="0" smtClean="0"/>
              <a:t> and Exec.</a:t>
            </a:r>
            <a:endParaRPr lang="en-US" dirty="0"/>
          </a:p>
        </p:txBody>
      </p:sp>
      <p:cxnSp>
        <p:nvCxnSpPr>
          <p:cNvPr id="9" name="Straight Connector 8"/>
          <p:cNvCxnSpPr/>
          <p:nvPr/>
        </p:nvCxnSpPr>
        <p:spPr bwMode="auto">
          <a:xfrm>
            <a:off x="4556135" y="3200396"/>
            <a:ext cx="0" cy="1655180"/>
          </a:xfrm>
          <a:prstGeom prst="line">
            <a:avLst/>
          </a:prstGeom>
          <a:noFill/>
          <a:ln w="38100" cap="flat" cmpd="sng" algn="ctr">
            <a:solidFill>
              <a:srgbClr val="00B050"/>
            </a:solidFill>
            <a:prstDash val="dash"/>
            <a:round/>
            <a:headEnd type="none" w="med" len="med"/>
            <a:tailEnd type="none" w="med" len="med"/>
          </a:ln>
          <a:effectLst/>
        </p:spPr>
      </p:cxnSp>
      <p:cxnSp>
        <p:nvCxnSpPr>
          <p:cNvPr id="52" name="Straight Connector 51"/>
          <p:cNvCxnSpPr/>
          <p:nvPr/>
        </p:nvCxnSpPr>
        <p:spPr bwMode="auto">
          <a:xfrm>
            <a:off x="5982908" y="3200396"/>
            <a:ext cx="0" cy="1655180"/>
          </a:xfrm>
          <a:prstGeom prst="line">
            <a:avLst/>
          </a:prstGeom>
          <a:noFill/>
          <a:ln w="38100" cap="flat" cmpd="sng" algn="ctr">
            <a:solidFill>
              <a:srgbClr val="00B050"/>
            </a:solidFill>
            <a:prstDash val="dash"/>
            <a:round/>
            <a:headEnd type="none" w="med" len="med"/>
            <a:tailEnd type="none" w="med" len="med"/>
          </a:ln>
          <a:effectLst/>
        </p:spPr>
      </p:cxnSp>
      <p:sp>
        <p:nvSpPr>
          <p:cNvPr id="53" name="Rectangle 52"/>
          <p:cNvSpPr/>
          <p:nvPr/>
        </p:nvSpPr>
        <p:spPr bwMode="auto">
          <a:xfrm>
            <a:off x="3127123"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39295556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Pipeline Stages</a:t>
            </a:r>
            <a:endParaRPr lang="en-US" dirty="0"/>
          </a:p>
        </p:txBody>
      </p:sp>
      <p:sp>
        <p:nvSpPr>
          <p:cNvPr id="3" name="Content Placeholder 2"/>
          <p:cNvSpPr>
            <a:spLocks noGrp="1"/>
          </p:cNvSpPr>
          <p:nvPr>
            <p:ph idx="1"/>
          </p:nvPr>
        </p:nvSpPr>
        <p:spPr/>
        <p:txBody>
          <a:bodyPr>
            <a:normAutofit/>
          </a:bodyPr>
          <a:lstStyle/>
          <a:p>
            <a:r>
              <a:rPr lang="en-US" dirty="0" smtClean="0"/>
              <a:t>The 6 stage pipeline is very flexible.</a:t>
            </a:r>
          </a:p>
          <a:p>
            <a:r>
              <a:rPr lang="en-US" dirty="0" smtClean="0"/>
              <a:t>You can try out many different stage configurations in FPGA synthesis to see how your IPS (Instructions Per Seconds) changes.</a:t>
            </a:r>
          </a:p>
          <a:p>
            <a:pPr marL="0" indent="0">
              <a:buNone/>
            </a:pPr>
            <a:endParaRPr lang="en-US" dirty="0" smtClean="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75</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134897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Processor </a:t>
            </a:r>
            <a:r>
              <a:rPr lang="en-US" dirty="0" smtClean="0"/>
              <a:t>State</a:t>
            </a:r>
          </a:p>
          <a:p>
            <a:pPr lvl="1"/>
            <a:r>
              <a:rPr lang="en-US" dirty="0" smtClean="0"/>
              <a:t>Most processor errors can be related to operating on the wrong processor state</a:t>
            </a:r>
          </a:p>
          <a:p>
            <a:r>
              <a:rPr lang="en-US" dirty="0" smtClean="0"/>
              <a:t>Poisoning Instructions</a:t>
            </a:r>
          </a:p>
          <a:p>
            <a:pPr lvl="1"/>
            <a:r>
              <a:rPr lang="en-US" dirty="0" smtClean="0"/>
              <a:t>Needed for lab 6</a:t>
            </a:r>
            <a:endParaRPr lang="en-US" dirty="0"/>
          </a:p>
          <a:p>
            <a:r>
              <a:rPr lang="en-US" dirty="0"/>
              <a:t>ASAP Prediction Correction</a:t>
            </a:r>
          </a:p>
          <a:p>
            <a:pPr lvl="1"/>
            <a:r>
              <a:rPr lang="en-US" dirty="0"/>
              <a:t>This will be covered in more depth in lab 7.</a:t>
            </a:r>
          </a:p>
          <a:p>
            <a:r>
              <a:rPr lang="en-US" dirty="0"/>
              <a:t>Pipeline </a:t>
            </a:r>
            <a:r>
              <a:rPr lang="en-US" dirty="0" smtClean="0"/>
              <a:t>Feedback</a:t>
            </a:r>
          </a:p>
          <a:p>
            <a:pPr lvl="1"/>
            <a:r>
              <a:rPr lang="en-US" dirty="0" smtClean="0"/>
              <a:t>Can be used to speed up processors</a:t>
            </a:r>
            <a:endParaRPr lang="en-US" dirty="0"/>
          </a:p>
          <a:p>
            <a:r>
              <a:rPr lang="en-US" dirty="0"/>
              <a:t>Removing pipeline </a:t>
            </a:r>
            <a:r>
              <a:rPr lang="en-US" dirty="0" smtClean="0"/>
              <a:t>stages</a:t>
            </a:r>
            <a:endParaRPr lang="en-US" dirty="0"/>
          </a:p>
          <a:p>
            <a:pPr lvl="1"/>
            <a:r>
              <a:rPr lang="en-US" dirty="0" smtClean="0"/>
              <a:t>Can also be used to speed up processors</a:t>
            </a:r>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76</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43397447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77</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50972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State</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8</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grpSp>
        <p:nvGrpSpPr>
          <p:cNvPr id="88" name="Group 87"/>
          <p:cNvGrpSpPr/>
          <p:nvPr/>
        </p:nvGrpSpPr>
        <p:grpSpPr>
          <a:xfrm>
            <a:off x="284640" y="1516284"/>
            <a:ext cx="8574721" cy="4255626"/>
            <a:chOff x="284640" y="1516284"/>
            <a:chExt cx="8574721" cy="4255626"/>
          </a:xfrm>
        </p:grpSpPr>
        <p:cxnSp>
          <p:nvCxnSpPr>
            <p:cNvPr id="25" name="Straight Connector 24"/>
            <p:cNvCxnSpPr/>
            <p:nvPr/>
          </p:nvCxnSpPr>
          <p:spPr bwMode="auto">
            <a:xfrm>
              <a:off x="1425616" y="4033775"/>
              <a:ext cx="6366076" cy="0"/>
            </a:xfrm>
            <a:prstGeom prst="line">
              <a:avLst/>
            </a:prstGeom>
            <a:noFill/>
            <a:ln w="19050" cap="flat" cmpd="sng" algn="ctr">
              <a:solidFill>
                <a:srgbClr val="000000"/>
              </a:solidFill>
              <a:prstDash val="solid"/>
              <a:round/>
              <a:headEnd type="none" w="med" len="med"/>
              <a:tailEnd type="none" w="med" len="med"/>
            </a:ln>
            <a:effectLst/>
          </p:spPr>
        </p:cxnSp>
        <p:sp>
          <p:nvSpPr>
            <p:cNvPr id="7" name="Cloud 6"/>
            <p:cNvSpPr/>
            <p:nvPr/>
          </p:nvSpPr>
          <p:spPr bwMode="auto">
            <a:xfrm>
              <a:off x="1847320"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Cloud 9"/>
            <p:cNvSpPr/>
            <p:nvPr/>
          </p:nvSpPr>
          <p:spPr bwMode="auto">
            <a:xfrm>
              <a:off x="4700866"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Cloud 10"/>
            <p:cNvSpPr/>
            <p:nvPr/>
          </p:nvSpPr>
          <p:spPr bwMode="auto">
            <a:xfrm>
              <a:off x="6127639"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Cloud 11"/>
            <p:cNvSpPr/>
            <p:nvPr/>
          </p:nvSpPr>
          <p:spPr bwMode="auto">
            <a:xfrm>
              <a:off x="7554412"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Cloud 12"/>
            <p:cNvSpPr/>
            <p:nvPr/>
          </p:nvSpPr>
          <p:spPr bwMode="auto">
            <a:xfrm>
              <a:off x="420547"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Cloud 13"/>
            <p:cNvSpPr/>
            <p:nvPr/>
          </p:nvSpPr>
          <p:spPr bwMode="auto">
            <a:xfrm>
              <a:off x="3274093" y="3582363"/>
              <a:ext cx="1169043" cy="902825"/>
            </a:xfrm>
            <a:prstGeom prst="cloud">
              <a:avLst/>
            </a:prstGeom>
            <a:solidFill>
              <a:schemeClr val="tx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TextBox 14"/>
            <p:cNvSpPr txBox="1"/>
            <p:nvPr/>
          </p:nvSpPr>
          <p:spPr>
            <a:xfrm>
              <a:off x="284640" y="3880319"/>
              <a:ext cx="1440856" cy="341632"/>
            </a:xfrm>
            <a:prstGeom prst="rect">
              <a:avLst/>
            </a:prstGeom>
            <a:noFill/>
          </p:spPr>
          <p:txBody>
            <a:bodyPr wrap="square" rtlCol="0">
              <a:spAutoFit/>
            </a:bodyPr>
            <a:lstStyle/>
            <a:p>
              <a:pPr algn="ctr">
                <a:buNone/>
              </a:pPr>
              <a:r>
                <a:rPr lang="en-US" sz="1800" dirty="0" err="1" smtClean="0"/>
                <a:t>IFetch</a:t>
              </a:r>
              <a:endParaRPr lang="en-US" sz="1800" dirty="0"/>
            </a:p>
          </p:txBody>
        </p:sp>
        <p:sp>
          <p:nvSpPr>
            <p:cNvPr id="19" name="TextBox 18"/>
            <p:cNvSpPr txBox="1"/>
            <p:nvPr/>
          </p:nvSpPr>
          <p:spPr>
            <a:xfrm>
              <a:off x="1711413" y="3880319"/>
              <a:ext cx="1440856" cy="341632"/>
            </a:xfrm>
            <a:prstGeom prst="rect">
              <a:avLst/>
            </a:prstGeom>
            <a:noFill/>
          </p:spPr>
          <p:txBody>
            <a:bodyPr wrap="square" rtlCol="0">
              <a:spAutoFit/>
            </a:bodyPr>
            <a:lstStyle/>
            <a:p>
              <a:pPr algn="ctr">
                <a:buNone/>
              </a:pPr>
              <a:r>
                <a:rPr lang="en-US" sz="1800" dirty="0" smtClean="0"/>
                <a:t>Decode</a:t>
              </a:r>
              <a:endParaRPr lang="en-US" sz="1800" dirty="0"/>
            </a:p>
          </p:txBody>
        </p:sp>
        <p:sp>
          <p:nvSpPr>
            <p:cNvPr id="20" name="TextBox 19"/>
            <p:cNvSpPr txBox="1"/>
            <p:nvPr/>
          </p:nvSpPr>
          <p:spPr>
            <a:xfrm>
              <a:off x="7418505" y="3880319"/>
              <a:ext cx="1440856" cy="341632"/>
            </a:xfrm>
            <a:prstGeom prst="rect">
              <a:avLst/>
            </a:prstGeom>
            <a:noFill/>
          </p:spPr>
          <p:txBody>
            <a:bodyPr wrap="square" rtlCol="0">
              <a:spAutoFit/>
            </a:bodyPr>
            <a:lstStyle/>
            <a:p>
              <a:pPr algn="ctr">
                <a:buNone/>
              </a:pPr>
              <a:r>
                <a:rPr lang="en-US" sz="1800" dirty="0" smtClean="0"/>
                <a:t>WB</a:t>
              </a:r>
              <a:endParaRPr lang="en-US" sz="1800" dirty="0"/>
            </a:p>
          </p:txBody>
        </p:sp>
        <p:sp>
          <p:nvSpPr>
            <p:cNvPr id="21" name="TextBox 20"/>
            <p:cNvSpPr txBox="1"/>
            <p:nvPr/>
          </p:nvSpPr>
          <p:spPr>
            <a:xfrm>
              <a:off x="3138186" y="3880319"/>
              <a:ext cx="1440856" cy="341632"/>
            </a:xfrm>
            <a:prstGeom prst="rect">
              <a:avLst/>
            </a:prstGeom>
            <a:noFill/>
          </p:spPr>
          <p:txBody>
            <a:bodyPr wrap="square" rtlCol="0">
              <a:spAutoFit/>
            </a:bodyPr>
            <a:lstStyle/>
            <a:p>
              <a:pPr algn="ctr">
                <a:buNone/>
              </a:pPr>
              <a:r>
                <a:rPr lang="en-US" sz="1800" dirty="0" err="1" smtClean="0"/>
                <a:t>RFetch</a:t>
              </a:r>
              <a:endParaRPr lang="en-US" sz="1800" dirty="0"/>
            </a:p>
          </p:txBody>
        </p:sp>
        <p:sp>
          <p:nvSpPr>
            <p:cNvPr id="22" name="TextBox 21"/>
            <p:cNvSpPr txBox="1"/>
            <p:nvPr/>
          </p:nvSpPr>
          <p:spPr>
            <a:xfrm>
              <a:off x="4564959" y="3880319"/>
              <a:ext cx="1440856" cy="341632"/>
            </a:xfrm>
            <a:prstGeom prst="rect">
              <a:avLst/>
            </a:prstGeom>
            <a:noFill/>
          </p:spPr>
          <p:txBody>
            <a:bodyPr wrap="square" rtlCol="0">
              <a:spAutoFit/>
            </a:bodyPr>
            <a:lstStyle/>
            <a:p>
              <a:pPr algn="ctr">
                <a:buNone/>
              </a:pPr>
              <a:r>
                <a:rPr lang="en-US" sz="1800" dirty="0" smtClean="0"/>
                <a:t>Exec</a:t>
              </a:r>
              <a:endParaRPr lang="en-US" sz="1800" dirty="0"/>
            </a:p>
          </p:txBody>
        </p:sp>
        <p:sp>
          <p:nvSpPr>
            <p:cNvPr id="23" name="TextBox 22"/>
            <p:cNvSpPr txBox="1"/>
            <p:nvPr/>
          </p:nvSpPr>
          <p:spPr>
            <a:xfrm>
              <a:off x="5991732" y="3880319"/>
              <a:ext cx="1440856" cy="341632"/>
            </a:xfrm>
            <a:prstGeom prst="rect">
              <a:avLst/>
            </a:prstGeom>
            <a:noFill/>
          </p:spPr>
          <p:txBody>
            <a:bodyPr wrap="square" rtlCol="0">
              <a:spAutoFit/>
            </a:bodyPr>
            <a:lstStyle/>
            <a:p>
              <a:pPr algn="ctr">
                <a:buNone/>
              </a:pPr>
              <a:r>
                <a:rPr lang="en-US" sz="1800" dirty="0" smtClean="0"/>
                <a:t>Memory</a:t>
              </a:r>
              <a:endParaRPr lang="en-US" sz="1800" dirty="0"/>
            </a:p>
          </p:txBody>
        </p:sp>
        <p:sp>
          <p:nvSpPr>
            <p:cNvPr id="26" name="Rectangle 25"/>
            <p:cNvSpPr/>
            <p:nvPr/>
          </p:nvSpPr>
          <p:spPr bwMode="auto">
            <a:xfrm>
              <a:off x="1679777" y="3200396"/>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Rectangle 26"/>
            <p:cNvSpPr/>
            <p:nvPr/>
          </p:nvSpPr>
          <p:spPr bwMode="auto">
            <a:xfrm>
              <a:off x="3126611" y="3211970"/>
              <a:ext cx="45719"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Rectangle 27"/>
            <p:cNvSpPr/>
            <p:nvPr/>
          </p:nvSpPr>
          <p:spPr bwMode="auto">
            <a:xfrm>
              <a:off x="4514668"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Rectangle 28"/>
            <p:cNvSpPr/>
            <p:nvPr/>
          </p:nvSpPr>
          <p:spPr bwMode="auto">
            <a:xfrm>
              <a:off x="5955524" y="3200396"/>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Rectangle 29"/>
            <p:cNvSpPr/>
            <p:nvPr/>
          </p:nvSpPr>
          <p:spPr bwMode="auto">
            <a:xfrm>
              <a:off x="7368214" y="3211970"/>
              <a:ext cx="50291" cy="1655180"/>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Rectangle 30"/>
            <p:cNvSpPr/>
            <p:nvPr/>
          </p:nvSpPr>
          <p:spPr bwMode="auto">
            <a:xfrm>
              <a:off x="4420227" y="1516284"/>
              <a:ext cx="3171175" cy="578734"/>
            </a:xfrm>
            <a:prstGeom prst="rect">
              <a:avLst/>
            </a:prstGeom>
            <a:solidFill>
              <a:srgbClr val="92D050"/>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Register File</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2" name="Rectangle 31"/>
            <p:cNvSpPr/>
            <p:nvPr/>
          </p:nvSpPr>
          <p:spPr bwMode="auto">
            <a:xfrm>
              <a:off x="4420227" y="2284071"/>
              <a:ext cx="3171175"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Scoreboard</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3" name="Rectangle 32"/>
            <p:cNvSpPr/>
            <p:nvPr/>
          </p:nvSpPr>
          <p:spPr bwMode="auto">
            <a:xfrm>
              <a:off x="6693423" y="5193176"/>
              <a:ext cx="1478329" cy="578734"/>
            </a:xfrm>
            <a:prstGeom prst="rect">
              <a:avLst/>
            </a:prstGeom>
            <a:solidFill>
              <a:srgbClr val="92D050"/>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DMem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4" name="Rectangle 33"/>
            <p:cNvSpPr/>
            <p:nvPr/>
          </p:nvSpPr>
          <p:spPr bwMode="auto">
            <a:xfrm>
              <a:off x="963471" y="5193176"/>
              <a:ext cx="1478329" cy="578734"/>
            </a:xfrm>
            <a:prstGeom prst="rect">
              <a:avLst/>
            </a:prstGeom>
            <a:solidFill>
              <a:srgbClr val="92D050"/>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IMem</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6" name="Rectangle 35"/>
            <p:cNvSpPr/>
            <p:nvPr/>
          </p:nvSpPr>
          <p:spPr bwMode="auto">
            <a:xfrm>
              <a:off x="4700866" y="5191248"/>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a:latin typeface="Verdana" pitchFamily="34" charset="0"/>
                </a:rPr>
                <a:t>e</a:t>
              </a:r>
              <a:r>
                <a:rPr lang="en-US" dirty="0" err="1" smtClean="0">
                  <a:latin typeface="Verdana" pitchFamily="34" charset="0"/>
                </a:rPr>
                <a:t>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7" name="Rectangle 36"/>
            <p:cNvSpPr/>
            <p:nvPr/>
          </p:nvSpPr>
          <p:spPr bwMode="auto">
            <a:xfrm>
              <a:off x="420545" y="2284071"/>
              <a:ext cx="1169043"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err="1" smtClean="0">
                  <a:latin typeface="Verdana" pitchFamily="34" charset="0"/>
                </a:rPr>
                <a:t>fEpoch</a:t>
              </a:r>
              <a:endParaRPr kumimoji="0" lang="en-US" sz="2000" b="0" i="0" u="none" strike="noStrike" cap="none" normalizeH="0" baseline="0" dirty="0" smtClean="0">
                <a:ln>
                  <a:noFill/>
                </a:ln>
                <a:solidFill>
                  <a:schemeClr val="tx1"/>
                </a:solidFill>
                <a:effectLst/>
                <a:latin typeface="Verdana" pitchFamily="34" charset="0"/>
              </a:endParaRPr>
            </a:p>
          </p:txBody>
        </p:sp>
        <p:sp>
          <p:nvSpPr>
            <p:cNvPr id="39" name="Rectangle 38"/>
            <p:cNvSpPr/>
            <p:nvPr/>
          </p:nvSpPr>
          <p:spPr bwMode="auto">
            <a:xfrm>
              <a:off x="284641" y="5191248"/>
              <a:ext cx="562242" cy="578734"/>
            </a:xfrm>
            <a:prstGeom prst="rect">
              <a:avLst/>
            </a:prstGeom>
            <a:solidFill>
              <a:srgbClr val="92D050"/>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PC</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1" name="Straight Arrow Connector 40"/>
            <p:cNvCxnSpPr/>
            <p:nvPr/>
          </p:nvCxnSpPr>
          <p:spPr bwMode="auto">
            <a:xfrm>
              <a:off x="1240421" y="4363656"/>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3" name="Straight Arrow Connector 42"/>
            <p:cNvCxnSpPr/>
            <p:nvPr/>
          </p:nvCxnSpPr>
          <p:spPr bwMode="auto">
            <a:xfrm>
              <a:off x="7018117" y="4360764"/>
              <a:ext cx="1" cy="827592"/>
            </a:xfrm>
            <a:prstGeom prst="straightConnector1">
              <a:avLst/>
            </a:prstGeom>
            <a:noFill/>
            <a:ln w="28575"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2145176"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0" name="Straight Arrow Connector 49"/>
            <p:cNvCxnSpPr/>
            <p:nvPr/>
          </p:nvCxnSpPr>
          <p:spPr bwMode="auto">
            <a:xfrm flipV="1">
              <a:off x="7888149" y="4409958"/>
              <a:ext cx="0" cy="783218"/>
            </a:xfrm>
            <a:prstGeom prst="straightConnector1">
              <a:avLst/>
            </a:prstGeom>
            <a:noFill/>
            <a:ln w="28575" cap="flat" cmpd="sng" algn="ctr">
              <a:solidFill>
                <a:srgbClr val="000000"/>
              </a:solidFill>
              <a:prstDash val="solid"/>
              <a:round/>
              <a:headEnd type="none" w="med" len="med"/>
              <a:tailEnd type="arrow"/>
            </a:ln>
            <a:effectLst/>
          </p:spPr>
        </p:cxnSp>
        <p:cxnSp>
          <p:nvCxnSpPr>
            <p:cNvPr id="51" name="Straight Arrow Connector 50"/>
            <p:cNvCxnSpPr>
              <a:stCxn id="10" idx="1"/>
              <a:endCxn id="36" idx="0"/>
            </p:cNvCxnSpPr>
            <p:nvPr/>
          </p:nvCxnSpPr>
          <p:spPr bwMode="auto">
            <a:xfrm>
              <a:off x="5285388" y="4484227"/>
              <a:ext cx="0" cy="707021"/>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4" name="Straight Arrow Connector 53"/>
            <p:cNvCxnSpPr/>
            <p:nvPr/>
          </p:nvCxnSpPr>
          <p:spPr bwMode="auto">
            <a:xfrm>
              <a:off x="692167" y="4409958"/>
              <a:ext cx="0" cy="799128"/>
            </a:xfrm>
            <a:prstGeom prst="straightConnector1">
              <a:avLst/>
            </a:prstGeom>
            <a:noFill/>
            <a:ln w="28575" cap="flat" cmpd="sng" algn="ctr">
              <a:solidFill>
                <a:srgbClr val="000000"/>
              </a:solidFill>
              <a:prstDash val="solid"/>
              <a:round/>
              <a:headEnd type="arrow" w="med" len="med"/>
              <a:tailEnd type="arrow" w="med" len="med"/>
            </a:ln>
            <a:effectLst/>
          </p:spPr>
        </p:cxnSp>
        <p:cxnSp>
          <p:nvCxnSpPr>
            <p:cNvPr id="57" name="Straight Arrow Connector 56"/>
            <p:cNvCxnSpPr/>
            <p:nvPr/>
          </p:nvCxnSpPr>
          <p:spPr bwMode="auto">
            <a:xfrm>
              <a:off x="846883" y="2862805"/>
              <a:ext cx="0" cy="774540"/>
            </a:xfrm>
            <a:prstGeom prst="straightConnector1">
              <a:avLst/>
            </a:prstGeom>
            <a:noFill/>
            <a:ln w="28575" cap="flat" cmpd="sng" algn="ctr">
              <a:solidFill>
                <a:srgbClr val="000000"/>
              </a:solidFill>
              <a:prstDash val="solid"/>
              <a:round/>
              <a:headEnd type="arrow" w="med" len="med"/>
              <a:tailEnd type="arrow" w="med" len="med"/>
            </a:ln>
            <a:effectLst/>
          </p:spPr>
        </p:cxnSp>
        <p:sp>
          <p:nvSpPr>
            <p:cNvPr id="58" name="Rectangle 57"/>
            <p:cNvSpPr/>
            <p:nvPr/>
          </p:nvSpPr>
          <p:spPr bwMode="auto">
            <a:xfrm>
              <a:off x="2428945" y="2284071"/>
              <a:ext cx="1302150" cy="578734"/>
            </a:xfrm>
            <a:prstGeom prst="rect">
              <a:avLst/>
            </a:prstGeom>
            <a:solidFill>
              <a:schemeClr val="accent1">
                <a:lumMod val="60000"/>
                <a:lumOff val="40000"/>
              </a:schemeClr>
            </a:solidFill>
            <a:ln w="9525"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25000"/>
                </a:spcBef>
                <a:spcAft>
                  <a:spcPct val="0"/>
                </a:spcAft>
                <a:buClr>
                  <a:schemeClr val="bg1"/>
                </a:buClr>
                <a:buSzPct val="100000"/>
                <a:buNone/>
                <a:tabLst/>
              </a:pPr>
              <a:r>
                <a:rPr lang="en-US" dirty="0" smtClean="0">
                  <a:latin typeface="Verdana" pitchFamily="34" charset="0"/>
                </a:rPr>
                <a:t>Redirect</a:t>
              </a: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61" name="Straight Arrow Connector 60"/>
            <p:cNvCxnSpPr>
              <a:stCxn id="10" idx="3"/>
              <a:endCxn id="58" idx="3"/>
            </p:cNvCxnSpPr>
            <p:nvPr/>
          </p:nvCxnSpPr>
          <p:spPr bwMode="auto">
            <a:xfrm flipH="1" flipV="1">
              <a:off x="3731095" y="2573438"/>
              <a:ext cx="1554293"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67" name="Straight Arrow Connector 66"/>
            <p:cNvCxnSpPr>
              <a:stCxn id="58" idx="1"/>
              <a:endCxn id="13" idx="3"/>
            </p:cNvCxnSpPr>
            <p:nvPr/>
          </p:nvCxnSpPr>
          <p:spPr bwMode="auto">
            <a:xfrm flipH="1">
              <a:off x="1005069" y="2573438"/>
              <a:ext cx="1423876" cy="1060545"/>
            </a:xfrm>
            <a:prstGeom prst="straightConnector1">
              <a:avLst/>
            </a:prstGeom>
            <a:noFill/>
            <a:ln w="28575" cap="flat" cmpd="sng" algn="ctr">
              <a:solidFill>
                <a:srgbClr val="000000"/>
              </a:solidFill>
              <a:prstDash val="solid"/>
              <a:round/>
              <a:headEnd type="none" w="med" len="med"/>
              <a:tailEnd type="arrow"/>
            </a:ln>
            <a:effectLst/>
          </p:spPr>
        </p:cxnSp>
        <p:cxnSp>
          <p:nvCxnSpPr>
            <p:cNvPr id="72" name="Straight Arrow Connector 71"/>
            <p:cNvCxnSpPr/>
            <p:nvPr/>
          </p:nvCxnSpPr>
          <p:spPr bwMode="auto">
            <a:xfrm>
              <a:off x="4122518" y="1805651"/>
              <a:ext cx="1" cy="1828332"/>
            </a:xfrm>
            <a:prstGeom prst="straightConnector1">
              <a:avLst/>
            </a:prstGeom>
            <a:noFill/>
            <a:ln w="28575" cap="flat" cmpd="sng" algn="ctr">
              <a:solidFill>
                <a:srgbClr val="000000"/>
              </a:solidFill>
              <a:prstDash val="solid"/>
              <a:round/>
              <a:headEnd type="none" w="med" len="med"/>
              <a:tailEnd type="arrow"/>
            </a:ln>
            <a:effectLst/>
          </p:spPr>
        </p:cxnSp>
        <p:cxnSp>
          <p:nvCxnSpPr>
            <p:cNvPr id="77" name="Straight Arrow Connector 76"/>
            <p:cNvCxnSpPr>
              <a:endCxn id="31" idx="1"/>
            </p:cNvCxnSpPr>
            <p:nvPr/>
          </p:nvCxnSpPr>
          <p:spPr bwMode="auto">
            <a:xfrm>
              <a:off x="4122518" y="1805651"/>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79" name="Straight Arrow Connector 78"/>
            <p:cNvCxnSpPr>
              <a:endCxn id="32" idx="1"/>
            </p:cNvCxnSpPr>
            <p:nvPr/>
          </p:nvCxnSpPr>
          <p:spPr bwMode="auto">
            <a:xfrm>
              <a:off x="4122518" y="2573438"/>
              <a:ext cx="297709" cy="0"/>
            </a:xfrm>
            <a:prstGeom prst="straightConnector1">
              <a:avLst/>
            </a:prstGeom>
            <a:noFill/>
            <a:ln w="28575" cap="flat" cmpd="sng" algn="ctr">
              <a:solidFill>
                <a:srgbClr val="000000"/>
              </a:solidFill>
              <a:prstDash val="solid"/>
              <a:round/>
              <a:headEnd type="none" w="med" len="med"/>
              <a:tailEnd type="arrow"/>
            </a:ln>
            <a:effectLst/>
          </p:spPr>
        </p:cxnSp>
        <p:cxnSp>
          <p:nvCxnSpPr>
            <p:cNvPr id="81" name="Straight Arrow Connector 80"/>
            <p:cNvCxnSpPr/>
            <p:nvPr/>
          </p:nvCxnSpPr>
          <p:spPr bwMode="auto">
            <a:xfrm>
              <a:off x="7888149" y="1821084"/>
              <a:ext cx="0" cy="1831694"/>
            </a:xfrm>
            <a:prstGeom prst="straightConnector1">
              <a:avLst/>
            </a:prstGeom>
            <a:noFill/>
            <a:ln w="28575" cap="flat" cmpd="sng" algn="ctr">
              <a:solidFill>
                <a:srgbClr val="000000"/>
              </a:solidFill>
              <a:prstDash val="solid"/>
              <a:round/>
              <a:headEnd type="none" w="med" len="med"/>
              <a:tailEnd type="none" w="med" len="med"/>
            </a:ln>
            <a:effectLst/>
          </p:spPr>
        </p:cxnSp>
        <p:cxnSp>
          <p:nvCxnSpPr>
            <p:cNvPr id="83" name="Straight Arrow Connector 82"/>
            <p:cNvCxnSpPr>
              <a:endCxn id="31" idx="3"/>
            </p:cNvCxnSpPr>
            <p:nvPr/>
          </p:nvCxnSpPr>
          <p:spPr bwMode="auto">
            <a:xfrm flipH="1">
              <a:off x="7591402" y="1805651"/>
              <a:ext cx="296747" cy="0"/>
            </a:xfrm>
            <a:prstGeom prst="straightConnector1">
              <a:avLst/>
            </a:prstGeom>
            <a:noFill/>
            <a:ln w="28575" cap="flat" cmpd="sng" algn="ctr">
              <a:solidFill>
                <a:srgbClr val="000000"/>
              </a:solidFill>
              <a:prstDash val="solid"/>
              <a:round/>
              <a:headEnd type="none" w="med" len="med"/>
              <a:tailEnd type="arrow"/>
            </a:ln>
            <a:effectLst/>
          </p:spPr>
        </p:cxnSp>
        <p:cxnSp>
          <p:nvCxnSpPr>
            <p:cNvPr id="86" name="Straight Arrow Connector 85"/>
            <p:cNvCxnSpPr>
              <a:endCxn id="32" idx="3"/>
            </p:cNvCxnSpPr>
            <p:nvPr/>
          </p:nvCxnSpPr>
          <p:spPr bwMode="auto">
            <a:xfrm flipH="1">
              <a:off x="7591402" y="2573438"/>
              <a:ext cx="296747" cy="0"/>
            </a:xfrm>
            <a:prstGeom prst="straightConnector1">
              <a:avLst/>
            </a:prstGeom>
            <a:noFill/>
            <a:ln w="28575" cap="flat" cmpd="sng" algn="ctr">
              <a:solidFill>
                <a:srgbClr val="000000"/>
              </a:solidFill>
              <a:prstDash val="solid"/>
              <a:round/>
              <a:headEnd type="none" w="med" len="med"/>
              <a:tailEnd type="arrow"/>
            </a:ln>
            <a:effectLst/>
          </p:spPr>
        </p:cxnSp>
      </p:grpSp>
      <p:sp>
        <p:nvSpPr>
          <p:cNvPr id="3" name="TextBox 2"/>
          <p:cNvSpPr txBox="1"/>
          <p:nvPr/>
        </p:nvSpPr>
        <p:spPr>
          <a:xfrm>
            <a:off x="284640" y="5769982"/>
            <a:ext cx="8574721" cy="840230"/>
          </a:xfrm>
          <a:prstGeom prst="rect">
            <a:avLst/>
          </a:prstGeom>
          <a:noFill/>
        </p:spPr>
        <p:txBody>
          <a:bodyPr wrap="square" rtlCol="0">
            <a:spAutoFit/>
          </a:bodyPr>
          <a:lstStyle/>
          <a:p>
            <a:pPr>
              <a:buNone/>
            </a:pPr>
            <a:r>
              <a:rPr lang="en-US" sz="1800" dirty="0" smtClean="0"/>
              <a:t>Green blocks make up the processor state. All other state elements make sure the right processor state is used to compute instructions, and to make sure the right instructions are executed.</a:t>
            </a:r>
            <a:endParaRPr lang="en-US" sz="1800" dirty="0"/>
          </a:p>
        </p:txBody>
      </p:sp>
    </p:spTree>
    <p:extLst>
      <p:ext uri="{BB962C8B-B14F-4D97-AF65-F5344CB8AC3E}">
        <p14:creationId xmlns:p14="http://schemas.microsoft.com/office/powerpoint/2010/main" val="193749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Details</a:t>
            </a:r>
            <a:endParaRPr lang="en-US" dirty="0"/>
          </a:p>
        </p:txBody>
      </p:sp>
      <p:sp>
        <p:nvSpPr>
          <p:cNvPr id="3" name="Content Placeholder 2"/>
          <p:cNvSpPr>
            <a:spLocks noGrp="1"/>
          </p:cNvSpPr>
          <p:nvPr>
            <p:ph idx="1"/>
          </p:nvPr>
        </p:nvSpPr>
        <p:spPr/>
        <p:txBody>
          <a:bodyPr/>
          <a:lstStyle/>
          <a:p>
            <a:r>
              <a:rPr lang="en-US" dirty="0" smtClean="0"/>
              <a:t>Processor State</a:t>
            </a:r>
          </a:p>
          <a:p>
            <a:r>
              <a:rPr lang="en-US" b="1" dirty="0" smtClean="0"/>
              <a:t>Poisoning Instructions</a:t>
            </a:r>
          </a:p>
          <a:p>
            <a:r>
              <a:rPr lang="en-US" dirty="0" smtClean="0"/>
              <a:t>ASAP Prediction Correction</a:t>
            </a:r>
          </a:p>
          <a:p>
            <a:r>
              <a:rPr lang="en-US" dirty="0" smtClean="0"/>
              <a:t>Pipeline Feedback</a:t>
            </a:r>
          </a:p>
          <a:p>
            <a:r>
              <a:rPr lang="en-US" dirty="0" smtClean="0"/>
              <a:t>Removing Pipeline Stages</a:t>
            </a:r>
            <a:endParaRPr lang="en-US" dirty="0"/>
          </a:p>
        </p:txBody>
      </p:sp>
      <p:sp>
        <p:nvSpPr>
          <p:cNvPr id="4" name="Date Placeholder 3"/>
          <p:cNvSpPr>
            <a:spLocks noGrp="1"/>
          </p:cNvSpPr>
          <p:nvPr>
            <p:ph type="dt" sz="half" idx="10"/>
          </p:nvPr>
        </p:nvSpPr>
        <p:spPr/>
        <p:txBody>
          <a:bodyPr/>
          <a:lstStyle/>
          <a:p>
            <a:pPr>
              <a:defRPr/>
            </a:pPr>
            <a:r>
              <a:rPr lang="en-US" smtClean="0"/>
              <a:t>October 7, 2013</a:t>
            </a:r>
            <a:endParaRPr lang="en-US" dirty="0"/>
          </a:p>
        </p:txBody>
      </p:sp>
      <p:sp>
        <p:nvSpPr>
          <p:cNvPr id="5" name="Slide Number Placeholder 4"/>
          <p:cNvSpPr>
            <a:spLocks noGrp="1"/>
          </p:cNvSpPr>
          <p:nvPr>
            <p:ph type="sldNum" sz="quarter" idx="11"/>
          </p:nvPr>
        </p:nvSpPr>
        <p:spPr/>
        <p:txBody>
          <a:bodyPr/>
          <a:lstStyle/>
          <a:p>
            <a:pPr>
              <a:defRPr/>
            </a:pPr>
            <a:r>
              <a:rPr lang="en-US" smtClean="0"/>
              <a:t>T05-</a:t>
            </a:r>
            <a:fld id="{EC0A9AF3-268B-496B-8C8B-87FFEF969083}" type="slidenum">
              <a:rPr lang="en-US" smtClean="0"/>
              <a:pPr>
                <a:defRPr/>
              </a:pPr>
              <a:t>9</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2804296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42690</TotalTime>
  <Words>3273</Words>
  <Application>Microsoft Office PowerPoint</Application>
  <PresentationFormat>On-screen Show (4:3)</PresentationFormat>
  <Paragraphs>1444</Paragraphs>
  <Slides>77</Slides>
  <Notes>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Blueprint</vt:lpstr>
      <vt:lpstr>PowerPoint Presentation</vt:lpstr>
      <vt:lpstr>Introduction</vt:lpstr>
      <vt:lpstr>6 stage SMIPS pipeline</vt:lpstr>
      <vt:lpstr>5 Details</vt:lpstr>
      <vt:lpstr>5 Details</vt:lpstr>
      <vt:lpstr>Processor State</vt:lpstr>
      <vt:lpstr>Processor State</vt:lpstr>
      <vt:lpstr>Processor State</vt:lpstr>
      <vt:lpstr>5 Details</vt:lpstr>
      <vt:lpstr>Poisoning Instructions</vt:lpstr>
      <vt:lpstr>Kill-In-Place Pipeline</vt:lpstr>
      <vt:lpstr>Kill-In-Place Pipeline</vt:lpstr>
      <vt:lpstr>Poisoning Pipeline</vt:lpstr>
      <vt:lpstr>5 Details</vt:lpstr>
      <vt:lpstr>ASAP Prediction Correction</vt:lpstr>
      <vt:lpstr>ASAP Prediction Correction</vt:lpstr>
      <vt:lpstr>ASAP Prediction Correction</vt:lpstr>
      <vt:lpstr>ASAP Prediction Correction</vt:lpstr>
      <vt:lpstr>ASAP Prediction Correction</vt:lpstr>
      <vt:lpstr>Correcting PC in Execute</vt:lpstr>
      <vt:lpstr>Correcting PC in Execute</vt:lpstr>
      <vt:lpstr>Correcting PC in Execute</vt:lpstr>
      <vt:lpstr>Correcting PC in Execute</vt:lpstr>
      <vt:lpstr>Correcting PC in Execute</vt:lpstr>
      <vt:lpstr>Correcting PC in Execute</vt:lpstr>
      <vt:lpstr>Correcting PC in Execute</vt:lpstr>
      <vt:lpstr>Correcting PC in Execute</vt:lpstr>
      <vt:lpstr>Correcting PC in Decode</vt:lpstr>
      <vt:lpstr>Correcting PC in Decode</vt:lpstr>
      <vt:lpstr>Correcting PC in Decode</vt:lpstr>
      <vt:lpstr>Correcting PC in Decode</vt:lpstr>
      <vt:lpstr>Correcting PC in Decode</vt:lpstr>
      <vt:lpstr>Correcting PC in Decode</vt:lpstr>
      <vt:lpstr>Correcting PC in Decode</vt:lpstr>
      <vt:lpstr>Correcting PC in Decode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Correcting PC in Decode and Execute</vt:lpstr>
      <vt:lpstr>5 Details</vt:lpstr>
      <vt:lpstr>Pipeline Feedback</vt:lpstr>
      <vt:lpstr>Pipeline Feedback</vt:lpstr>
      <vt:lpstr>Pipeline Feedback</vt:lpstr>
      <vt:lpstr>fEpoch and PC feedback</vt:lpstr>
      <vt:lpstr>fEpoch and PC feedback</vt:lpstr>
      <vt:lpstr>fEpoch and PC feedback</vt:lpstr>
      <vt:lpstr>fEpoch and PC feedback</vt:lpstr>
      <vt:lpstr>Pipeline Feedback</vt:lpstr>
      <vt:lpstr>RFile and SB feedback</vt:lpstr>
      <vt:lpstr>RFile and SB feedback</vt:lpstr>
      <vt:lpstr>RFile and SB feedback</vt:lpstr>
      <vt:lpstr>RFile and SB feedback</vt:lpstr>
      <vt:lpstr>5 Details</vt:lpstr>
      <vt:lpstr>Removing Pipeline Stages</vt:lpstr>
      <vt:lpstr>Removing Pipeline Stages</vt:lpstr>
      <vt:lpstr>Removing Pipeline Stages</vt:lpstr>
      <vt:lpstr>Removing Pipeline Stages</vt:lpstr>
      <vt:lpstr>Removing Pipeline Stages</vt:lpstr>
      <vt:lpstr>Removing Pipeline Stages</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CACA-Lectures</dc:title>
  <dc:subject>Sequential Circuits</dc:subject>
  <dc:creator>Arvind</dc:creator>
  <cp:lastModifiedBy>cotton</cp:lastModifiedBy>
  <cp:revision>1107</cp:revision>
  <cp:lastPrinted>1601-01-01T00:00:00Z</cp:lastPrinted>
  <dcterms:created xsi:type="dcterms:W3CDTF">2003-01-21T19:25:41Z</dcterms:created>
  <dcterms:modified xsi:type="dcterms:W3CDTF">2013-10-28T13:43:35Z</dcterms:modified>
</cp:coreProperties>
</file>