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97" r:id="rId2"/>
  </p:sldMasterIdLst>
  <p:notesMasterIdLst>
    <p:notesMasterId r:id="rId36"/>
  </p:notesMasterIdLst>
  <p:handoutMasterIdLst>
    <p:handoutMasterId r:id="rId37"/>
  </p:handoutMasterIdLst>
  <p:sldIdLst>
    <p:sldId id="1293" r:id="rId3"/>
    <p:sldId id="1378" r:id="rId4"/>
    <p:sldId id="1466" r:id="rId5"/>
    <p:sldId id="1467" r:id="rId6"/>
    <p:sldId id="1493" r:id="rId7"/>
    <p:sldId id="1475" r:id="rId8"/>
    <p:sldId id="1469" r:id="rId9"/>
    <p:sldId id="1470" r:id="rId10"/>
    <p:sldId id="1471" r:id="rId11"/>
    <p:sldId id="1472" r:id="rId12"/>
    <p:sldId id="1473" r:id="rId13"/>
    <p:sldId id="1474" r:id="rId14"/>
    <p:sldId id="1476" r:id="rId15"/>
    <p:sldId id="1480" r:id="rId16"/>
    <p:sldId id="1481" r:id="rId17"/>
    <p:sldId id="1482" r:id="rId18"/>
    <p:sldId id="1483" r:id="rId19"/>
    <p:sldId id="1484" r:id="rId20"/>
    <p:sldId id="1485" r:id="rId21"/>
    <p:sldId id="1486" r:id="rId22"/>
    <p:sldId id="1487" r:id="rId23"/>
    <p:sldId id="1488" r:id="rId24"/>
    <p:sldId id="1489" r:id="rId25"/>
    <p:sldId id="1490" r:id="rId26"/>
    <p:sldId id="1491" r:id="rId27"/>
    <p:sldId id="1492" r:id="rId28"/>
    <p:sldId id="1387" r:id="rId29"/>
    <p:sldId id="1468" r:id="rId30"/>
    <p:sldId id="1388" r:id="rId31"/>
    <p:sldId id="1393" r:id="rId32"/>
    <p:sldId id="1417" r:id="rId33"/>
    <p:sldId id="1444" r:id="rId34"/>
    <p:sldId id="1450" r:id="rId35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8080"/>
    <a:srgbClr val="FFFF00"/>
    <a:srgbClr val="FF3333"/>
    <a:srgbClr val="FF0000"/>
    <a:srgbClr val="F8F45E"/>
    <a:srgbClr val="F6FD71"/>
    <a:srgbClr val="FD7E71"/>
    <a:srgbClr val="CC3300"/>
    <a:srgbClr val="DFB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6189" autoAdjust="0"/>
  </p:normalViewPr>
  <p:slideViewPr>
    <p:cSldViewPr snapToGrid="0">
      <p:cViewPr varScale="1">
        <p:scale>
          <a:sx n="79" d="100"/>
          <a:sy n="79" d="100"/>
        </p:scale>
        <p:origin x="-1536" y="-7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80" tIns="46238" rIns="92480" bIns="46238" anchor="b"/>
          <a:lstStyle/>
          <a:p>
            <a:pPr algn="r" defTabSz="924154" eaLnBrk="0" hangingPunct="0">
              <a:spcBef>
                <a:spcPct val="20000"/>
              </a:spcBef>
              <a:buClr>
                <a:prstClr val="white"/>
              </a:buClr>
              <a:buFont typeface="Wingdings" pitchFamily="2" charset="2"/>
              <a:buChar char="•"/>
            </a:pPr>
            <a:fld id="{E25D2B93-C361-4455-9284-8CC408A53CBE}" type="slidenum">
              <a:rPr lang="en-US" sz="1300">
                <a:solidFill>
                  <a:prstClr val="black"/>
                </a:solidFill>
                <a:latin typeface="Tahoma" pitchFamily="34" charset="0"/>
              </a:rPr>
              <a:pPr algn="r" defTabSz="924154" eaLnBrk="0" hangingPunct="0">
                <a:spcBef>
                  <a:spcPct val="20000"/>
                </a:spcBef>
                <a:buClr>
                  <a:prstClr val="white"/>
                </a:buClr>
                <a:buFont typeface="Wingdings" pitchFamily="2" charset="2"/>
                <a:buChar char="•"/>
              </a:pPr>
              <a:t>9</a:t>
            </a:fld>
            <a:endParaRPr lang="en-US" sz="130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5" tIns="45723" rIns="91445" bIns="45723"/>
          <a:lstStyle/>
          <a:p>
            <a:pPr defTabSz="881312">
              <a:defRPr/>
            </a:pPr>
            <a:r>
              <a:rPr lang="en-US" dirty="0" smtClean="0"/>
              <a:t>In a similar way to </a:t>
            </a:r>
            <a:r>
              <a:rPr lang="en-US" dirty="0" err="1" smtClean="0"/>
              <a:t>FXep</a:t>
            </a:r>
            <a:r>
              <a:rPr lang="en-US" dirty="0" smtClean="0"/>
              <a:t> 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Xep</a:t>
            </a:r>
            <a:r>
              <a:rPr lang="en-US" baseline="0" dirty="0" smtClean="0"/>
              <a:t>, we distribute </a:t>
            </a:r>
            <a:r>
              <a:rPr lang="en-US" baseline="0" dirty="0" err="1" smtClean="0"/>
              <a:t>Dep</a:t>
            </a:r>
            <a:r>
              <a:rPr lang="en-US" baseline="0" dirty="0" smtClean="0"/>
              <a:t> into </a:t>
            </a:r>
            <a:r>
              <a:rPr lang="en-US" baseline="0" dirty="0" err="1" smtClean="0"/>
              <a:t>Dep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FDep</a:t>
            </a:r>
            <a:r>
              <a:rPr lang="en-US" baseline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T07-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L16-</a:t>
            </a:r>
            <a:fld id="{D79286D4-C110-430A-829F-6E705EAAE94A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40458C"/>
                </a:solidFill>
              </a:rPr>
              <a:t>http://csg.csail.mit.edu/6.S195</a:t>
            </a:r>
          </a:p>
        </p:txBody>
      </p:sp>
    </p:spTree>
    <p:extLst>
      <p:ext uri="{BB962C8B-B14F-4D97-AF65-F5344CB8AC3E}">
        <p14:creationId xmlns:p14="http://schemas.microsoft.com/office/powerpoint/2010/main" val="1102156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355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40458C"/>
                </a:solidFill>
              </a:rPr>
              <a:t>http://csg.csail.mit.edu/6.S195</a:t>
            </a:r>
          </a:p>
        </p:txBody>
      </p:sp>
    </p:spTree>
    <p:extLst>
      <p:ext uri="{BB962C8B-B14F-4D97-AF65-F5344CB8AC3E}">
        <p14:creationId xmlns:p14="http://schemas.microsoft.com/office/powerpoint/2010/main" val="239812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T07-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Clr>
                      <a:srgbClr val="FFFFFF"/>
                    </a:buClr>
                    <a:buFont typeface="Wingdings" pitchFamily="2" charset="2"/>
                    <a:buChar char="•"/>
                    <a:defRPr/>
                  </a:pPr>
                  <a:endParaRPr lang="en-US">
                    <a:solidFill>
                      <a:srgbClr val="40458C"/>
                    </a:solidFill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Font typeface="Wingdings" pitchFamily="2" charset="2"/>
                <a:buChar char="•"/>
                <a:defRPr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Font typeface="Wingdings" pitchFamily="2" charset="2"/>
                <a:buChar char="•"/>
                <a:defRPr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Font typeface="Wingdings" pitchFamily="2" charset="2"/>
                  <a:buChar char="•"/>
                  <a:defRPr/>
                </a:pPr>
                <a:endParaRPr lang="en-US">
                  <a:solidFill>
                    <a:srgbClr val="40458C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L16-</a:t>
            </a:r>
            <a:fld id="{CE25CA52-471A-4AC0-8BD8-A3168241DE4D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40458C"/>
                </a:solidFill>
              </a:rPr>
              <a:t>http://csg.csail.mit.edu/6.S195</a:t>
            </a:r>
          </a:p>
        </p:txBody>
      </p:sp>
    </p:spTree>
    <p:extLst>
      <p:ext uri="{BB962C8B-B14F-4D97-AF65-F5344CB8AC3E}">
        <p14:creationId xmlns:p14="http://schemas.microsoft.com/office/powerpoint/2010/main" val="122989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dirty="0" smtClean="0">
                <a:solidFill>
                  <a:schemeClr val="tx2"/>
                </a:solidFill>
              </a:rPr>
              <a:t>Tutorial 7: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dirty="0" smtClean="0">
                <a:solidFill>
                  <a:schemeClr val="tx2"/>
                </a:solidFill>
              </a:rPr>
              <a:t>SMIPS Labs and Epochs</a:t>
            </a: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Andy Wright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6.S195 TA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106E5FE-2B70-4D48-BE0C-1D2745C5F17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N-Stage </a:t>
            </a:r>
            <a:r>
              <a:rPr lang="en-US" sz="4000" dirty="0" smtClean="0"/>
              <a:t>pipeline:</a:t>
            </a:r>
            <a:br>
              <a:rPr lang="en-US" sz="4000" dirty="0" smtClean="0"/>
            </a:br>
            <a:r>
              <a:rPr lang="en-US" sz="4000" dirty="0" smtClean="0"/>
              <a:t>Two predictors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288" y="4121507"/>
            <a:ext cx="7772400" cy="2323184"/>
          </a:xfrm>
        </p:spPr>
        <p:txBody>
          <a:bodyPr/>
          <a:lstStyle/>
          <a:p>
            <a:r>
              <a:rPr lang="en-US" sz="2000" dirty="0" smtClean="0"/>
              <a:t>Suppose both </a:t>
            </a:r>
            <a:r>
              <a:rPr lang="en-US" sz="2000" dirty="0"/>
              <a:t>Decode and Execute can redirect the PC; Execute redirect should have priority, i.e., Execute redirect should never be </a:t>
            </a:r>
            <a:r>
              <a:rPr lang="en-US" sz="2000" dirty="0" smtClean="0"/>
              <a:t>overruled</a:t>
            </a:r>
            <a:endParaRPr lang="en-US" sz="2000" dirty="0"/>
          </a:p>
          <a:p>
            <a:r>
              <a:rPr lang="en-US" sz="2000" dirty="0"/>
              <a:t>We will use separate epochs for each redirecting </a:t>
            </a:r>
            <a:r>
              <a:rPr lang="en-US" sz="2000" dirty="0" smtClean="0"/>
              <a:t>stage</a:t>
            </a:r>
          </a:p>
          <a:p>
            <a:pPr lvl="1"/>
            <a:r>
              <a:rPr lang="en-US" sz="1600" dirty="0" err="1" smtClean="0"/>
              <a:t>feEpoch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err="1"/>
              <a:t>deEpoch</a:t>
            </a:r>
            <a:r>
              <a:rPr lang="en-US" sz="1600" dirty="0"/>
              <a:t> are estimates of </a:t>
            </a:r>
            <a:r>
              <a:rPr lang="en-US" sz="1600" dirty="0" err="1"/>
              <a:t>eEpoch</a:t>
            </a:r>
            <a:r>
              <a:rPr lang="en-US" sz="1600" dirty="0"/>
              <a:t> at Fetch and </a:t>
            </a:r>
            <a:r>
              <a:rPr lang="en-US" sz="1600" dirty="0" smtClean="0"/>
              <a:t>Decode, respectively</a:t>
            </a:r>
          </a:p>
          <a:p>
            <a:pPr lvl="1"/>
            <a:r>
              <a:rPr lang="en-US" sz="1600" dirty="0" err="1" smtClean="0"/>
              <a:t>fdEpoch</a:t>
            </a:r>
            <a:r>
              <a:rPr lang="en-US" sz="1600" dirty="0" smtClean="0"/>
              <a:t> is Fetch’s estimates </a:t>
            </a:r>
            <a:r>
              <a:rPr lang="en-US" sz="1600" dirty="0"/>
              <a:t>of </a:t>
            </a:r>
            <a:r>
              <a:rPr lang="en-US" sz="1600" dirty="0" err="1" smtClean="0"/>
              <a:t>dEpoch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Initially set all epochs to 0</a:t>
            </a:r>
          </a:p>
          <a:p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800410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>
                  <a:solidFill>
                    <a:srgbClr val="40458C"/>
                  </a:solidFill>
                  <a:latin typeface="Verdana" pitchFamily="34" charset="0"/>
                </a:rPr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d2e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65523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Decode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f2d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65523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Fetch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PC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149535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buFont typeface="Wingdings" pitchFamily="2" charset="2"/>
                <a:buChar char="•"/>
              </a:pPr>
              <a:endParaRPr lang="en-US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miss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pred</a:t>
              </a: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?</a:t>
              </a:r>
              <a:endParaRPr lang="en-US" sz="14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87635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buFont typeface="Wingdings" pitchFamily="2" charset="2"/>
                <a:buChar char="•"/>
              </a:pPr>
              <a:endParaRPr lang="en-US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miss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pred</a:t>
              </a: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?</a:t>
              </a:r>
              <a:endParaRPr lang="en-US" sz="14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1704975" y="1939984"/>
            <a:ext cx="3362325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14500" y="1635185"/>
            <a:ext cx="58959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9921" y="1254185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40458C"/>
                </a:solidFill>
                <a:latin typeface="Verdana" pitchFamily="34" charset="0"/>
              </a:rPr>
              <a:t>redirect PC</a:t>
            </a:r>
            <a:endParaRPr lang="en-US" sz="18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3432" y="1937623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40458C"/>
                </a:solidFill>
                <a:latin typeface="Verdana" pitchFamily="34" charset="0"/>
              </a:rPr>
              <a:t>redirect PC</a:t>
            </a:r>
            <a:endParaRPr lang="en-US" sz="18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45497" y="1820538"/>
            <a:ext cx="833232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FFFFFF"/>
              </a:buClr>
              <a:buFontTx/>
              <a:buNone/>
            </a:pPr>
            <a:r>
              <a:rPr lang="en-US" sz="1400" dirty="0" err="1" smtClean="0">
                <a:solidFill>
                  <a:srgbClr val="40458C"/>
                </a:solidFill>
                <a:latin typeface="Verdana" pitchFamily="34" charset="0"/>
              </a:rPr>
              <a:t>deEpoch</a:t>
            </a:r>
            <a:endParaRPr lang="en-US" sz="1400" dirty="0" smtClean="0">
              <a:solidFill>
                <a:srgbClr val="40458C"/>
              </a:solidFill>
              <a:latin typeface="Verdana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910238" y="1100570"/>
            <a:ext cx="7034454" cy="779445"/>
            <a:chOff x="910238" y="1393170"/>
            <a:chExt cx="7034454" cy="779445"/>
          </a:xfrm>
        </p:grpSpPr>
        <p:sp>
          <p:nvSpPr>
            <p:cNvPr id="36" name="TextBox 35"/>
            <p:cNvSpPr txBox="1"/>
            <p:nvPr/>
          </p:nvSpPr>
          <p:spPr>
            <a:xfrm>
              <a:off x="7238156" y="1896390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eEpoch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0238" y="1833562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feEpoch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 rot="16200000">
              <a:off x="4973640" y="1564619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100" dirty="0" err="1" smtClean="0">
                  <a:solidFill>
                    <a:srgbClr val="40458C"/>
                  </a:solidFill>
                  <a:latin typeface="Verdana" pitchFamily="34" charset="0"/>
                </a:rPr>
                <a:t>eRecirect</a:t>
              </a:r>
              <a:endParaRPr lang="en-US" sz="11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07085" y="1700074"/>
            <a:ext cx="4480939" cy="676274"/>
            <a:chOff x="907085" y="2036564"/>
            <a:chExt cx="4480939" cy="676274"/>
          </a:xfrm>
        </p:grpSpPr>
        <p:sp>
          <p:nvSpPr>
            <p:cNvPr id="40" name="TextBox 39"/>
            <p:cNvSpPr txBox="1"/>
            <p:nvPr/>
          </p:nvSpPr>
          <p:spPr>
            <a:xfrm>
              <a:off x="907085" y="2164843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fdEpoch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81488" y="2150972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dEpoch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 rot="16200000">
              <a:off x="2644775" y="2208013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100" dirty="0" err="1">
                  <a:solidFill>
                    <a:srgbClr val="40458C"/>
                  </a:solidFill>
                  <a:latin typeface="Verdana" pitchFamily="34" charset="0"/>
                </a:rPr>
                <a:t>d</a:t>
              </a:r>
              <a:r>
                <a:rPr lang="en-US" sz="1100" dirty="0" err="1" smtClean="0">
                  <a:solidFill>
                    <a:srgbClr val="40458C"/>
                  </a:solidFill>
                  <a:latin typeface="Verdana" pitchFamily="34" charset="0"/>
                </a:rPr>
                <a:t>Recirect</a:t>
              </a:r>
              <a:endParaRPr lang="en-US" sz="11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313770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245407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40458C"/>
                </a:solidFill>
                <a:latin typeface="Verdana" pitchFamily="34" charset="0"/>
              </a:rPr>
              <a:t>...</a:t>
            </a:r>
            <a:endParaRPr lang="en-US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669851" y="2955851"/>
            <a:ext cx="404037" cy="574158"/>
          </a:xfrm>
          <a:custGeom>
            <a:avLst/>
            <a:gdLst>
              <a:gd name="connsiteX0" fmla="*/ 0 w 404037"/>
              <a:gd name="connsiteY0" fmla="*/ 0 h 574158"/>
              <a:gd name="connsiteX1" fmla="*/ 0 w 404037"/>
              <a:gd name="connsiteY1" fmla="*/ 563526 h 574158"/>
              <a:gd name="connsiteX2" fmla="*/ 404037 w 404037"/>
              <a:gd name="connsiteY2" fmla="*/ 574158 h 574158"/>
              <a:gd name="connsiteX3" fmla="*/ 404037 w 404037"/>
              <a:gd name="connsiteY3" fmla="*/ 574158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37" h="574158">
                <a:moveTo>
                  <a:pt x="0" y="0"/>
                </a:moveTo>
                <a:lnTo>
                  <a:pt x="0" y="563526"/>
                </a:lnTo>
                <a:lnTo>
                  <a:pt x="404037" y="574158"/>
                </a:lnTo>
                <a:lnTo>
                  <a:pt x="404037" y="5741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>
                <a:solidFill>
                  <a:srgbClr val="40458C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0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95" y="304800"/>
            <a:ext cx="8314661" cy="1143000"/>
          </a:xfrm>
        </p:spPr>
        <p:txBody>
          <a:bodyPr/>
          <a:lstStyle/>
          <a:p>
            <a:r>
              <a:rPr lang="en-US" sz="3600" dirty="0"/>
              <a:t>N-Stage </a:t>
            </a:r>
            <a:r>
              <a:rPr lang="en-US" sz="3600" dirty="0" smtClean="0"/>
              <a:t>pipeline: Two predictors</a:t>
            </a:r>
            <a:br>
              <a:rPr lang="en-US" sz="3600" dirty="0" smtClean="0"/>
            </a:br>
            <a:r>
              <a:rPr lang="en-US" sz="3600" dirty="0" smtClean="0"/>
              <a:t>Redirection logic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741035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>
                  <a:solidFill>
                    <a:srgbClr val="40458C"/>
                  </a:solidFill>
                  <a:latin typeface="Verdana" pitchFamily="34" charset="0"/>
                </a:rPr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d2e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06148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Decode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f2d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06148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Fetch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PC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090160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buFont typeface="Wingdings" pitchFamily="2" charset="2"/>
                <a:buChar char="•"/>
              </a:pPr>
              <a:endParaRPr lang="en-US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miss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pred</a:t>
              </a: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?</a:t>
              </a:r>
              <a:endParaRPr lang="en-US" sz="14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28260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buFont typeface="Wingdings" pitchFamily="2" charset="2"/>
                <a:buChar char="•"/>
              </a:pPr>
              <a:endParaRPr lang="en-US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miss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pred</a:t>
              </a: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?</a:t>
              </a:r>
              <a:endParaRPr lang="en-US" sz="14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1704975" y="1880609"/>
            <a:ext cx="3362325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14500" y="1575810"/>
            <a:ext cx="58959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45497" y="1761163"/>
            <a:ext cx="833232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FFFFFF"/>
              </a:buClr>
              <a:buFontTx/>
              <a:buNone/>
            </a:pPr>
            <a:r>
              <a:rPr lang="en-US" sz="1400" dirty="0" err="1" smtClean="0">
                <a:solidFill>
                  <a:srgbClr val="40458C"/>
                </a:solidFill>
                <a:latin typeface="Verdana" pitchFamily="34" charset="0"/>
              </a:rPr>
              <a:t>deEpoch</a:t>
            </a:r>
            <a:endParaRPr lang="en-US" sz="1400" dirty="0" smtClean="0">
              <a:solidFill>
                <a:srgbClr val="40458C"/>
              </a:solidFill>
              <a:latin typeface="Verdana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910238" y="1041195"/>
            <a:ext cx="7034454" cy="779445"/>
            <a:chOff x="910238" y="1393170"/>
            <a:chExt cx="7034454" cy="779445"/>
          </a:xfrm>
        </p:grpSpPr>
        <p:sp>
          <p:nvSpPr>
            <p:cNvPr id="36" name="TextBox 35"/>
            <p:cNvSpPr txBox="1"/>
            <p:nvPr/>
          </p:nvSpPr>
          <p:spPr>
            <a:xfrm>
              <a:off x="7238156" y="1896390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eEpoch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0238" y="1833562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feEpoch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 rot="16200000">
              <a:off x="4973640" y="1564619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100" dirty="0" err="1" smtClean="0">
                  <a:solidFill>
                    <a:srgbClr val="40458C"/>
                  </a:solidFill>
                  <a:latin typeface="Verdana" pitchFamily="34" charset="0"/>
                </a:rPr>
                <a:t>eRecirect</a:t>
              </a:r>
              <a:endParaRPr lang="en-US" sz="11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07085" y="1640699"/>
            <a:ext cx="4480939" cy="676274"/>
            <a:chOff x="907085" y="2036564"/>
            <a:chExt cx="4480939" cy="676274"/>
          </a:xfrm>
        </p:grpSpPr>
        <p:sp>
          <p:nvSpPr>
            <p:cNvPr id="40" name="TextBox 39"/>
            <p:cNvSpPr txBox="1"/>
            <p:nvPr/>
          </p:nvSpPr>
          <p:spPr>
            <a:xfrm>
              <a:off x="907085" y="2164843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fdEpoch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81488" y="2150972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dEpoch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 rot="16200000">
              <a:off x="2644775" y="2208013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100" dirty="0" err="1">
                  <a:solidFill>
                    <a:srgbClr val="40458C"/>
                  </a:solidFill>
                  <a:latin typeface="Verdana" pitchFamily="34" charset="0"/>
                </a:rPr>
                <a:t>d</a:t>
              </a:r>
              <a:r>
                <a:rPr lang="en-US" sz="1100" dirty="0" err="1" smtClean="0">
                  <a:solidFill>
                    <a:srgbClr val="40458C"/>
                  </a:solidFill>
                  <a:latin typeface="Verdana" pitchFamily="34" charset="0"/>
                </a:rPr>
                <a:t>Recirect</a:t>
              </a:r>
              <a:endParaRPr lang="en-US" sz="11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254395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186032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40458C"/>
                </a:solidFill>
                <a:latin typeface="Verdana" pitchFamily="34" charset="0"/>
              </a:rPr>
              <a:t>...</a:t>
            </a:r>
            <a:endParaRPr lang="en-US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69851" y="2896476"/>
            <a:ext cx="404037" cy="574158"/>
          </a:xfrm>
          <a:custGeom>
            <a:avLst/>
            <a:gdLst>
              <a:gd name="connsiteX0" fmla="*/ 0 w 404037"/>
              <a:gd name="connsiteY0" fmla="*/ 0 h 574158"/>
              <a:gd name="connsiteX1" fmla="*/ 0 w 404037"/>
              <a:gd name="connsiteY1" fmla="*/ 563526 h 574158"/>
              <a:gd name="connsiteX2" fmla="*/ 404037 w 404037"/>
              <a:gd name="connsiteY2" fmla="*/ 574158 h 574158"/>
              <a:gd name="connsiteX3" fmla="*/ 404037 w 404037"/>
              <a:gd name="connsiteY3" fmla="*/ 574158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37" h="574158">
                <a:moveTo>
                  <a:pt x="0" y="0"/>
                </a:moveTo>
                <a:lnTo>
                  <a:pt x="0" y="563526"/>
                </a:lnTo>
                <a:lnTo>
                  <a:pt x="404037" y="574158"/>
                </a:lnTo>
                <a:lnTo>
                  <a:pt x="404037" y="5741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579991" y="3880038"/>
            <a:ext cx="856400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6F89F7"/>
              </a:buClr>
            </a:pPr>
            <a:r>
              <a:rPr lang="en-US" sz="1800" dirty="0">
                <a:solidFill>
                  <a:srgbClr val="40458C"/>
                </a:solidFill>
              </a:rPr>
              <a:t>At execute: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40458C"/>
              </a:buClr>
            </a:pPr>
            <a:r>
              <a:rPr lang="en-US" sz="1400" dirty="0" smtClean="0">
                <a:solidFill>
                  <a:srgbClr val="40458C"/>
                </a:solidFill>
              </a:rPr>
              <a:t>(pc) if (</a:t>
            </a:r>
            <a:r>
              <a:rPr lang="en-US" sz="1400" dirty="0" err="1" smtClean="0">
                <a:solidFill>
                  <a:srgbClr val="40458C"/>
                </a:solidFill>
              </a:rPr>
              <a:t>ieEp</a:t>
            </a:r>
            <a:r>
              <a:rPr lang="en-US" sz="1400" dirty="0" smtClean="0">
                <a:solidFill>
                  <a:srgbClr val="40458C"/>
                </a:solidFill>
              </a:rPr>
              <a:t>!=</a:t>
            </a:r>
            <a:r>
              <a:rPr lang="en-US" sz="1400" dirty="0" err="1" smtClean="0">
                <a:solidFill>
                  <a:srgbClr val="40458C"/>
                </a:solidFill>
              </a:rPr>
              <a:t>eEp</a:t>
            </a:r>
            <a:r>
              <a:rPr lang="en-US" sz="1400" dirty="0" smtClean="0">
                <a:solidFill>
                  <a:srgbClr val="40458C"/>
                </a:solidFill>
              </a:rPr>
              <a:t>) then poison </a:t>
            </a:r>
            <a:r>
              <a:rPr lang="en-US" sz="1400" dirty="0">
                <a:solidFill>
                  <a:srgbClr val="40458C"/>
                </a:solidFill>
              </a:rPr>
              <a:t>the instruction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40458C"/>
              </a:buClr>
            </a:pPr>
            <a:r>
              <a:rPr lang="en-US" sz="1400" dirty="0" smtClean="0">
                <a:solidFill>
                  <a:srgbClr val="40458C"/>
                </a:solidFill>
              </a:rPr>
              <a:t>(</a:t>
            </a:r>
            <a:r>
              <a:rPr lang="en-US" sz="1400" dirty="0" err="1" smtClean="0">
                <a:solidFill>
                  <a:srgbClr val="40458C"/>
                </a:solidFill>
              </a:rPr>
              <a:t>ppc</a:t>
            </a:r>
            <a:r>
              <a:rPr lang="en-US" sz="1400" dirty="0" smtClean="0">
                <a:solidFill>
                  <a:srgbClr val="40458C"/>
                </a:solidFill>
              </a:rPr>
              <a:t>) if (no poisoning) </a:t>
            </a:r>
            <a:r>
              <a:rPr lang="en-US" sz="1400" dirty="0">
                <a:solidFill>
                  <a:srgbClr val="40458C"/>
                </a:solidFill>
              </a:rPr>
              <a:t>&amp; </a:t>
            </a:r>
            <a:r>
              <a:rPr lang="en-US" sz="1400" dirty="0" err="1">
                <a:solidFill>
                  <a:srgbClr val="40458C"/>
                </a:solidFill>
              </a:rPr>
              <a:t>mispred</a:t>
            </a:r>
            <a:r>
              <a:rPr lang="en-US" sz="1400" dirty="0">
                <a:solidFill>
                  <a:srgbClr val="40458C"/>
                </a:solidFill>
              </a:rPr>
              <a:t> then change </a:t>
            </a:r>
            <a:r>
              <a:rPr lang="en-US" sz="1400" dirty="0" err="1" smtClean="0">
                <a:solidFill>
                  <a:srgbClr val="40458C"/>
                </a:solidFill>
              </a:rPr>
              <a:t>eEp</a:t>
            </a:r>
            <a:r>
              <a:rPr lang="en-US" sz="1400" dirty="0" smtClean="0">
                <a:solidFill>
                  <a:srgbClr val="40458C"/>
                </a:solidFill>
              </a:rPr>
              <a:t>;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40458C"/>
              </a:buClr>
            </a:pPr>
            <a:r>
              <a:rPr lang="en-US" sz="1400" dirty="0" smtClean="0">
                <a:solidFill>
                  <a:srgbClr val="40458C"/>
                </a:solidFill>
              </a:rPr>
              <a:t>(</a:t>
            </a:r>
            <a:r>
              <a:rPr lang="en-US" sz="1400" dirty="0" err="1" smtClean="0">
                <a:solidFill>
                  <a:srgbClr val="40458C"/>
                </a:solidFill>
              </a:rPr>
              <a:t>ppc</a:t>
            </a:r>
            <a:r>
              <a:rPr lang="en-US" sz="1400" dirty="0" smtClean="0">
                <a:solidFill>
                  <a:srgbClr val="40458C"/>
                </a:solidFill>
              </a:rPr>
              <a:t>) for every control instruction </a:t>
            </a:r>
            <a:r>
              <a:rPr lang="en-US" sz="1400" dirty="0">
                <a:solidFill>
                  <a:srgbClr val="40458C"/>
                </a:solidFill>
              </a:rPr>
              <a:t>send &lt;pc, target </a:t>
            </a:r>
            <a:r>
              <a:rPr lang="en-US" sz="1400" dirty="0" smtClean="0">
                <a:solidFill>
                  <a:srgbClr val="40458C"/>
                </a:solidFill>
              </a:rPr>
              <a:t>pc</a:t>
            </a:r>
            <a:r>
              <a:rPr lang="en-US" sz="1400" dirty="0">
                <a:solidFill>
                  <a:srgbClr val="40458C"/>
                </a:solidFill>
              </a:rPr>
              <a:t>, </a:t>
            </a:r>
            <a:r>
              <a:rPr lang="en-US" sz="1400" dirty="0" smtClean="0">
                <a:solidFill>
                  <a:srgbClr val="40458C"/>
                </a:solidFill>
              </a:rPr>
              <a:t>taken, </a:t>
            </a:r>
            <a:r>
              <a:rPr lang="en-US" sz="1400" dirty="0" err="1" smtClean="0">
                <a:solidFill>
                  <a:srgbClr val="40458C"/>
                </a:solidFill>
              </a:rPr>
              <a:t>mispred</a:t>
            </a:r>
            <a:r>
              <a:rPr lang="en-US" sz="1400" dirty="0" smtClean="0">
                <a:solidFill>
                  <a:srgbClr val="40458C"/>
                </a:solidFill>
              </a:rPr>
              <a:t>…&gt; </a:t>
            </a:r>
            <a:r>
              <a:rPr lang="en-US" sz="1400" dirty="0">
                <a:solidFill>
                  <a:srgbClr val="40458C"/>
                </a:solidFill>
              </a:rPr>
              <a:t>to fetch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6F89F7"/>
              </a:buClr>
            </a:pPr>
            <a:r>
              <a:rPr lang="en-US" sz="1800" dirty="0">
                <a:solidFill>
                  <a:srgbClr val="40458C"/>
                </a:solidFill>
              </a:rPr>
              <a:t>At fetch: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40458C"/>
              </a:buClr>
            </a:pPr>
            <a:r>
              <a:rPr lang="en-US" sz="1400" dirty="0" err="1">
                <a:solidFill>
                  <a:srgbClr val="40458C"/>
                </a:solidFill>
              </a:rPr>
              <a:t>msg</a:t>
            </a:r>
            <a:r>
              <a:rPr lang="en-US" sz="1400" dirty="0">
                <a:solidFill>
                  <a:srgbClr val="40458C"/>
                </a:solidFill>
              </a:rPr>
              <a:t> from execute: </a:t>
            </a:r>
            <a:r>
              <a:rPr lang="en-US" sz="1400" dirty="0" smtClean="0">
                <a:solidFill>
                  <a:srgbClr val="FF0000"/>
                </a:solidFill>
              </a:rPr>
              <a:t>if (</a:t>
            </a:r>
            <a:r>
              <a:rPr lang="en-US" sz="1400" dirty="0" err="1" smtClean="0">
                <a:solidFill>
                  <a:srgbClr val="FF0000"/>
                </a:solidFill>
              </a:rPr>
              <a:t>mispred</a:t>
            </a:r>
            <a:r>
              <a:rPr lang="en-US" sz="1400" dirty="0" smtClean="0">
                <a:solidFill>
                  <a:srgbClr val="FF0000"/>
                </a:solidFill>
              </a:rPr>
              <a:t>) </a:t>
            </a:r>
            <a:r>
              <a:rPr lang="en-US" sz="1400" dirty="0" smtClean="0">
                <a:solidFill>
                  <a:srgbClr val="40458C"/>
                </a:solidFill>
              </a:rPr>
              <a:t>set </a:t>
            </a:r>
            <a:r>
              <a:rPr lang="en-US" sz="1400" dirty="0">
                <a:solidFill>
                  <a:srgbClr val="40458C"/>
                </a:solidFill>
              </a:rPr>
              <a:t>pc, </a:t>
            </a:r>
            <a:r>
              <a:rPr lang="en-US" sz="1400" dirty="0" smtClean="0">
                <a:solidFill>
                  <a:srgbClr val="40458C"/>
                </a:solidFill>
              </a:rPr>
              <a:t>change </a:t>
            </a:r>
            <a:r>
              <a:rPr lang="en-US" sz="1400" dirty="0" err="1" smtClean="0">
                <a:solidFill>
                  <a:srgbClr val="40458C"/>
                </a:solidFill>
              </a:rPr>
              <a:t>feEp</a:t>
            </a:r>
            <a:r>
              <a:rPr lang="en-US" sz="1400" dirty="0" smtClean="0">
                <a:solidFill>
                  <a:srgbClr val="40458C"/>
                </a:solidFill>
              </a:rPr>
              <a:t>, 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40458C"/>
              </a:buClr>
            </a:pPr>
            <a:r>
              <a:rPr lang="en-US" sz="1400" dirty="0" err="1" smtClean="0">
                <a:solidFill>
                  <a:srgbClr val="FF0000"/>
                </a:solidFill>
              </a:rPr>
              <a:t>msg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from decode: </a:t>
            </a:r>
            <a:r>
              <a:rPr lang="en-US" sz="1400" dirty="0" smtClean="0">
                <a:solidFill>
                  <a:srgbClr val="FF0000"/>
                </a:solidFill>
              </a:rPr>
              <a:t>If (no redirect message from Execute)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40458C"/>
              </a:buClr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                         if (</a:t>
            </a:r>
            <a:r>
              <a:rPr lang="en-US" sz="1400" dirty="0" err="1" smtClean="0">
                <a:solidFill>
                  <a:srgbClr val="FF0000"/>
                </a:solidFill>
              </a:rPr>
              <a:t>ideEp</a:t>
            </a:r>
            <a:r>
              <a:rPr lang="en-US" sz="1400" dirty="0" smtClean="0">
                <a:solidFill>
                  <a:srgbClr val="FF0000"/>
                </a:solidFill>
              </a:rPr>
              <a:t>=</a:t>
            </a:r>
            <a:r>
              <a:rPr lang="en-US" sz="1400" dirty="0" err="1" smtClean="0">
                <a:solidFill>
                  <a:srgbClr val="FF0000"/>
                </a:solidFill>
              </a:rPr>
              <a:t>feEp</a:t>
            </a:r>
            <a:r>
              <a:rPr lang="en-US" sz="1400" dirty="0" smtClean="0">
                <a:solidFill>
                  <a:srgbClr val="FF0000"/>
                </a:solidFill>
              </a:rPr>
              <a:t>) then </a:t>
            </a:r>
            <a:r>
              <a:rPr lang="en-US" sz="1400" dirty="0">
                <a:solidFill>
                  <a:srgbClr val="FF0000"/>
                </a:solidFill>
              </a:rPr>
              <a:t>set pc, </a:t>
            </a:r>
            <a:r>
              <a:rPr lang="en-US" sz="1400" dirty="0" smtClean="0">
                <a:solidFill>
                  <a:srgbClr val="FF0000"/>
                </a:solidFill>
              </a:rPr>
              <a:t>change </a:t>
            </a:r>
            <a:r>
              <a:rPr lang="en-US" sz="1400" dirty="0" err="1" smtClean="0">
                <a:solidFill>
                  <a:srgbClr val="FF0000"/>
                </a:solidFill>
              </a:rPr>
              <a:t>fdEp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to 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idEp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6F89F7"/>
              </a:buClr>
            </a:pPr>
            <a:r>
              <a:rPr lang="en-US" sz="1800" dirty="0" smtClean="0">
                <a:solidFill>
                  <a:srgbClr val="40458C"/>
                </a:solidFill>
              </a:rPr>
              <a:t>At decode: …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15000" y="2721925"/>
            <a:ext cx="1109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{...,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ieEp</a:t>
            </a: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}</a:t>
            </a:r>
            <a:endParaRPr lang="en-US" sz="14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68929" y="2660919"/>
            <a:ext cx="2088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{pc, </a:t>
            </a:r>
            <a:r>
              <a:rPr lang="en-US" sz="1400" dirty="0" err="1" smtClean="0">
                <a:solidFill>
                  <a:srgbClr val="40458C"/>
                </a:solidFill>
                <a:latin typeface="Verdana" pitchFamily="34" charset="0"/>
              </a:rPr>
              <a:t>ppc</a:t>
            </a: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ieEp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idEp</a:t>
            </a: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}</a:t>
            </a:r>
            <a:endParaRPr lang="en-US" sz="14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97331" y="1020325"/>
            <a:ext cx="190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rgbClr val="FF0000"/>
                </a:solidFill>
                <a:latin typeface="Verdana" pitchFamily="34" charset="0"/>
              </a:rPr>
              <a:t>{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pc,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, taken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mispredict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, ...}</a:t>
            </a:r>
            <a:endParaRPr lang="en-US" sz="14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55646" y="1828553"/>
            <a:ext cx="1587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rgbClr val="FF0000"/>
                </a:solidFill>
                <a:latin typeface="Verdana" pitchFamily="34" charset="0"/>
              </a:rPr>
              <a:t>{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pc,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idEp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ideEp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...}</a:t>
            </a:r>
            <a:endParaRPr lang="en-US" sz="1400" dirty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287838" y="5759394"/>
            <a:ext cx="2969117" cy="830997"/>
            <a:chOff x="6244336" y="4722994"/>
            <a:chExt cx="2969117" cy="830997"/>
          </a:xfrm>
        </p:grpSpPr>
        <p:sp>
          <p:nvSpPr>
            <p:cNvPr id="45" name="TextBox 44"/>
            <p:cNvSpPr txBox="1"/>
            <p:nvPr/>
          </p:nvSpPr>
          <p:spPr>
            <a:xfrm>
              <a:off x="6691176" y="4722994"/>
              <a:ext cx="25222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Comic Sans MS" pitchFamily="66" charset="0"/>
                </a:rPr>
                <a:t>make sure that the </a:t>
              </a:r>
              <a:r>
                <a:rPr lang="en-US" sz="1600" dirty="0" err="1" smtClean="0">
                  <a:solidFill>
                    <a:srgbClr val="40458C"/>
                  </a:solidFill>
                  <a:latin typeface="Comic Sans MS" pitchFamily="66" charset="0"/>
                </a:rPr>
                <a:t>msg</a:t>
              </a:r>
              <a:r>
                <a:rPr lang="en-US" sz="1600" dirty="0" smtClean="0">
                  <a:solidFill>
                    <a:srgbClr val="40458C"/>
                  </a:solidFill>
                  <a:latin typeface="Comic Sans MS" pitchFamily="66" charset="0"/>
                </a:rPr>
                <a:t> from Decode is not from a wrong path instruction</a:t>
              </a:r>
              <a:endParaRPr lang="en-US" sz="1600" dirty="0">
                <a:solidFill>
                  <a:srgbClr val="40458C"/>
                </a:solidFill>
                <a:latin typeface="Comic Sans MS" pitchFamily="66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H="1" flipV="1">
              <a:off x="6244336" y="4722994"/>
              <a:ext cx="494343" cy="19988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>
                <a:solidFill>
                  <a:srgbClr val="40458C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0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95" y="304800"/>
            <a:ext cx="8314661" cy="1143000"/>
          </a:xfrm>
        </p:spPr>
        <p:txBody>
          <a:bodyPr/>
          <a:lstStyle/>
          <a:p>
            <a:r>
              <a:rPr lang="en-US" sz="3600" dirty="0" smtClean="0"/>
              <a:t>Decode stage</a:t>
            </a:r>
            <a:br>
              <a:rPr lang="en-US" sz="3600" dirty="0" smtClean="0"/>
            </a:br>
            <a:r>
              <a:rPr lang="en-US" sz="3600" dirty="0" smtClean="0"/>
              <a:t>Redirection logic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741035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>
                  <a:solidFill>
                    <a:srgbClr val="40458C"/>
                  </a:solidFill>
                  <a:latin typeface="Verdana" pitchFamily="34" charset="0"/>
                </a:rPr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d2e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06148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Decode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f2d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06148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Fetch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PC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090160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buFont typeface="Wingdings" pitchFamily="2" charset="2"/>
                <a:buChar char="•"/>
              </a:pPr>
              <a:endParaRPr lang="en-US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miss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pred</a:t>
              </a: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?</a:t>
              </a:r>
              <a:endParaRPr lang="en-US" sz="14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28260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buFont typeface="Wingdings" pitchFamily="2" charset="2"/>
                <a:buChar char="•"/>
              </a:pPr>
              <a:endParaRPr lang="en-US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miss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pred</a:t>
              </a: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?</a:t>
              </a:r>
              <a:endParaRPr lang="en-US" sz="14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1704975" y="1880609"/>
            <a:ext cx="3362325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14500" y="1575810"/>
            <a:ext cx="58959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45497" y="1761163"/>
            <a:ext cx="833232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FFFFFF"/>
              </a:buClr>
              <a:buFontTx/>
              <a:buNone/>
            </a:pPr>
            <a:r>
              <a:rPr lang="en-US" sz="1400" dirty="0" err="1" smtClean="0">
                <a:solidFill>
                  <a:srgbClr val="40458C"/>
                </a:solidFill>
                <a:latin typeface="Verdana" pitchFamily="34" charset="0"/>
              </a:rPr>
              <a:t>deEpoch</a:t>
            </a:r>
            <a:endParaRPr lang="en-US" sz="1400" dirty="0" smtClean="0">
              <a:solidFill>
                <a:srgbClr val="40458C"/>
              </a:solidFill>
              <a:latin typeface="Verdana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910238" y="1041195"/>
            <a:ext cx="7034454" cy="779445"/>
            <a:chOff x="910238" y="1393170"/>
            <a:chExt cx="7034454" cy="779445"/>
          </a:xfrm>
        </p:grpSpPr>
        <p:sp>
          <p:nvSpPr>
            <p:cNvPr id="36" name="TextBox 35"/>
            <p:cNvSpPr txBox="1"/>
            <p:nvPr/>
          </p:nvSpPr>
          <p:spPr>
            <a:xfrm>
              <a:off x="7238156" y="1896390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eEpoch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0238" y="1833562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feEpoch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 rot="16200000">
              <a:off x="4973640" y="1564619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100" dirty="0" err="1" smtClean="0">
                  <a:solidFill>
                    <a:srgbClr val="40458C"/>
                  </a:solidFill>
                  <a:latin typeface="Verdana" pitchFamily="34" charset="0"/>
                </a:rPr>
                <a:t>eRecirect</a:t>
              </a:r>
              <a:endParaRPr lang="en-US" sz="11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07085" y="1640699"/>
            <a:ext cx="4480939" cy="676274"/>
            <a:chOff x="907085" y="2036564"/>
            <a:chExt cx="4480939" cy="676274"/>
          </a:xfrm>
        </p:grpSpPr>
        <p:sp>
          <p:nvSpPr>
            <p:cNvPr id="40" name="TextBox 39"/>
            <p:cNvSpPr txBox="1"/>
            <p:nvPr/>
          </p:nvSpPr>
          <p:spPr>
            <a:xfrm>
              <a:off x="907085" y="2164843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fdEpoch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81488" y="2150972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dEpoch</a:t>
              </a:r>
              <a:endParaRPr lang="en-US" sz="1400" dirty="0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 rot="16200000">
              <a:off x="2644775" y="2208013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100" dirty="0" err="1">
                  <a:solidFill>
                    <a:srgbClr val="40458C"/>
                  </a:solidFill>
                  <a:latin typeface="Verdana" pitchFamily="34" charset="0"/>
                </a:rPr>
                <a:t>d</a:t>
              </a:r>
              <a:r>
                <a:rPr lang="en-US" sz="1100" dirty="0" err="1" smtClean="0">
                  <a:solidFill>
                    <a:srgbClr val="40458C"/>
                  </a:solidFill>
                  <a:latin typeface="Verdana" pitchFamily="34" charset="0"/>
                </a:rPr>
                <a:t>Recirect</a:t>
              </a:r>
              <a:endParaRPr lang="en-US" sz="11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254395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186032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40458C"/>
                </a:solidFill>
                <a:latin typeface="Verdana" pitchFamily="34" charset="0"/>
              </a:rPr>
              <a:t>...</a:t>
            </a:r>
            <a:endParaRPr lang="en-US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69851" y="2896476"/>
            <a:ext cx="404037" cy="574158"/>
          </a:xfrm>
          <a:custGeom>
            <a:avLst/>
            <a:gdLst>
              <a:gd name="connsiteX0" fmla="*/ 0 w 404037"/>
              <a:gd name="connsiteY0" fmla="*/ 0 h 574158"/>
              <a:gd name="connsiteX1" fmla="*/ 0 w 404037"/>
              <a:gd name="connsiteY1" fmla="*/ 563526 h 574158"/>
              <a:gd name="connsiteX2" fmla="*/ 404037 w 404037"/>
              <a:gd name="connsiteY2" fmla="*/ 574158 h 574158"/>
              <a:gd name="connsiteX3" fmla="*/ 404037 w 404037"/>
              <a:gd name="connsiteY3" fmla="*/ 574158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37" h="574158">
                <a:moveTo>
                  <a:pt x="0" y="0"/>
                </a:moveTo>
                <a:lnTo>
                  <a:pt x="0" y="563526"/>
                </a:lnTo>
                <a:lnTo>
                  <a:pt x="404037" y="574158"/>
                </a:lnTo>
                <a:lnTo>
                  <a:pt x="404037" y="5741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15000" y="2721925"/>
            <a:ext cx="1109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{...,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ieEp</a:t>
            </a: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}</a:t>
            </a:r>
            <a:endParaRPr lang="en-US" sz="14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68929" y="2660919"/>
            <a:ext cx="2088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{pc, </a:t>
            </a:r>
            <a:r>
              <a:rPr lang="en-US" sz="1400" dirty="0" err="1" smtClean="0">
                <a:solidFill>
                  <a:srgbClr val="40458C"/>
                </a:solidFill>
                <a:latin typeface="Verdana" pitchFamily="34" charset="0"/>
              </a:rPr>
              <a:t>ppc</a:t>
            </a: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ieEp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idEp</a:t>
            </a: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}</a:t>
            </a:r>
            <a:endParaRPr lang="en-US" sz="14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97331" y="1020325"/>
            <a:ext cx="190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rgbClr val="FF0000"/>
                </a:solidFill>
                <a:latin typeface="Verdana" pitchFamily="34" charset="0"/>
              </a:rPr>
              <a:t>{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pc,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, taken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mispredict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, ...}</a:t>
            </a:r>
            <a:endParaRPr lang="en-US" sz="14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55646" y="1828553"/>
            <a:ext cx="1587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rgbClr val="FF0000"/>
                </a:solidFill>
                <a:latin typeface="Verdana" pitchFamily="34" charset="0"/>
              </a:rPr>
              <a:t>{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pc,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idEp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Verdana" pitchFamily="34" charset="0"/>
              </a:rPr>
              <a:t>ideEp</a:t>
            </a:r>
            <a:r>
              <a:rPr lang="en-US" sz="1400" dirty="0" smtClean="0">
                <a:solidFill>
                  <a:srgbClr val="FF0000"/>
                </a:solidFill>
                <a:latin typeface="Verdana" pitchFamily="34" charset="0"/>
              </a:rPr>
              <a:t>...}</a:t>
            </a:r>
            <a:endParaRPr lang="en-US" sz="14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>
                <a:solidFill>
                  <a:srgbClr val="40458C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0581" y="4027561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40458C"/>
                </a:solidFill>
                <a:latin typeface="Verdana" pitchFamily="34" charset="0"/>
              </a:rPr>
              <a:t>Is </a:t>
            </a:r>
            <a:r>
              <a:rPr lang="en-US" sz="1800" dirty="0" err="1" smtClean="0">
                <a:solidFill>
                  <a:srgbClr val="40458C"/>
                </a:solidFill>
                <a:latin typeface="Verdana" pitchFamily="34" charset="0"/>
              </a:rPr>
              <a:t>ieEp</a:t>
            </a:r>
            <a:r>
              <a:rPr lang="en-US" sz="1800" dirty="0" smtClean="0">
                <a:solidFill>
                  <a:srgbClr val="40458C"/>
                </a:solidFill>
                <a:latin typeface="Verdana" pitchFamily="34" charset="0"/>
              </a:rPr>
              <a:t> = </a:t>
            </a:r>
            <a:r>
              <a:rPr lang="en-US" sz="1800" dirty="0" err="1" smtClean="0">
                <a:solidFill>
                  <a:srgbClr val="40458C"/>
                </a:solidFill>
                <a:latin typeface="Verdana" pitchFamily="34" charset="0"/>
              </a:rPr>
              <a:t>deEp</a:t>
            </a:r>
            <a:r>
              <a:rPr lang="en-US" sz="1800" dirty="0" smtClean="0">
                <a:solidFill>
                  <a:srgbClr val="40458C"/>
                </a:solidFill>
                <a:latin typeface="Verdana" pitchFamily="34" charset="0"/>
              </a:rPr>
              <a:t> ? </a:t>
            </a:r>
            <a:endParaRPr lang="en-US" sz="18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6853" y="4505017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40458C"/>
                </a:solidFill>
                <a:latin typeface="Verdana" pitchFamily="34" charset="0"/>
              </a:rPr>
              <a:t>Is </a:t>
            </a:r>
            <a:r>
              <a:rPr lang="en-US" sz="1800" dirty="0" err="1" smtClean="0">
                <a:solidFill>
                  <a:srgbClr val="40458C"/>
                </a:solidFill>
                <a:latin typeface="Verdana" pitchFamily="34" charset="0"/>
              </a:rPr>
              <a:t>idEp</a:t>
            </a:r>
            <a:r>
              <a:rPr lang="en-US" sz="1800" dirty="0" smtClean="0">
                <a:solidFill>
                  <a:srgbClr val="40458C"/>
                </a:solidFill>
                <a:latin typeface="Verdana" pitchFamily="34" charset="0"/>
              </a:rPr>
              <a:t> = </a:t>
            </a:r>
            <a:r>
              <a:rPr lang="en-US" sz="1800" dirty="0" err="1" smtClean="0">
                <a:solidFill>
                  <a:srgbClr val="40458C"/>
                </a:solidFill>
                <a:latin typeface="Verdana" pitchFamily="34" charset="0"/>
              </a:rPr>
              <a:t>dEp</a:t>
            </a:r>
            <a:r>
              <a:rPr lang="en-US" sz="1800" dirty="0" smtClean="0">
                <a:solidFill>
                  <a:srgbClr val="40458C"/>
                </a:solidFill>
                <a:latin typeface="Verdana" pitchFamily="34" charset="0"/>
              </a:rPr>
              <a:t> ? </a:t>
            </a:r>
            <a:endParaRPr lang="en-US" sz="18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61936" y="4560663"/>
            <a:ext cx="38202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40458C"/>
                </a:solidFill>
                <a:latin typeface="Comic Sans MS" panose="030F0702030302020204" pitchFamily="66" charset="0"/>
              </a:rPr>
              <a:t>Current instruction is </a:t>
            </a:r>
            <a:r>
              <a:rPr lang="en-US" sz="1800" dirty="0" smtClean="0">
                <a:solidFill>
                  <a:srgbClr val="40458C"/>
                </a:solidFill>
                <a:latin typeface="Comic Sans MS" panose="030F0702030302020204" pitchFamily="66" charset="0"/>
              </a:rPr>
              <a:t>OK but</a:t>
            </a:r>
            <a:endParaRPr lang="en-US" sz="1800" dirty="0">
              <a:solidFill>
                <a:srgbClr val="40458C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40458C"/>
                </a:solidFill>
                <a:latin typeface="Comic Sans MS" pitchFamily="66" charset="0"/>
              </a:rPr>
              <a:t>Execute </a:t>
            </a:r>
            <a:r>
              <a:rPr lang="en-US" sz="1800" dirty="0">
                <a:solidFill>
                  <a:srgbClr val="40458C"/>
                </a:solidFill>
                <a:latin typeface="Comic Sans MS" pitchFamily="66" charset="0"/>
              </a:rPr>
              <a:t>has redirected </a:t>
            </a:r>
            <a:r>
              <a:rPr lang="en-US" sz="1800" dirty="0" smtClean="0">
                <a:solidFill>
                  <a:srgbClr val="40458C"/>
                </a:solidFill>
                <a:latin typeface="Comic Sans MS" pitchFamily="66" charset="0"/>
              </a:rPr>
              <a:t>the  pc;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40458C"/>
                </a:solidFill>
                <a:latin typeface="Comic Sans MS" pitchFamily="66" charset="0"/>
              </a:rPr>
              <a:t>Set &lt;</a:t>
            </a:r>
            <a:r>
              <a:rPr lang="en-US" sz="1800" dirty="0" err="1" smtClean="0">
                <a:solidFill>
                  <a:srgbClr val="40458C"/>
                </a:solidFill>
                <a:latin typeface="Comic Sans MS" pitchFamily="66" charset="0"/>
              </a:rPr>
              <a:t>deEp</a:t>
            </a:r>
            <a:r>
              <a:rPr lang="en-US" sz="1800" dirty="0" smtClean="0">
                <a:solidFill>
                  <a:srgbClr val="40458C"/>
                </a:solidFill>
                <a:latin typeface="Comic Sans MS" pitchFamily="66" charset="0"/>
              </a:rPr>
              <a:t>, </a:t>
            </a:r>
            <a:r>
              <a:rPr lang="en-US" sz="1800" dirty="0" err="1" smtClean="0">
                <a:solidFill>
                  <a:srgbClr val="40458C"/>
                </a:solidFill>
                <a:latin typeface="Comic Sans MS" pitchFamily="66" charset="0"/>
              </a:rPr>
              <a:t>dEp</a:t>
            </a:r>
            <a:r>
              <a:rPr lang="en-US" sz="1800" dirty="0" smtClean="0">
                <a:solidFill>
                  <a:srgbClr val="40458C"/>
                </a:solidFill>
                <a:latin typeface="Comic Sans MS" pitchFamily="66" charset="0"/>
              </a:rPr>
              <a:t>&gt; to &lt;</a:t>
            </a:r>
            <a:r>
              <a:rPr lang="en-US" sz="1800" dirty="0" err="1" smtClean="0">
                <a:solidFill>
                  <a:srgbClr val="40458C"/>
                </a:solidFill>
                <a:latin typeface="Comic Sans MS" pitchFamily="66" charset="0"/>
              </a:rPr>
              <a:t>ieEp</a:t>
            </a:r>
            <a:r>
              <a:rPr lang="en-US" sz="1800" dirty="0" smtClean="0">
                <a:solidFill>
                  <a:srgbClr val="40458C"/>
                </a:solidFill>
                <a:latin typeface="Comic Sans MS" pitchFamily="66" charset="0"/>
              </a:rPr>
              <a:t>, </a:t>
            </a:r>
            <a:r>
              <a:rPr lang="en-US" sz="1800" dirty="0" err="1" smtClean="0">
                <a:solidFill>
                  <a:srgbClr val="40458C"/>
                </a:solidFill>
                <a:latin typeface="Comic Sans MS" pitchFamily="66" charset="0"/>
              </a:rPr>
              <a:t>idEp</a:t>
            </a:r>
            <a:r>
              <a:rPr lang="en-US" sz="1800" dirty="0" smtClean="0">
                <a:solidFill>
                  <a:srgbClr val="40458C"/>
                </a:solidFill>
                <a:latin typeface="Comic Sans MS" pitchFamily="66" charset="0"/>
              </a:rPr>
              <a:t>&gt;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40458C"/>
                </a:solidFill>
                <a:latin typeface="Comic Sans MS" pitchFamily="66" charset="0"/>
              </a:rPr>
              <a:t>check the </a:t>
            </a:r>
            <a:r>
              <a:rPr lang="en-US" sz="1800" dirty="0" err="1" smtClean="0">
                <a:solidFill>
                  <a:srgbClr val="40458C"/>
                </a:solidFill>
                <a:latin typeface="Comic Sans MS" panose="030F0702030302020204" pitchFamily="66" charset="0"/>
              </a:rPr>
              <a:t>ppc</a:t>
            </a:r>
            <a:r>
              <a:rPr lang="en-US" sz="1800" dirty="0" smtClean="0">
                <a:solidFill>
                  <a:srgbClr val="40458C"/>
                </a:solidFill>
                <a:latin typeface="Comic Sans MS" panose="030F0702030302020204" pitchFamily="66" charset="0"/>
              </a:rPr>
              <a:t> prediction via BHT,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40458C"/>
                </a:solidFill>
                <a:latin typeface="Comic Sans MS" panose="030F0702030302020204" pitchFamily="66" charset="0"/>
              </a:rPr>
              <a:t>Switch </a:t>
            </a:r>
            <a:r>
              <a:rPr lang="en-US" sz="1800" dirty="0" err="1" smtClean="0">
                <a:solidFill>
                  <a:srgbClr val="40458C"/>
                </a:solidFill>
                <a:latin typeface="Comic Sans MS" panose="030F0702030302020204" pitchFamily="66" charset="0"/>
              </a:rPr>
              <a:t>dEp</a:t>
            </a:r>
            <a:r>
              <a:rPr lang="en-US" sz="1800" dirty="0" smtClean="0">
                <a:solidFill>
                  <a:srgbClr val="40458C"/>
                </a:solidFill>
                <a:latin typeface="Comic Sans MS" panose="030F0702030302020204" pitchFamily="66" charset="0"/>
              </a:rPr>
              <a:t> if </a:t>
            </a:r>
            <a:r>
              <a:rPr lang="en-US" sz="1800" dirty="0" err="1" smtClean="0">
                <a:solidFill>
                  <a:srgbClr val="40458C"/>
                </a:solidFill>
                <a:latin typeface="Comic Sans MS" panose="030F0702030302020204" pitchFamily="66" charset="0"/>
              </a:rPr>
              <a:t>misprediction</a:t>
            </a:r>
            <a:endParaRPr lang="en-US" sz="1800" dirty="0">
              <a:solidFill>
                <a:srgbClr val="40458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3" name="Straight Connector 32"/>
          <p:cNvCxnSpPr>
            <a:stCxn id="3" idx="1"/>
          </p:cNvCxnSpPr>
          <p:nvPr/>
        </p:nvCxnSpPr>
        <p:spPr bwMode="auto">
          <a:xfrm flipH="1">
            <a:off x="1936329" y="4212227"/>
            <a:ext cx="1394252" cy="40727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229185" y="412256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5388590" y="4232245"/>
            <a:ext cx="1394252" cy="40727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018734" y="412256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H="1">
            <a:off x="1088624" y="4856072"/>
            <a:ext cx="697126" cy="27967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850604" y="4766411"/>
            <a:ext cx="75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1842080" y="4874349"/>
            <a:ext cx="697126" cy="25965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329724" y="476467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752" y="5174728"/>
            <a:ext cx="23189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40458C"/>
                </a:solidFill>
                <a:latin typeface="Comic Sans MS" panose="030F0702030302020204" pitchFamily="66" charset="0"/>
              </a:rPr>
              <a:t>Current instruction is OK; check the </a:t>
            </a:r>
            <a:r>
              <a:rPr lang="en-US" sz="1800" dirty="0" err="1" smtClean="0">
                <a:solidFill>
                  <a:srgbClr val="40458C"/>
                </a:solidFill>
                <a:latin typeface="Comic Sans MS" panose="030F0702030302020204" pitchFamily="66" charset="0"/>
              </a:rPr>
              <a:t>ppc</a:t>
            </a:r>
            <a:r>
              <a:rPr lang="en-US" sz="1800" dirty="0" smtClean="0">
                <a:solidFill>
                  <a:srgbClr val="40458C"/>
                </a:solidFill>
                <a:latin typeface="Comic Sans MS" panose="030F0702030302020204" pitchFamily="66" charset="0"/>
              </a:rPr>
              <a:t> prediction via BHT, Switch </a:t>
            </a:r>
            <a:r>
              <a:rPr lang="en-US" sz="1800" dirty="0" err="1">
                <a:solidFill>
                  <a:srgbClr val="40458C"/>
                </a:solidFill>
                <a:latin typeface="Comic Sans MS" panose="030F0702030302020204" pitchFamily="66" charset="0"/>
              </a:rPr>
              <a:t>dEp</a:t>
            </a:r>
            <a:r>
              <a:rPr lang="en-US" sz="1800" dirty="0">
                <a:solidFill>
                  <a:srgbClr val="40458C"/>
                </a:solidFill>
                <a:latin typeface="Comic Sans MS" panose="030F0702030302020204" pitchFamily="66" charset="0"/>
              </a:rPr>
              <a:t> if </a:t>
            </a:r>
            <a:r>
              <a:rPr lang="en-US" sz="1800" dirty="0" err="1" smtClean="0">
                <a:solidFill>
                  <a:srgbClr val="40458C"/>
                </a:solidFill>
                <a:latin typeface="Comic Sans MS" panose="030F0702030302020204" pitchFamily="66" charset="0"/>
              </a:rPr>
              <a:t>misprediction</a:t>
            </a:r>
            <a:endParaRPr lang="en-US" sz="1800" dirty="0">
              <a:solidFill>
                <a:srgbClr val="40458C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79098" y="5174727"/>
            <a:ext cx="2332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40458C"/>
                </a:solidFill>
                <a:latin typeface="Comic Sans MS" panose="030F0702030302020204" pitchFamily="66" charset="0"/>
              </a:rPr>
              <a:t>Wrong path instruction; drop it</a:t>
            </a:r>
            <a:endParaRPr lang="en-US" sz="1800" dirty="0">
              <a:solidFill>
                <a:srgbClr val="40458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0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65" grpId="0"/>
      <p:bldP spid="69" grpId="0"/>
      <p:bldP spid="72" grpId="0"/>
      <p:bldP spid="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Another way to manage epochs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the rules as simple as possible (guarded atomic actions), then add EHRs if necessary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Inst.pc</a:t>
            </a:r>
            <a:r>
              <a:rPr lang="en-US" dirty="0" smtClean="0"/>
              <a:t> </a:t>
            </a:r>
            <a:r>
              <a:rPr lang="en-US" dirty="0"/>
              <a:t>= pc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fInst.ppc</a:t>
            </a:r>
            <a:r>
              <a:rPr lang="en-US" dirty="0" smtClean="0"/>
              <a:t> = prediction( pc );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fInst.eEpoch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eEpoch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fInst.dEpoch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dEpoch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c &lt;= </a:t>
            </a:r>
            <a:r>
              <a:rPr lang="en-US" dirty="0" err="1" smtClean="0"/>
              <a:t>fInst.ppc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f2dFifo.enq</a:t>
            </a:r>
            <a:r>
              <a:rPr lang="en-US" dirty="0"/>
              <a:t>( </a:t>
            </a:r>
            <a:r>
              <a:rPr lang="en-US" dirty="0" err="1"/>
              <a:t>fInst</a:t>
            </a:r>
            <a:r>
              <a:rPr lang="en-US" dirty="0"/>
              <a:t> 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4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if( </a:t>
            </a:r>
            <a:r>
              <a:rPr lang="en-US" dirty="0" err="1" smtClean="0"/>
              <a:t>dInst.eEpoch</a:t>
            </a:r>
            <a:r>
              <a:rPr lang="en-US" dirty="0" smtClean="0"/>
              <a:t> </a:t>
            </a:r>
            <a:r>
              <a:rPr lang="en-US" dirty="0"/>
              <a:t>!= </a:t>
            </a:r>
            <a:r>
              <a:rPr lang="en-US" dirty="0" err="1"/>
              <a:t>eEpoch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kill </a:t>
            </a:r>
            <a:r>
              <a:rPr lang="en-US" i="1" dirty="0" err="1"/>
              <a:t>fInst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else if( </a:t>
            </a:r>
            <a:r>
              <a:rPr lang="en-US" dirty="0" err="1" smtClean="0"/>
              <a:t>dInst.dEpoch</a:t>
            </a:r>
            <a:r>
              <a:rPr lang="en-US" dirty="0" smtClean="0"/>
              <a:t> </a:t>
            </a:r>
            <a:r>
              <a:rPr lang="en-US" dirty="0"/>
              <a:t>!= </a:t>
            </a:r>
            <a:r>
              <a:rPr lang="en-US" dirty="0" err="1"/>
              <a:t>dEpoch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kill </a:t>
            </a:r>
            <a:r>
              <a:rPr lang="en-US" i="1" dirty="0" err="1"/>
              <a:t>fInst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else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let </a:t>
            </a:r>
            <a:r>
              <a:rPr lang="en-US" dirty="0" err="1" smtClean="0"/>
              <a:t>newpc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prediction( </a:t>
            </a:r>
            <a:r>
              <a:rPr lang="en-US" dirty="0" err="1" smtClean="0"/>
              <a:t>dInst</a:t>
            </a:r>
            <a:r>
              <a:rPr lang="en-US" dirty="0" smtClean="0"/>
              <a:t> 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if( </a:t>
            </a:r>
            <a:r>
              <a:rPr lang="en-US" dirty="0" err="1"/>
              <a:t>newpc</a:t>
            </a:r>
            <a:r>
              <a:rPr lang="en-US" dirty="0"/>
              <a:t> != </a:t>
            </a:r>
            <a:r>
              <a:rPr lang="en-US" dirty="0" err="1"/>
              <a:t>d</a:t>
            </a:r>
            <a:r>
              <a:rPr lang="en-US" dirty="0" err="1" smtClean="0"/>
              <a:t>Inst.ppc</a:t>
            </a:r>
            <a:r>
              <a:rPr lang="en-US" dirty="0" smtClean="0"/>
              <a:t> </a:t>
            </a:r>
            <a:r>
              <a:rPr lang="en-US" dirty="0"/>
              <a:t>) begin</a:t>
            </a:r>
          </a:p>
          <a:p>
            <a:pPr marL="0" indent="0">
              <a:buNone/>
            </a:pPr>
            <a:r>
              <a:rPr lang="en-US" dirty="0"/>
              <a:t>		pc &lt;= </a:t>
            </a:r>
            <a:r>
              <a:rPr lang="en-US" dirty="0" err="1"/>
              <a:t>newpc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dEpoch</a:t>
            </a:r>
            <a:r>
              <a:rPr lang="en-US" dirty="0"/>
              <a:t> &lt;= !</a:t>
            </a:r>
            <a:r>
              <a:rPr lang="en-US" dirty="0" err="1"/>
              <a:t>dEpoch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end</a:t>
            </a:r>
          </a:p>
          <a:p>
            <a:pPr marL="0" indent="0">
              <a:buNone/>
            </a:pPr>
            <a:r>
              <a:rPr lang="en-US" dirty="0" smtClean="0"/>
              <a:t>	…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if( </a:t>
            </a:r>
            <a:r>
              <a:rPr lang="en-US" dirty="0" err="1" smtClean="0"/>
              <a:t>eInst.eEpoch</a:t>
            </a:r>
            <a:r>
              <a:rPr lang="en-US" dirty="0" smtClean="0"/>
              <a:t> != </a:t>
            </a:r>
            <a:r>
              <a:rPr lang="en-US" dirty="0" err="1" smtClean="0"/>
              <a:t>eEpoch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poison </a:t>
            </a:r>
            <a:r>
              <a:rPr lang="en-US" i="1" dirty="0" err="1" smtClean="0"/>
              <a:t>eInst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else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if( </a:t>
            </a:r>
            <a:r>
              <a:rPr lang="en-US" dirty="0" err="1" smtClean="0"/>
              <a:t>mispredict</a:t>
            </a:r>
            <a:r>
              <a:rPr lang="en-US" dirty="0" smtClean="0"/>
              <a:t> )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 &lt;= </a:t>
            </a:r>
            <a:r>
              <a:rPr lang="en-US" dirty="0" err="1" smtClean="0"/>
              <a:t>newpc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eEpoch</a:t>
            </a:r>
            <a:r>
              <a:rPr lang="en-US" dirty="0" smtClean="0"/>
              <a:t> &lt;= !</a:t>
            </a:r>
            <a:r>
              <a:rPr lang="en-US" dirty="0" err="1" smtClean="0"/>
              <a:t>eEpoch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/>
              <a:t>train branch predictors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PC read &lt; PC write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etch &lt; {decode, execute}</a:t>
            </a:r>
          </a:p>
          <a:p>
            <a:r>
              <a:rPr lang="en-US" dirty="0" err="1" smtClean="0"/>
              <a:t>dEpoch</a:t>
            </a:r>
            <a:r>
              <a:rPr lang="en-US" dirty="0" smtClean="0"/>
              <a:t> read &lt; </a:t>
            </a:r>
            <a:r>
              <a:rPr lang="en-US" dirty="0" err="1" smtClean="0"/>
              <a:t>dEpoch</a:t>
            </a:r>
            <a:r>
              <a:rPr lang="en-US" dirty="0" smtClean="0"/>
              <a:t> write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etch &lt; decode</a:t>
            </a:r>
          </a:p>
          <a:p>
            <a:r>
              <a:rPr lang="en-US" dirty="0" err="1" smtClean="0"/>
              <a:t>eEpoch</a:t>
            </a:r>
            <a:r>
              <a:rPr lang="en-US" dirty="0" smtClean="0"/>
              <a:t> read &lt; </a:t>
            </a:r>
            <a:r>
              <a:rPr lang="en-US" dirty="0" err="1" smtClean="0"/>
              <a:t>eEpoch</a:t>
            </a:r>
            <a:r>
              <a:rPr lang="en-US" dirty="0" smtClean="0"/>
              <a:t> write</a:t>
            </a:r>
          </a:p>
          <a:p>
            <a:pPr lvl="1"/>
            <a:r>
              <a:rPr lang="en-US" dirty="0" smtClean="0"/>
              <a:t>{fetch, decode} &lt; execute</a:t>
            </a:r>
          </a:p>
          <a:p>
            <a:r>
              <a:rPr lang="en-US" dirty="0" smtClean="0"/>
              <a:t>PC write C PC write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etch C decode C execute C fetch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517" y="6038651"/>
            <a:ext cx="853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None of these stages can execute in the same clock cycle!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1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add EHRs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AutoNum type="arabicParenR"/>
            </a:pPr>
            <a:r>
              <a:rPr lang="en-US" dirty="0"/>
              <a:t>Choose an ordering between the rules and assign the corresponding EHR </a:t>
            </a:r>
            <a:r>
              <a:rPr lang="en-US" dirty="0" smtClean="0"/>
              <a:t>ports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(fetch, decode, execute)</a:t>
            </a:r>
          </a:p>
          <a:p>
            <a:pPr marL="514350" indent="-514350">
              <a:buAutoNum type="arabicParenR"/>
            </a:pPr>
            <a:r>
              <a:rPr lang="en-US" dirty="0" smtClean="0"/>
              <a:t>Change conflicting registers into EHRs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(pc)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Ehr</a:t>
            </a:r>
            <a:r>
              <a:rPr lang="en-US" dirty="0" smtClean="0"/>
              <a:t>#(3, </a:t>
            </a:r>
            <a:r>
              <a:rPr lang="en-US" dirty="0" err="1" smtClean="0"/>
              <a:t>Addr</a:t>
            </a:r>
            <a:r>
              <a:rPr lang="en-US" dirty="0" smtClean="0"/>
              <a:t>) pc -&gt; </a:t>
            </a:r>
            <a:r>
              <a:rPr lang="en-US" dirty="0" err="1" smtClean="0"/>
              <a:t>mkEhr</a:t>
            </a:r>
            <a:r>
              <a:rPr lang="en-US" dirty="0" smtClean="0"/>
              <a:t>(?);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8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Rule – port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Inst.pc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pc[0];</a:t>
            </a:r>
          </a:p>
          <a:p>
            <a:pPr marL="0" indent="0">
              <a:buNone/>
            </a:pPr>
            <a:r>
              <a:rPr lang="en-US" dirty="0" err="1" smtClean="0"/>
              <a:t>fInst.ppc</a:t>
            </a:r>
            <a:r>
              <a:rPr lang="en-US" dirty="0" smtClean="0"/>
              <a:t> = prediction( pc[0] );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fInst.eEpoch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eEpoch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fInst.dEpoch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dEpoch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c[0] &lt;= </a:t>
            </a:r>
            <a:r>
              <a:rPr lang="en-US" dirty="0" err="1" smtClean="0"/>
              <a:t>fInst.ppc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f2dFifo.enq</a:t>
            </a:r>
            <a:r>
              <a:rPr lang="en-US" dirty="0"/>
              <a:t>( </a:t>
            </a:r>
            <a:r>
              <a:rPr lang="en-US" dirty="0" err="1"/>
              <a:t>fInst</a:t>
            </a:r>
            <a:r>
              <a:rPr lang="en-US" dirty="0"/>
              <a:t> 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7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999"/>
            <a:ext cx="7772400" cy="4424363"/>
          </a:xfrm>
        </p:spPr>
        <p:txBody>
          <a:bodyPr>
            <a:normAutofit/>
          </a:bodyPr>
          <a:lstStyle/>
          <a:p>
            <a:r>
              <a:rPr lang="en-US" dirty="0" smtClean="0"/>
              <a:t>Lab 6</a:t>
            </a:r>
          </a:p>
          <a:p>
            <a:pPr lvl="1"/>
            <a:r>
              <a:rPr lang="en-US" dirty="0" smtClean="0"/>
              <a:t>6 Stage SMIPS Processor</a:t>
            </a:r>
          </a:p>
          <a:p>
            <a:pPr lvl="1"/>
            <a:r>
              <a:rPr lang="en-US" dirty="0" smtClean="0"/>
              <a:t>Due today</a:t>
            </a:r>
          </a:p>
          <a:p>
            <a:r>
              <a:rPr lang="en-US" dirty="0" smtClean="0"/>
              <a:t>Lab 7</a:t>
            </a:r>
          </a:p>
          <a:p>
            <a:pPr lvl="1"/>
            <a:r>
              <a:rPr lang="en-US" dirty="0" smtClean="0"/>
              <a:t>Complex Branch Predictors</a:t>
            </a:r>
          </a:p>
          <a:p>
            <a:pPr lvl="1"/>
            <a:r>
              <a:rPr lang="en-US" dirty="0" smtClean="0"/>
              <a:t>Posted online</a:t>
            </a:r>
          </a:p>
          <a:p>
            <a:pPr lvl="1"/>
            <a:r>
              <a:rPr lang="en-US" dirty="0" smtClean="0"/>
              <a:t>Due next Friday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 Rule – port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if( </a:t>
            </a:r>
            <a:r>
              <a:rPr lang="en-US" dirty="0" err="1" smtClean="0"/>
              <a:t>dInst.eEpoch</a:t>
            </a:r>
            <a:r>
              <a:rPr lang="en-US" dirty="0" smtClean="0"/>
              <a:t> </a:t>
            </a:r>
            <a:r>
              <a:rPr lang="en-US" dirty="0"/>
              <a:t>!= </a:t>
            </a:r>
            <a:r>
              <a:rPr lang="en-US" dirty="0" err="1" smtClean="0"/>
              <a:t>eEpoch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kill </a:t>
            </a:r>
            <a:r>
              <a:rPr lang="en-US" i="1" dirty="0" err="1"/>
              <a:t>fInst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else if( </a:t>
            </a:r>
            <a:r>
              <a:rPr lang="en-US" dirty="0" err="1" smtClean="0"/>
              <a:t>dInst.dEpoch</a:t>
            </a:r>
            <a:r>
              <a:rPr lang="en-US" dirty="0" smtClean="0"/>
              <a:t> </a:t>
            </a:r>
            <a:r>
              <a:rPr lang="en-US" dirty="0"/>
              <a:t>!= </a:t>
            </a:r>
            <a:r>
              <a:rPr lang="en-US" dirty="0" err="1" smtClean="0"/>
              <a:t>dEpoch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kill </a:t>
            </a:r>
            <a:r>
              <a:rPr lang="en-US" i="1" dirty="0" err="1"/>
              <a:t>fInst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else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let </a:t>
            </a:r>
            <a:r>
              <a:rPr lang="en-US" dirty="0" err="1" smtClean="0"/>
              <a:t>newpc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prediction( </a:t>
            </a:r>
            <a:r>
              <a:rPr lang="en-US" dirty="0" err="1" smtClean="0"/>
              <a:t>dInst</a:t>
            </a:r>
            <a:r>
              <a:rPr lang="en-US" dirty="0" smtClean="0"/>
              <a:t> 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if( </a:t>
            </a:r>
            <a:r>
              <a:rPr lang="en-US" dirty="0" err="1"/>
              <a:t>newpc</a:t>
            </a:r>
            <a:r>
              <a:rPr lang="en-US" dirty="0"/>
              <a:t> != </a:t>
            </a:r>
            <a:r>
              <a:rPr lang="en-US" dirty="0" err="1"/>
              <a:t>d</a:t>
            </a:r>
            <a:r>
              <a:rPr lang="en-US" dirty="0" err="1" smtClean="0"/>
              <a:t>Inst.ppc</a:t>
            </a:r>
            <a:r>
              <a:rPr lang="en-US" dirty="0" smtClean="0"/>
              <a:t> </a:t>
            </a:r>
            <a:r>
              <a:rPr lang="en-US" dirty="0"/>
              <a:t>) begin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pc[1] </a:t>
            </a:r>
            <a:r>
              <a:rPr lang="en-US" dirty="0"/>
              <a:t>&lt;= </a:t>
            </a:r>
            <a:r>
              <a:rPr lang="en-US" dirty="0" err="1" smtClean="0"/>
              <a:t>newpc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dEpoch</a:t>
            </a:r>
            <a:r>
              <a:rPr lang="en-US" dirty="0"/>
              <a:t> &lt;= !</a:t>
            </a:r>
            <a:r>
              <a:rPr lang="en-US" dirty="0" err="1"/>
              <a:t>dEpoch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end</a:t>
            </a:r>
          </a:p>
          <a:p>
            <a:pPr marL="0" indent="0">
              <a:buNone/>
            </a:pPr>
            <a:r>
              <a:rPr lang="en-US" dirty="0" smtClean="0"/>
              <a:t>	…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Rule – port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if( </a:t>
            </a:r>
            <a:r>
              <a:rPr lang="en-US" dirty="0" err="1" smtClean="0"/>
              <a:t>eInst.eEpoch</a:t>
            </a:r>
            <a:r>
              <a:rPr lang="en-US" dirty="0" smtClean="0"/>
              <a:t> != </a:t>
            </a:r>
            <a:r>
              <a:rPr lang="en-US" dirty="0" err="1" smtClean="0"/>
              <a:t>eEpoch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poison </a:t>
            </a:r>
            <a:r>
              <a:rPr lang="en-US" i="1" dirty="0" err="1" smtClean="0"/>
              <a:t>eInst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else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if( </a:t>
            </a:r>
            <a:r>
              <a:rPr lang="en-US" dirty="0" err="1" smtClean="0"/>
              <a:t>mispredict</a:t>
            </a:r>
            <a:r>
              <a:rPr lang="en-US" dirty="0" smtClean="0"/>
              <a:t> )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pc[2] &lt;= </a:t>
            </a:r>
            <a:r>
              <a:rPr lang="en-US" dirty="0" err="1" smtClean="0"/>
              <a:t>newpc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eEpoch</a:t>
            </a:r>
            <a:r>
              <a:rPr lang="en-US" dirty="0" smtClean="0"/>
              <a:t> &lt;= !</a:t>
            </a:r>
            <a:r>
              <a:rPr lang="en-US" dirty="0" err="1" smtClean="0"/>
              <a:t>eEpoch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/>
              <a:t>train branch predictors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Wingdings" pitchFamily="2" charset="2"/>
              <a:buAutoNum type="arabicParenR"/>
            </a:pPr>
            <a:r>
              <a:rPr lang="en-US" dirty="0"/>
              <a:t>Choose an ordering between the rules and assign the corresponding EHR </a:t>
            </a:r>
            <a:r>
              <a:rPr lang="en-US" dirty="0" smtClean="0"/>
              <a:t>ports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(execute, decode, fetch)</a:t>
            </a:r>
          </a:p>
          <a:p>
            <a:pPr marL="514350" indent="-514350">
              <a:buAutoNum type="arabicParenR"/>
            </a:pPr>
            <a:r>
              <a:rPr lang="en-US" dirty="0" smtClean="0"/>
              <a:t>Change conflicting registers into EHRs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(pc, </a:t>
            </a:r>
            <a:r>
              <a:rPr lang="en-US" dirty="0" err="1" smtClean="0">
                <a:solidFill>
                  <a:srgbClr val="FF0000"/>
                </a:solidFill>
              </a:rPr>
              <a:t>dEpoch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eEpoch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Ehr</a:t>
            </a:r>
            <a:r>
              <a:rPr lang="en-US" dirty="0" smtClean="0"/>
              <a:t>#(3, </a:t>
            </a:r>
            <a:r>
              <a:rPr lang="en-US" dirty="0" err="1" smtClean="0"/>
              <a:t>Addr</a:t>
            </a:r>
            <a:r>
              <a:rPr lang="en-US" dirty="0" smtClean="0"/>
              <a:t>) pc -&gt; </a:t>
            </a:r>
            <a:r>
              <a:rPr lang="en-US" dirty="0" err="1" smtClean="0"/>
              <a:t>mkEhr</a:t>
            </a:r>
            <a:r>
              <a:rPr lang="en-US" dirty="0" smtClean="0"/>
              <a:t>(?);</a:t>
            </a:r>
          </a:p>
          <a:p>
            <a:pPr marL="0" indent="0">
              <a:buNone/>
            </a:pPr>
            <a:r>
              <a:rPr lang="en-US" dirty="0" err="1" smtClean="0"/>
              <a:t>Ehr</a:t>
            </a:r>
            <a:r>
              <a:rPr lang="en-US" dirty="0" smtClean="0"/>
              <a:t>#(3, </a:t>
            </a:r>
            <a:r>
              <a:rPr lang="en-US" dirty="0" err="1" smtClean="0"/>
              <a:t>Bool</a:t>
            </a:r>
            <a:r>
              <a:rPr lang="en-US" dirty="0" smtClean="0"/>
              <a:t>) </a:t>
            </a:r>
            <a:r>
              <a:rPr lang="en-US" dirty="0" err="1" smtClean="0"/>
              <a:t>dEpoch</a:t>
            </a:r>
            <a:r>
              <a:rPr lang="en-US" dirty="0" smtClean="0"/>
              <a:t> -&gt; </a:t>
            </a:r>
            <a:r>
              <a:rPr lang="en-US" dirty="0" err="1" smtClean="0"/>
              <a:t>mkEhr</a:t>
            </a:r>
            <a:r>
              <a:rPr lang="en-US" dirty="0" smtClean="0"/>
              <a:t>(False);</a:t>
            </a:r>
          </a:p>
          <a:p>
            <a:pPr marL="0" indent="0">
              <a:buNone/>
            </a:pPr>
            <a:r>
              <a:rPr lang="en-US" dirty="0" err="1" smtClean="0"/>
              <a:t>Ehr</a:t>
            </a:r>
            <a:r>
              <a:rPr lang="en-US" dirty="0" smtClean="0"/>
              <a:t>#(3, </a:t>
            </a:r>
            <a:r>
              <a:rPr lang="en-US" dirty="0" err="1" smtClean="0"/>
              <a:t>Bool</a:t>
            </a:r>
            <a:r>
              <a:rPr lang="en-US" dirty="0" smtClean="0"/>
              <a:t>) </a:t>
            </a:r>
            <a:r>
              <a:rPr lang="en-US" dirty="0" err="1" smtClean="0"/>
              <a:t>eEpoch</a:t>
            </a:r>
            <a:r>
              <a:rPr lang="en-US" dirty="0" smtClean="0"/>
              <a:t> -&gt; </a:t>
            </a:r>
            <a:r>
              <a:rPr lang="en-US" dirty="0" err="1" smtClean="0"/>
              <a:t>mkEhr</a:t>
            </a:r>
            <a:r>
              <a:rPr lang="en-US" dirty="0" smtClean="0"/>
              <a:t>(False);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3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Rule – port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</a:t>
            </a:r>
            <a:r>
              <a:rPr lang="en-US" dirty="0" err="1" smtClean="0"/>
              <a:t>Inst.pc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pc[2];</a:t>
            </a:r>
          </a:p>
          <a:p>
            <a:pPr marL="0" indent="0">
              <a:buNone/>
            </a:pPr>
            <a:r>
              <a:rPr lang="en-US" dirty="0" err="1" smtClean="0"/>
              <a:t>fInst.ppc</a:t>
            </a:r>
            <a:r>
              <a:rPr lang="en-US" dirty="0" smtClean="0"/>
              <a:t> = prediction( pc[2] );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fInst.eEpoch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eEpoch</a:t>
            </a:r>
            <a:r>
              <a:rPr lang="en-US" dirty="0" smtClean="0"/>
              <a:t>[2];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fInst.dEpoch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dEpoch</a:t>
            </a:r>
            <a:r>
              <a:rPr lang="en-US" dirty="0" smtClean="0"/>
              <a:t>[2];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pc[2] &lt;= </a:t>
            </a:r>
            <a:r>
              <a:rPr lang="en-US" dirty="0" err="1" smtClean="0"/>
              <a:t>fInst.ppc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f2dFifo.enq</a:t>
            </a:r>
            <a:r>
              <a:rPr lang="en-US" dirty="0"/>
              <a:t>( </a:t>
            </a:r>
            <a:r>
              <a:rPr lang="en-US" dirty="0" err="1"/>
              <a:t>fInst</a:t>
            </a:r>
            <a:r>
              <a:rPr lang="en-US" dirty="0"/>
              <a:t> 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 Rule – port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if( </a:t>
            </a:r>
            <a:r>
              <a:rPr lang="en-US" dirty="0" err="1" smtClean="0"/>
              <a:t>dInst.eEpoch</a:t>
            </a:r>
            <a:r>
              <a:rPr lang="en-US" dirty="0" smtClean="0"/>
              <a:t> </a:t>
            </a:r>
            <a:r>
              <a:rPr lang="en-US" dirty="0"/>
              <a:t>!= </a:t>
            </a:r>
            <a:r>
              <a:rPr lang="en-US" dirty="0" err="1" smtClean="0"/>
              <a:t>eEpoch</a:t>
            </a:r>
            <a:r>
              <a:rPr lang="en-US" dirty="0" smtClean="0"/>
              <a:t>[1] 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kill </a:t>
            </a:r>
            <a:r>
              <a:rPr lang="en-US" i="1" dirty="0" err="1"/>
              <a:t>fInst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else if( </a:t>
            </a:r>
            <a:r>
              <a:rPr lang="en-US" dirty="0" err="1" smtClean="0"/>
              <a:t>dInst.dEpoch</a:t>
            </a:r>
            <a:r>
              <a:rPr lang="en-US" dirty="0" smtClean="0"/>
              <a:t> </a:t>
            </a:r>
            <a:r>
              <a:rPr lang="en-US" dirty="0"/>
              <a:t>!= </a:t>
            </a:r>
            <a:r>
              <a:rPr lang="en-US" dirty="0" err="1" smtClean="0"/>
              <a:t>dEpoch</a:t>
            </a:r>
            <a:r>
              <a:rPr lang="en-US" dirty="0" smtClean="0"/>
              <a:t>[1] 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kill </a:t>
            </a:r>
            <a:r>
              <a:rPr lang="en-US" i="1" dirty="0" err="1"/>
              <a:t>fInst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else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let </a:t>
            </a:r>
            <a:r>
              <a:rPr lang="en-US" dirty="0" err="1" smtClean="0"/>
              <a:t>newpc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prediction( </a:t>
            </a:r>
            <a:r>
              <a:rPr lang="en-US" dirty="0" err="1" smtClean="0"/>
              <a:t>dInst</a:t>
            </a:r>
            <a:r>
              <a:rPr lang="en-US" dirty="0" smtClean="0"/>
              <a:t> 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if( </a:t>
            </a:r>
            <a:r>
              <a:rPr lang="en-US" dirty="0" err="1"/>
              <a:t>newpc</a:t>
            </a:r>
            <a:r>
              <a:rPr lang="en-US" dirty="0"/>
              <a:t> != </a:t>
            </a:r>
            <a:r>
              <a:rPr lang="en-US" dirty="0" err="1"/>
              <a:t>d</a:t>
            </a:r>
            <a:r>
              <a:rPr lang="en-US" dirty="0" err="1" smtClean="0"/>
              <a:t>Inst.ppc</a:t>
            </a:r>
            <a:r>
              <a:rPr lang="en-US" dirty="0" smtClean="0"/>
              <a:t> </a:t>
            </a:r>
            <a:r>
              <a:rPr lang="en-US" dirty="0"/>
              <a:t>) begin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pc[1] </a:t>
            </a:r>
            <a:r>
              <a:rPr lang="en-US" dirty="0"/>
              <a:t>&lt;= </a:t>
            </a:r>
            <a:r>
              <a:rPr lang="en-US" dirty="0" err="1" smtClean="0"/>
              <a:t>newpc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 smtClean="0"/>
              <a:t>dEpoch</a:t>
            </a:r>
            <a:r>
              <a:rPr lang="en-US" dirty="0" smtClean="0"/>
              <a:t>[1] </a:t>
            </a:r>
            <a:r>
              <a:rPr lang="en-US" dirty="0"/>
              <a:t>&lt;= !</a:t>
            </a:r>
            <a:r>
              <a:rPr lang="en-US" dirty="0" err="1" smtClean="0"/>
              <a:t>dEpoch</a:t>
            </a:r>
            <a:r>
              <a:rPr lang="en-US" dirty="0" smtClean="0"/>
              <a:t>[1];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end</a:t>
            </a:r>
          </a:p>
          <a:p>
            <a:pPr marL="0" indent="0">
              <a:buNone/>
            </a:pPr>
            <a:r>
              <a:rPr lang="en-US" dirty="0" smtClean="0"/>
              <a:t>	…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Rule – port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if( </a:t>
            </a:r>
            <a:r>
              <a:rPr lang="en-US" dirty="0" err="1" smtClean="0"/>
              <a:t>eInst.eEpoch</a:t>
            </a:r>
            <a:r>
              <a:rPr lang="en-US" dirty="0" smtClean="0"/>
              <a:t> != </a:t>
            </a:r>
            <a:r>
              <a:rPr lang="en-US" dirty="0" err="1" smtClean="0"/>
              <a:t>eEpoch</a:t>
            </a:r>
            <a:r>
              <a:rPr lang="en-US" dirty="0" smtClean="0"/>
              <a:t>[0] 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poison </a:t>
            </a:r>
            <a:r>
              <a:rPr lang="en-US" i="1" dirty="0" err="1" smtClean="0"/>
              <a:t>eInst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else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if( </a:t>
            </a:r>
            <a:r>
              <a:rPr lang="en-US" dirty="0" err="1" smtClean="0"/>
              <a:t>mispredict</a:t>
            </a:r>
            <a:r>
              <a:rPr lang="en-US" dirty="0" smtClean="0"/>
              <a:t> )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pc[0] &lt;= </a:t>
            </a:r>
            <a:r>
              <a:rPr lang="en-US" dirty="0" err="1" smtClean="0"/>
              <a:t>newpc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eEpoch</a:t>
            </a:r>
            <a:r>
              <a:rPr lang="en-US" dirty="0" smtClean="0"/>
              <a:t>[0] &lt;= !</a:t>
            </a:r>
            <a:r>
              <a:rPr lang="en-US" dirty="0" err="1" smtClean="0"/>
              <a:t>eEpoch</a:t>
            </a:r>
            <a:r>
              <a:rPr lang="en-US" dirty="0" smtClean="0"/>
              <a:t>[0];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/>
              <a:t>train branch predictors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View of EHR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transformation makes more sense when you think of an EHR as sub-cycle register.</a:t>
            </a:r>
          </a:p>
          <a:p>
            <a:r>
              <a:rPr lang="en-US" dirty="0" smtClean="0"/>
              <a:t>This is explained more in the paper “The Ephemeral History Register: Flexible Scheduling for Rule-Based Designs” by Daniel L. </a:t>
            </a:r>
            <a:r>
              <a:rPr lang="en-US" dirty="0" err="1" smtClean="0"/>
              <a:t>Rosenband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 smtClean="0">
                <a:solidFill>
                  <a:srgbClr val="40458C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2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8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stage SMIPS pipeline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284640" y="1516284"/>
            <a:ext cx="8574721" cy="4255626"/>
            <a:chOff x="284640" y="1516284"/>
            <a:chExt cx="8574721" cy="4255626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1425616" y="4033775"/>
              <a:ext cx="636607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Cloud 6"/>
            <p:cNvSpPr/>
            <p:nvPr/>
          </p:nvSpPr>
          <p:spPr bwMode="auto">
            <a:xfrm>
              <a:off x="1847320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Cloud 9"/>
            <p:cNvSpPr/>
            <p:nvPr/>
          </p:nvSpPr>
          <p:spPr bwMode="auto">
            <a:xfrm>
              <a:off x="4700866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Cloud 10"/>
            <p:cNvSpPr/>
            <p:nvPr/>
          </p:nvSpPr>
          <p:spPr bwMode="auto">
            <a:xfrm>
              <a:off x="6127639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Cloud 11"/>
            <p:cNvSpPr/>
            <p:nvPr/>
          </p:nvSpPr>
          <p:spPr bwMode="auto">
            <a:xfrm>
              <a:off x="7554412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Cloud 12"/>
            <p:cNvSpPr/>
            <p:nvPr/>
          </p:nvSpPr>
          <p:spPr bwMode="auto">
            <a:xfrm>
              <a:off x="420547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Cloud 13"/>
            <p:cNvSpPr/>
            <p:nvPr/>
          </p:nvSpPr>
          <p:spPr bwMode="auto">
            <a:xfrm>
              <a:off x="3274093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4640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/>
                <a:t>IFetch</a:t>
              </a: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11413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Decode</a:t>
              </a:r>
              <a:endParaRPr lang="en-US" sz="1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18505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WB</a:t>
              </a:r>
              <a:endParaRPr lang="en-US" sz="1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38186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/>
                <a:t>RFetch</a:t>
              </a:r>
              <a:endParaRPr lang="en-US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64959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Exec</a:t>
              </a:r>
              <a:endParaRPr lang="en-US" sz="1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91732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Memory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679777" y="3200396"/>
              <a:ext cx="45719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126611" y="3211970"/>
              <a:ext cx="45719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14668" y="3200396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955524" y="3200396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368214" y="3211970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420227" y="1516284"/>
              <a:ext cx="3171175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Register File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420227" y="2284071"/>
              <a:ext cx="3171175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Scoreboard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693423" y="5193176"/>
              <a:ext cx="1478329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DMem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963471" y="5193176"/>
              <a:ext cx="1478329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IMem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700866" y="5191248"/>
              <a:ext cx="1169043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>
                  <a:latin typeface="Verdana" pitchFamily="34" charset="0"/>
                </a:rPr>
                <a:t>e</a:t>
              </a:r>
              <a:r>
                <a:rPr lang="en-US" dirty="0" err="1" smtClean="0">
                  <a:latin typeface="Verdana" pitchFamily="34" charset="0"/>
                </a:rPr>
                <a:t>Epoch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20545" y="2284071"/>
              <a:ext cx="1169043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fEpoch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4641" y="5191248"/>
              <a:ext cx="562242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PC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1240421" y="4363656"/>
              <a:ext cx="1" cy="82759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7018117" y="4360764"/>
              <a:ext cx="1" cy="82759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2145176" y="4409958"/>
              <a:ext cx="0" cy="78321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V="1">
              <a:off x="7888149" y="4409958"/>
              <a:ext cx="0" cy="78321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10" idx="1"/>
              <a:endCxn id="36" idx="0"/>
            </p:cNvCxnSpPr>
            <p:nvPr/>
          </p:nvCxnSpPr>
          <p:spPr bwMode="auto">
            <a:xfrm>
              <a:off x="5285388" y="4484227"/>
              <a:ext cx="0" cy="707021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692167" y="4409958"/>
              <a:ext cx="0" cy="79912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846883" y="2862805"/>
              <a:ext cx="0" cy="77454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2428945" y="2284071"/>
              <a:ext cx="1302150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Redirect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1" name="Straight Arrow Connector 60"/>
            <p:cNvCxnSpPr>
              <a:stCxn id="10" idx="3"/>
              <a:endCxn id="58" idx="3"/>
            </p:cNvCxnSpPr>
            <p:nvPr/>
          </p:nvCxnSpPr>
          <p:spPr bwMode="auto">
            <a:xfrm flipH="1" flipV="1">
              <a:off x="3731095" y="2573438"/>
              <a:ext cx="1554293" cy="1060545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Straight Arrow Connector 66"/>
            <p:cNvCxnSpPr>
              <a:stCxn id="58" idx="1"/>
              <a:endCxn id="13" idx="3"/>
            </p:cNvCxnSpPr>
            <p:nvPr/>
          </p:nvCxnSpPr>
          <p:spPr bwMode="auto">
            <a:xfrm flipH="1">
              <a:off x="1005069" y="2573438"/>
              <a:ext cx="1423876" cy="1060545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4122518" y="1805651"/>
              <a:ext cx="1" cy="182833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endCxn id="31" idx="1"/>
            </p:cNvCxnSpPr>
            <p:nvPr/>
          </p:nvCxnSpPr>
          <p:spPr bwMode="auto">
            <a:xfrm>
              <a:off x="4122518" y="1805651"/>
              <a:ext cx="29770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endCxn id="32" idx="1"/>
            </p:cNvCxnSpPr>
            <p:nvPr/>
          </p:nvCxnSpPr>
          <p:spPr bwMode="auto">
            <a:xfrm>
              <a:off x="4122518" y="2573438"/>
              <a:ext cx="29770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7888149" y="1821084"/>
              <a:ext cx="0" cy="1831694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Arrow Connector 82"/>
            <p:cNvCxnSpPr>
              <a:endCxn id="31" idx="3"/>
            </p:cNvCxnSpPr>
            <p:nvPr/>
          </p:nvCxnSpPr>
          <p:spPr bwMode="auto">
            <a:xfrm flipH="1">
              <a:off x="7591402" y="1805651"/>
              <a:ext cx="29674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>
              <a:endCxn id="32" idx="3"/>
            </p:cNvCxnSpPr>
            <p:nvPr/>
          </p:nvCxnSpPr>
          <p:spPr bwMode="auto">
            <a:xfrm flipH="1">
              <a:off x="7591402" y="2573438"/>
              <a:ext cx="29674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low IPC =&gt; low grade?</a:t>
            </a:r>
          </a:p>
          <a:p>
            <a:pPr lvl="1"/>
            <a:r>
              <a:rPr lang="en-US" dirty="0" smtClean="0"/>
              <a:t>Only if low IPC is from a ‘mistake’ in your processor.</a:t>
            </a:r>
          </a:p>
          <a:p>
            <a:r>
              <a:rPr lang="en-US" dirty="0" smtClean="0"/>
              <a:t>What is a ‘mistake’?</a:t>
            </a:r>
          </a:p>
          <a:p>
            <a:pPr lvl="1"/>
            <a:r>
              <a:rPr lang="en-US" dirty="0" smtClean="0"/>
              <a:t>Not updating your BTB with redirect information</a:t>
            </a:r>
          </a:p>
          <a:p>
            <a:pPr lvl="1"/>
            <a:r>
              <a:rPr lang="en-US" dirty="0" smtClean="0"/>
              <a:t>Using too small of a scoreboard</a:t>
            </a:r>
          </a:p>
          <a:p>
            <a:pPr lvl="1"/>
            <a:r>
              <a:rPr lang="en-US" dirty="0" smtClean="0"/>
              <a:t>Having schedule conflicts between pipeline stages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Poisoning Pipeline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84640" y="1516284"/>
            <a:ext cx="8574721" cy="4255626"/>
            <a:chOff x="284640" y="1516284"/>
            <a:chExt cx="8574721" cy="4255626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1425616" y="4033775"/>
              <a:ext cx="636607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Cloud 6"/>
            <p:cNvSpPr/>
            <p:nvPr/>
          </p:nvSpPr>
          <p:spPr bwMode="auto">
            <a:xfrm>
              <a:off x="1847320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Cloud 9"/>
            <p:cNvSpPr/>
            <p:nvPr/>
          </p:nvSpPr>
          <p:spPr bwMode="auto">
            <a:xfrm>
              <a:off x="4700866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Cloud 10"/>
            <p:cNvSpPr/>
            <p:nvPr/>
          </p:nvSpPr>
          <p:spPr bwMode="auto">
            <a:xfrm>
              <a:off x="6127639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Cloud 11"/>
            <p:cNvSpPr/>
            <p:nvPr/>
          </p:nvSpPr>
          <p:spPr bwMode="auto">
            <a:xfrm>
              <a:off x="7554412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Cloud 12"/>
            <p:cNvSpPr/>
            <p:nvPr/>
          </p:nvSpPr>
          <p:spPr bwMode="auto">
            <a:xfrm>
              <a:off x="420547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Cloud 13"/>
            <p:cNvSpPr/>
            <p:nvPr/>
          </p:nvSpPr>
          <p:spPr bwMode="auto">
            <a:xfrm>
              <a:off x="3274093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4640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/>
                <a:t>IFetch</a:t>
              </a: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11413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Decode</a:t>
              </a:r>
              <a:endParaRPr lang="en-US" sz="1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18505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WB</a:t>
              </a:r>
              <a:endParaRPr lang="en-US" sz="1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38186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/>
                <a:t>RFetch</a:t>
              </a:r>
              <a:endParaRPr lang="en-US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64959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Exec</a:t>
              </a:r>
              <a:endParaRPr lang="en-US" sz="1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91732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Memory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679777" y="3200396"/>
              <a:ext cx="45719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126611" y="3211970"/>
              <a:ext cx="45719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14668" y="3200396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955524" y="3200396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368214" y="3211970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420227" y="1516284"/>
              <a:ext cx="3171175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Register File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420227" y="2284071"/>
              <a:ext cx="3171175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Scoreboard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693423" y="5193176"/>
              <a:ext cx="1478329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DMem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963471" y="5193176"/>
              <a:ext cx="1478329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IMem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700866" y="5191248"/>
              <a:ext cx="1169043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>
                  <a:latin typeface="Verdana" pitchFamily="34" charset="0"/>
                </a:rPr>
                <a:t>e</a:t>
              </a:r>
              <a:r>
                <a:rPr lang="en-US" dirty="0" err="1" smtClean="0">
                  <a:latin typeface="Verdana" pitchFamily="34" charset="0"/>
                </a:rPr>
                <a:t>Epoch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20545" y="2284071"/>
              <a:ext cx="1169043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fEpoch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4641" y="5191248"/>
              <a:ext cx="562242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PC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1240421" y="4363656"/>
              <a:ext cx="1" cy="82759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7018117" y="4360764"/>
              <a:ext cx="1" cy="82759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2145176" y="4409958"/>
              <a:ext cx="0" cy="78321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V="1">
              <a:off x="7888149" y="4409958"/>
              <a:ext cx="0" cy="78321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10" idx="1"/>
              <a:endCxn id="36" idx="0"/>
            </p:cNvCxnSpPr>
            <p:nvPr/>
          </p:nvCxnSpPr>
          <p:spPr bwMode="auto">
            <a:xfrm>
              <a:off x="5285388" y="4484227"/>
              <a:ext cx="0" cy="707021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692167" y="4409958"/>
              <a:ext cx="0" cy="79912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846883" y="2862805"/>
              <a:ext cx="0" cy="77454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2428945" y="2284071"/>
              <a:ext cx="1302150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Redirect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1" name="Straight Arrow Connector 60"/>
            <p:cNvCxnSpPr>
              <a:stCxn id="10" idx="3"/>
              <a:endCxn id="58" idx="3"/>
            </p:cNvCxnSpPr>
            <p:nvPr/>
          </p:nvCxnSpPr>
          <p:spPr bwMode="auto">
            <a:xfrm flipH="1" flipV="1">
              <a:off x="3731095" y="2573438"/>
              <a:ext cx="1554293" cy="1060545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Straight Arrow Connector 66"/>
            <p:cNvCxnSpPr>
              <a:stCxn id="58" idx="1"/>
              <a:endCxn id="13" idx="3"/>
            </p:cNvCxnSpPr>
            <p:nvPr/>
          </p:nvCxnSpPr>
          <p:spPr bwMode="auto">
            <a:xfrm flipH="1">
              <a:off x="1005069" y="2573438"/>
              <a:ext cx="1423876" cy="1060545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4122518" y="1805651"/>
              <a:ext cx="1" cy="182833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endCxn id="31" idx="1"/>
            </p:cNvCxnSpPr>
            <p:nvPr/>
          </p:nvCxnSpPr>
          <p:spPr bwMode="auto">
            <a:xfrm>
              <a:off x="4122518" y="1805651"/>
              <a:ext cx="29770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endCxn id="32" idx="1"/>
            </p:cNvCxnSpPr>
            <p:nvPr/>
          </p:nvCxnSpPr>
          <p:spPr bwMode="auto">
            <a:xfrm>
              <a:off x="4122518" y="2573438"/>
              <a:ext cx="29770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7888149" y="1821084"/>
              <a:ext cx="0" cy="1831694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Arrow Connector 82"/>
            <p:cNvCxnSpPr>
              <a:endCxn id="31" idx="3"/>
            </p:cNvCxnSpPr>
            <p:nvPr/>
          </p:nvCxnSpPr>
          <p:spPr bwMode="auto">
            <a:xfrm flipH="1">
              <a:off x="7591402" y="1805651"/>
              <a:ext cx="29674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>
              <a:endCxn id="32" idx="3"/>
            </p:cNvCxnSpPr>
            <p:nvPr/>
          </p:nvCxnSpPr>
          <p:spPr bwMode="auto">
            <a:xfrm flipH="1">
              <a:off x="7591402" y="2573438"/>
              <a:ext cx="29674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Rounded Rectangle 2"/>
          <p:cNvSpPr/>
          <p:nvPr/>
        </p:nvSpPr>
        <p:spPr bwMode="auto">
          <a:xfrm>
            <a:off x="4700866" y="4221951"/>
            <a:ext cx="1169043" cy="4109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Poison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7579827" y="4221951"/>
            <a:ext cx="1169043" cy="4109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Kill</a:t>
            </a:r>
          </a:p>
        </p:txBody>
      </p:sp>
      <p:cxnSp>
        <p:nvCxnSpPr>
          <p:cNvPr id="17" name="Straight Arrow Connector 16"/>
          <p:cNvCxnSpPr>
            <a:stCxn id="3" idx="3"/>
            <a:endCxn id="52" idx="1"/>
          </p:cNvCxnSpPr>
          <p:nvPr/>
        </p:nvCxnSpPr>
        <p:spPr bwMode="auto">
          <a:xfrm>
            <a:off x="5869909" y="4427403"/>
            <a:ext cx="1709918" cy="0"/>
          </a:xfrm>
          <a:prstGeom prst="straightConnector1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8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Arrow Connector 83"/>
          <p:cNvCxnSpPr/>
          <p:nvPr/>
        </p:nvCxnSpPr>
        <p:spPr bwMode="auto">
          <a:xfrm>
            <a:off x="2756506" y="4364856"/>
            <a:ext cx="0" cy="823500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Correcting PC in Decode and Execute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284640" y="1516284"/>
            <a:ext cx="8574721" cy="4255626"/>
            <a:chOff x="284640" y="1516284"/>
            <a:chExt cx="8574721" cy="4255626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1425616" y="4033775"/>
              <a:ext cx="636607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Cloud 6"/>
            <p:cNvSpPr/>
            <p:nvPr/>
          </p:nvSpPr>
          <p:spPr bwMode="auto">
            <a:xfrm>
              <a:off x="1847320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Cloud 9"/>
            <p:cNvSpPr/>
            <p:nvPr/>
          </p:nvSpPr>
          <p:spPr bwMode="auto">
            <a:xfrm>
              <a:off x="4700866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Cloud 10"/>
            <p:cNvSpPr/>
            <p:nvPr/>
          </p:nvSpPr>
          <p:spPr bwMode="auto">
            <a:xfrm>
              <a:off x="6127639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Cloud 11"/>
            <p:cNvSpPr/>
            <p:nvPr/>
          </p:nvSpPr>
          <p:spPr bwMode="auto">
            <a:xfrm>
              <a:off x="7554412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Cloud 12"/>
            <p:cNvSpPr/>
            <p:nvPr/>
          </p:nvSpPr>
          <p:spPr bwMode="auto">
            <a:xfrm>
              <a:off x="420547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Cloud 13"/>
            <p:cNvSpPr/>
            <p:nvPr/>
          </p:nvSpPr>
          <p:spPr bwMode="auto">
            <a:xfrm>
              <a:off x="3274093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4640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/>
                <a:t>IFetch</a:t>
              </a: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11413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Decode</a:t>
              </a:r>
              <a:endParaRPr lang="en-US" sz="1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18505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WB</a:t>
              </a:r>
              <a:endParaRPr lang="en-US" sz="1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38186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/>
                <a:t>RFetch</a:t>
              </a:r>
              <a:endParaRPr lang="en-US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64959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Exec</a:t>
              </a:r>
              <a:endParaRPr lang="en-US" sz="1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91732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Memory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679777" y="3200396"/>
              <a:ext cx="45719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126611" y="3211970"/>
              <a:ext cx="45719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14668" y="3200396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955524" y="3200396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368214" y="3211970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420227" y="1516284"/>
              <a:ext cx="3171175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Register File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420227" y="2284071"/>
              <a:ext cx="3171175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Scoreboard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693423" y="5193176"/>
              <a:ext cx="1478329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DMem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963471" y="5193176"/>
              <a:ext cx="1478329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IMem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700866" y="5191248"/>
              <a:ext cx="1169043" cy="57873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Verdana" pitchFamily="34" charset="0"/>
                </a:rPr>
                <a:t>e</a:t>
              </a:r>
              <a:r>
                <a:rPr lang="en-US" dirty="0" err="1" smtClean="0">
                  <a:solidFill>
                    <a:schemeClr val="bg1"/>
                  </a:solidFill>
                  <a:latin typeface="Verdana" pitchFamily="34" charset="0"/>
                </a:rPr>
                <a:t>Epoch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20545" y="2573437"/>
              <a:ext cx="1259232" cy="289367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solidFill>
                    <a:schemeClr val="bg1"/>
                  </a:solidFill>
                  <a:latin typeface="Verdana" pitchFamily="34" charset="0"/>
                </a:rPr>
                <a:t>feEpoch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4641" y="5191248"/>
              <a:ext cx="562242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PC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1240421" y="4363656"/>
              <a:ext cx="1" cy="82759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7018117" y="4360764"/>
              <a:ext cx="1" cy="82759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2145176" y="4409958"/>
              <a:ext cx="0" cy="78321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V="1">
              <a:off x="7888149" y="4409958"/>
              <a:ext cx="0" cy="78321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10" idx="1"/>
              <a:endCxn id="36" idx="0"/>
            </p:cNvCxnSpPr>
            <p:nvPr/>
          </p:nvCxnSpPr>
          <p:spPr bwMode="auto">
            <a:xfrm>
              <a:off x="5285388" y="4484227"/>
              <a:ext cx="0" cy="707021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692167" y="4409958"/>
              <a:ext cx="0" cy="79912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846883" y="2862805"/>
              <a:ext cx="0" cy="77454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2428945" y="2284071"/>
              <a:ext cx="1302150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Redirect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1" name="Straight Arrow Connector 60"/>
            <p:cNvCxnSpPr>
              <a:stCxn id="10" idx="3"/>
              <a:endCxn id="58" idx="3"/>
            </p:cNvCxnSpPr>
            <p:nvPr/>
          </p:nvCxnSpPr>
          <p:spPr bwMode="auto">
            <a:xfrm flipH="1" flipV="1">
              <a:off x="3731095" y="2573438"/>
              <a:ext cx="1554293" cy="1060545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Straight Arrow Connector 66"/>
            <p:cNvCxnSpPr>
              <a:stCxn id="58" idx="1"/>
              <a:endCxn id="13" idx="3"/>
            </p:cNvCxnSpPr>
            <p:nvPr/>
          </p:nvCxnSpPr>
          <p:spPr bwMode="auto">
            <a:xfrm flipH="1">
              <a:off x="1005069" y="2573438"/>
              <a:ext cx="1423876" cy="1060545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4122518" y="1805651"/>
              <a:ext cx="1" cy="182833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endCxn id="31" idx="1"/>
            </p:cNvCxnSpPr>
            <p:nvPr/>
          </p:nvCxnSpPr>
          <p:spPr bwMode="auto">
            <a:xfrm>
              <a:off x="4122518" y="1805651"/>
              <a:ext cx="29770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endCxn id="32" idx="1"/>
            </p:cNvCxnSpPr>
            <p:nvPr/>
          </p:nvCxnSpPr>
          <p:spPr bwMode="auto">
            <a:xfrm>
              <a:off x="4122518" y="2573438"/>
              <a:ext cx="29770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7888149" y="1821084"/>
              <a:ext cx="0" cy="1831694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Arrow Connector 82"/>
            <p:cNvCxnSpPr>
              <a:endCxn id="31" idx="3"/>
            </p:cNvCxnSpPr>
            <p:nvPr/>
          </p:nvCxnSpPr>
          <p:spPr bwMode="auto">
            <a:xfrm flipH="1">
              <a:off x="7591402" y="1805651"/>
              <a:ext cx="29674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>
              <a:endCxn id="32" idx="3"/>
            </p:cNvCxnSpPr>
            <p:nvPr/>
          </p:nvCxnSpPr>
          <p:spPr bwMode="auto">
            <a:xfrm flipH="1">
              <a:off x="7591402" y="2573438"/>
              <a:ext cx="29674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9" name="Oval 58"/>
          <p:cNvSpPr/>
          <p:nvPr/>
        </p:nvSpPr>
        <p:spPr bwMode="auto">
          <a:xfrm>
            <a:off x="7873439" y="3671976"/>
            <a:ext cx="264287" cy="2642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Verdana" pitchFamily="34" charset="0"/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446666" y="3671976"/>
            <a:ext cx="264287" cy="2642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5019894" y="3671976"/>
            <a:ext cx="264287" cy="2642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3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3593120" y="3671976"/>
            <a:ext cx="264287" cy="2642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2176306" y="3671976"/>
            <a:ext cx="264287" cy="2642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39575" y="3671976"/>
            <a:ext cx="264287" cy="2642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6</a:t>
            </a:r>
          </a:p>
        </p:txBody>
      </p:sp>
      <p:sp>
        <p:nvSpPr>
          <p:cNvPr id="66" name="Rounded Rectangle 65"/>
          <p:cNvSpPr/>
          <p:nvPr/>
        </p:nvSpPr>
        <p:spPr bwMode="auto">
          <a:xfrm>
            <a:off x="4606463" y="4222129"/>
            <a:ext cx="1351056" cy="410904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Executing</a:t>
            </a:r>
          </a:p>
        </p:txBody>
      </p:sp>
      <p:sp>
        <p:nvSpPr>
          <p:cNvPr id="68" name="Rounded Rectangle 67"/>
          <p:cNvSpPr/>
          <p:nvPr/>
        </p:nvSpPr>
        <p:spPr bwMode="auto">
          <a:xfrm>
            <a:off x="7463404" y="4222129"/>
            <a:ext cx="1351056" cy="4109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Write Back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8139897" y="3671976"/>
            <a:ext cx="264287" cy="26428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6713124" y="3671976"/>
            <a:ext cx="264287" cy="26428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5286352" y="3671976"/>
            <a:ext cx="264287" cy="26428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3859578" y="3671976"/>
            <a:ext cx="264287" cy="26428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442764" y="3671976"/>
            <a:ext cx="264287" cy="26428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006033" y="3671976"/>
            <a:ext cx="264287" cy="26428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541219" y="5200409"/>
            <a:ext cx="1189876" cy="2893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dEpoch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1756724" y="4204506"/>
            <a:ext cx="1351056" cy="41090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Decoding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21511" y="2284070"/>
            <a:ext cx="1258266" cy="2893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rgbClr val="000000"/>
                </a:solidFill>
                <a:latin typeface="Verdana" pitchFamily="34" charset="0"/>
              </a:rPr>
              <a:t>fdEpoch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541219" y="5489776"/>
            <a:ext cx="1189876" cy="28936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err="1" smtClean="0">
                <a:solidFill>
                  <a:schemeClr val="bg1"/>
                </a:solidFill>
                <a:latin typeface="Verdana" pitchFamily="34" charset="0"/>
              </a:rPr>
              <a:t>feEpoch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/>
          <p:cNvCxnSpPr>
            <a:stCxn id="36" idx="1"/>
            <a:endCxn id="87" idx="3"/>
          </p:cNvCxnSpPr>
          <p:nvPr/>
        </p:nvCxnSpPr>
        <p:spPr bwMode="auto">
          <a:xfrm flipH="1">
            <a:off x="3731095" y="5480615"/>
            <a:ext cx="969771" cy="15384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36" idx="1"/>
            <a:endCxn id="37" idx="3"/>
          </p:cNvCxnSpPr>
          <p:nvPr/>
        </p:nvCxnSpPr>
        <p:spPr bwMode="auto">
          <a:xfrm flipH="1" flipV="1">
            <a:off x="1679777" y="2718121"/>
            <a:ext cx="3021089" cy="27624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0" idx="1"/>
            <a:endCxn id="85" idx="3"/>
          </p:cNvCxnSpPr>
          <p:nvPr/>
        </p:nvCxnSpPr>
        <p:spPr bwMode="auto">
          <a:xfrm flipH="1" flipV="1">
            <a:off x="1679777" y="2428754"/>
            <a:ext cx="861442" cy="2916339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33520" y="5886450"/>
            <a:ext cx="636116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Fetch has local estimates of </a:t>
            </a:r>
            <a:r>
              <a:rPr lang="en-US" dirty="0" err="1" smtClean="0"/>
              <a:t>eEpoch</a:t>
            </a:r>
            <a:r>
              <a:rPr lang="en-US" dirty="0" smtClean="0"/>
              <a:t> and </a:t>
            </a:r>
            <a:r>
              <a:rPr lang="en-US" dirty="0" err="1" smtClean="0"/>
              <a:t>dEpoch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Decode has a local estimate of </a:t>
            </a:r>
            <a:r>
              <a:rPr lang="en-US" dirty="0" err="1" smtClean="0"/>
              <a:t>eEpoch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V="1">
            <a:off x="2431842" y="2862805"/>
            <a:ext cx="450254" cy="771178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fEpoch</a:t>
            </a:r>
            <a:r>
              <a:rPr lang="en-US" dirty="0"/>
              <a:t> and PC feedback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284640" y="1516284"/>
            <a:ext cx="8574721" cy="4255626"/>
            <a:chOff x="284640" y="1516284"/>
            <a:chExt cx="8574721" cy="4255626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1425616" y="4033775"/>
              <a:ext cx="636607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Cloud 6"/>
            <p:cNvSpPr/>
            <p:nvPr/>
          </p:nvSpPr>
          <p:spPr bwMode="auto">
            <a:xfrm>
              <a:off x="1847320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Cloud 9"/>
            <p:cNvSpPr/>
            <p:nvPr/>
          </p:nvSpPr>
          <p:spPr bwMode="auto">
            <a:xfrm>
              <a:off x="4700866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Cloud 10"/>
            <p:cNvSpPr/>
            <p:nvPr/>
          </p:nvSpPr>
          <p:spPr bwMode="auto">
            <a:xfrm>
              <a:off x="6127639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Cloud 11"/>
            <p:cNvSpPr/>
            <p:nvPr/>
          </p:nvSpPr>
          <p:spPr bwMode="auto">
            <a:xfrm>
              <a:off x="7554412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Cloud 12"/>
            <p:cNvSpPr/>
            <p:nvPr/>
          </p:nvSpPr>
          <p:spPr bwMode="auto">
            <a:xfrm>
              <a:off x="420547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Cloud 13"/>
            <p:cNvSpPr/>
            <p:nvPr/>
          </p:nvSpPr>
          <p:spPr bwMode="auto">
            <a:xfrm>
              <a:off x="3274093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4640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/>
                <a:t>IFetch</a:t>
              </a: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11413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Decode</a:t>
              </a:r>
              <a:endParaRPr lang="en-US" sz="1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18505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WB</a:t>
              </a:r>
              <a:endParaRPr lang="en-US" sz="1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38186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/>
                <a:t>RFetch</a:t>
              </a:r>
              <a:endParaRPr lang="en-US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64959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Exec</a:t>
              </a:r>
              <a:endParaRPr lang="en-US" sz="1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91732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Memory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679777" y="3200396"/>
              <a:ext cx="45719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126611" y="3211970"/>
              <a:ext cx="45719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14668" y="3200396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955524" y="3200396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368214" y="3211970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420227" y="1516284"/>
              <a:ext cx="3171175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Register File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420227" y="2284071"/>
              <a:ext cx="3171175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Scoreboard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693423" y="5193176"/>
              <a:ext cx="1478329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DMem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963471" y="5193176"/>
              <a:ext cx="1478329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IMem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215216" y="5180882"/>
              <a:ext cx="1169043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Epoch [0]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20545" y="2284071"/>
              <a:ext cx="1169043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Epoch [1]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4641" y="5191248"/>
              <a:ext cx="562242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sz="1800" dirty="0" smtClean="0">
                  <a:latin typeface="Verdana" pitchFamily="34" charset="0"/>
                </a:rPr>
                <a:t>PC [1]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1240421" y="4363656"/>
              <a:ext cx="1" cy="82759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7018117" y="4360764"/>
              <a:ext cx="1" cy="82759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2145176" y="4409958"/>
              <a:ext cx="0" cy="78321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V="1">
              <a:off x="7888149" y="4409958"/>
              <a:ext cx="0" cy="78321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5390163" y="4449983"/>
              <a:ext cx="0" cy="730899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692167" y="4409958"/>
              <a:ext cx="0" cy="79912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846883" y="2862805"/>
              <a:ext cx="0" cy="77454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4122518" y="1805651"/>
              <a:ext cx="1" cy="182833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endCxn id="31" idx="1"/>
            </p:cNvCxnSpPr>
            <p:nvPr/>
          </p:nvCxnSpPr>
          <p:spPr bwMode="auto">
            <a:xfrm>
              <a:off x="4122518" y="1805651"/>
              <a:ext cx="29770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endCxn id="32" idx="1"/>
            </p:cNvCxnSpPr>
            <p:nvPr/>
          </p:nvCxnSpPr>
          <p:spPr bwMode="auto">
            <a:xfrm>
              <a:off x="4122518" y="2573438"/>
              <a:ext cx="29770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7888149" y="1821084"/>
              <a:ext cx="0" cy="1831694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Arrow Connector 82"/>
            <p:cNvCxnSpPr>
              <a:endCxn id="31" idx="3"/>
            </p:cNvCxnSpPr>
            <p:nvPr/>
          </p:nvCxnSpPr>
          <p:spPr bwMode="auto">
            <a:xfrm flipH="1">
              <a:off x="7591402" y="1805651"/>
              <a:ext cx="29674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>
              <a:endCxn id="32" idx="3"/>
            </p:cNvCxnSpPr>
            <p:nvPr/>
          </p:nvCxnSpPr>
          <p:spPr bwMode="auto">
            <a:xfrm flipH="1">
              <a:off x="7591402" y="2573438"/>
              <a:ext cx="29674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242332" y="5856787"/>
            <a:ext cx="8659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Make the PC an EHR too! Whenever Execute sees a </a:t>
            </a:r>
            <a:r>
              <a:rPr lang="en-US" dirty="0" err="1" smtClean="0"/>
              <a:t>misprediction</a:t>
            </a:r>
            <a:r>
              <a:rPr lang="en-US" dirty="0" smtClean="0"/>
              <a:t>, </a:t>
            </a:r>
            <a:r>
              <a:rPr lang="en-US" dirty="0" err="1" smtClean="0"/>
              <a:t>IFetch</a:t>
            </a:r>
            <a:r>
              <a:rPr lang="en-US" dirty="0" smtClean="0"/>
              <a:t> reads the correct next instruction </a:t>
            </a:r>
            <a:r>
              <a:rPr lang="en-US" i="1" dirty="0" smtClean="0"/>
              <a:t>in the same cycle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4540100" y="5191248"/>
            <a:ext cx="562242" cy="5787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sz="1800" dirty="0" smtClean="0">
                <a:latin typeface="Verdana" pitchFamily="34" charset="0"/>
              </a:rPr>
              <a:t>PC [0]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4947626" y="4409958"/>
            <a:ext cx="0" cy="799128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RFile</a:t>
            </a:r>
            <a:r>
              <a:rPr lang="en-US" dirty="0" smtClean="0"/>
              <a:t> and SB feedback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284640" y="1516284"/>
            <a:ext cx="8574721" cy="4255626"/>
            <a:chOff x="284640" y="1516284"/>
            <a:chExt cx="8574721" cy="4255626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1425616" y="4033775"/>
              <a:ext cx="636607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Cloud 6"/>
            <p:cNvSpPr/>
            <p:nvPr/>
          </p:nvSpPr>
          <p:spPr bwMode="auto">
            <a:xfrm>
              <a:off x="1847320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Cloud 9"/>
            <p:cNvSpPr/>
            <p:nvPr/>
          </p:nvSpPr>
          <p:spPr bwMode="auto">
            <a:xfrm>
              <a:off x="4700866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Cloud 10"/>
            <p:cNvSpPr/>
            <p:nvPr/>
          </p:nvSpPr>
          <p:spPr bwMode="auto">
            <a:xfrm>
              <a:off x="6127639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Cloud 11"/>
            <p:cNvSpPr/>
            <p:nvPr/>
          </p:nvSpPr>
          <p:spPr bwMode="auto">
            <a:xfrm>
              <a:off x="7554412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Cloud 12"/>
            <p:cNvSpPr/>
            <p:nvPr/>
          </p:nvSpPr>
          <p:spPr bwMode="auto">
            <a:xfrm>
              <a:off x="420547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Cloud 13"/>
            <p:cNvSpPr/>
            <p:nvPr/>
          </p:nvSpPr>
          <p:spPr bwMode="auto">
            <a:xfrm>
              <a:off x="3274093" y="3582363"/>
              <a:ext cx="1169043" cy="902825"/>
            </a:xfrm>
            <a:prstGeom prst="cloud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4640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/>
                <a:t>IFetch</a:t>
              </a: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11413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Decode</a:t>
              </a:r>
              <a:endParaRPr lang="en-US" sz="1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18505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WB</a:t>
              </a:r>
              <a:endParaRPr lang="en-US" sz="1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38186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/>
                <a:t>RFetch</a:t>
              </a:r>
              <a:endParaRPr lang="en-US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64959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Exec</a:t>
              </a:r>
              <a:endParaRPr lang="en-US" sz="1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91732" y="3880319"/>
              <a:ext cx="1440856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/>
                <a:t>Memory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679777" y="3200396"/>
              <a:ext cx="45719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126611" y="3211970"/>
              <a:ext cx="45719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14668" y="3200396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955524" y="3200396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368214" y="3211970"/>
              <a:ext cx="50291" cy="16551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420227" y="1516284"/>
              <a:ext cx="3171175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Bypass Register File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420227" y="2284071"/>
              <a:ext cx="3171175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Pipeline Scoreboard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693423" y="5193176"/>
              <a:ext cx="1478329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DMem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963471" y="5193176"/>
              <a:ext cx="1478329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IMem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700866" y="5191248"/>
              <a:ext cx="1169043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>
                  <a:latin typeface="Verdana" pitchFamily="34" charset="0"/>
                </a:rPr>
                <a:t>e</a:t>
              </a:r>
              <a:r>
                <a:rPr lang="en-US" dirty="0" err="1" smtClean="0">
                  <a:latin typeface="Verdana" pitchFamily="34" charset="0"/>
                </a:rPr>
                <a:t>Epoch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20545" y="2284071"/>
              <a:ext cx="1169043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err="1" smtClean="0">
                  <a:latin typeface="Verdana" pitchFamily="34" charset="0"/>
                </a:rPr>
                <a:t>fEpoch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4641" y="5191248"/>
              <a:ext cx="562242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PC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1240421" y="4363656"/>
              <a:ext cx="1" cy="82759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7018117" y="4360764"/>
              <a:ext cx="1" cy="82759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2145176" y="4409958"/>
              <a:ext cx="0" cy="78321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V="1">
              <a:off x="7888149" y="4409958"/>
              <a:ext cx="0" cy="78321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10" idx="1"/>
              <a:endCxn id="36" idx="0"/>
            </p:cNvCxnSpPr>
            <p:nvPr/>
          </p:nvCxnSpPr>
          <p:spPr bwMode="auto">
            <a:xfrm>
              <a:off x="5285388" y="4484227"/>
              <a:ext cx="0" cy="707021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692167" y="4409958"/>
              <a:ext cx="0" cy="799128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846883" y="2862805"/>
              <a:ext cx="0" cy="77454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2428945" y="2284071"/>
              <a:ext cx="1302150" cy="5787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r>
                <a:rPr lang="en-US" dirty="0" smtClean="0">
                  <a:latin typeface="Verdana" pitchFamily="34" charset="0"/>
                </a:rPr>
                <a:t>Redirect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1" name="Straight Arrow Connector 60"/>
            <p:cNvCxnSpPr>
              <a:stCxn id="10" idx="3"/>
              <a:endCxn id="58" idx="3"/>
            </p:cNvCxnSpPr>
            <p:nvPr/>
          </p:nvCxnSpPr>
          <p:spPr bwMode="auto">
            <a:xfrm flipH="1" flipV="1">
              <a:off x="3731095" y="2573438"/>
              <a:ext cx="1554293" cy="1060545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Straight Arrow Connector 66"/>
            <p:cNvCxnSpPr>
              <a:stCxn id="58" idx="1"/>
              <a:endCxn id="13" idx="3"/>
            </p:cNvCxnSpPr>
            <p:nvPr/>
          </p:nvCxnSpPr>
          <p:spPr bwMode="auto">
            <a:xfrm flipH="1">
              <a:off x="1005069" y="2573438"/>
              <a:ext cx="1423876" cy="1060545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4122518" y="1805651"/>
              <a:ext cx="1" cy="182833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endCxn id="31" idx="1"/>
            </p:cNvCxnSpPr>
            <p:nvPr/>
          </p:nvCxnSpPr>
          <p:spPr bwMode="auto">
            <a:xfrm>
              <a:off x="4122518" y="1805651"/>
              <a:ext cx="29770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endCxn id="32" idx="1"/>
            </p:cNvCxnSpPr>
            <p:nvPr/>
          </p:nvCxnSpPr>
          <p:spPr bwMode="auto">
            <a:xfrm>
              <a:off x="4122518" y="2573438"/>
              <a:ext cx="29770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7888149" y="1821084"/>
              <a:ext cx="0" cy="1831694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Arrow Connector 82"/>
            <p:cNvCxnSpPr>
              <a:endCxn id="31" idx="3"/>
            </p:cNvCxnSpPr>
            <p:nvPr/>
          </p:nvCxnSpPr>
          <p:spPr bwMode="auto">
            <a:xfrm flipH="1">
              <a:off x="7591402" y="1805651"/>
              <a:ext cx="29674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>
              <a:endCxn id="32" idx="3"/>
            </p:cNvCxnSpPr>
            <p:nvPr/>
          </p:nvCxnSpPr>
          <p:spPr bwMode="auto">
            <a:xfrm flipH="1">
              <a:off x="7591402" y="2573438"/>
              <a:ext cx="296747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237570" y="5771910"/>
            <a:ext cx="8668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You can use a scoreboard that removes before searching (called a pipeline scoreboard because it is similar to pipeline </a:t>
            </a:r>
            <a:r>
              <a:rPr lang="en-US" dirty="0" err="1" smtClean="0"/>
              <a:t>fifo’s</a:t>
            </a:r>
            <a:r>
              <a:rPr lang="en-US" dirty="0" smtClean="0"/>
              <a:t> </a:t>
            </a:r>
            <a:r>
              <a:rPr lang="en-US" dirty="0" err="1" smtClean="0"/>
              <a:t>deq</a:t>
            </a:r>
            <a:r>
              <a:rPr lang="en-US" dirty="0" smtClean="0"/>
              <a:t>&lt;</a:t>
            </a:r>
            <a:r>
              <a:rPr lang="en-US" dirty="0" err="1" smtClean="0"/>
              <a:t>enq</a:t>
            </a:r>
            <a:r>
              <a:rPr lang="en-US" dirty="0" smtClean="0"/>
              <a:t> behavior)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history bits to BTB</a:t>
            </a:r>
          </a:p>
          <a:p>
            <a:pPr lvl="1"/>
            <a:r>
              <a:rPr lang="en-US" dirty="0" smtClean="0"/>
              <a:t>Combines target and direction prediction</a:t>
            </a:r>
          </a:p>
          <a:p>
            <a:r>
              <a:rPr lang="en-US" dirty="0" smtClean="0"/>
              <a:t>Implement BHT</a:t>
            </a:r>
          </a:p>
          <a:p>
            <a:pPr lvl="1"/>
            <a:r>
              <a:rPr lang="en-US" dirty="0" smtClean="0"/>
              <a:t>Separates direction prediction from target prediction</a:t>
            </a:r>
          </a:p>
          <a:p>
            <a:r>
              <a:rPr lang="en-US" dirty="0" smtClean="0"/>
              <a:t>Synthesize for FPGA</a:t>
            </a:r>
          </a:p>
          <a:p>
            <a:pPr lvl="1"/>
            <a:r>
              <a:rPr lang="en-US" dirty="0" smtClean="0"/>
              <a:t>Used to calculate IPS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Fixed slides from L16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Epoch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T07-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Multiple predictors in a pipeline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3821" y="1596241"/>
            <a:ext cx="7772400" cy="4114800"/>
          </a:xfrm>
        </p:spPr>
        <p:txBody>
          <a:bodyPr/>
          <a:lstStyle/>
          <a:p>
            <a:r>
              <a:rPr lang="en-US" sz="2400" dirty="0" smtClean="0"/>
              <a:t> At each stage we need to take two decisions:</a:t>
            </a:r>
          </a:p>
          <a:p>
            <a:pPr lvl="1"/>
            <a:r>
              <a:rPr lang="en-US" sz="2000" dirty="0" smtClean="0"/>
              <a:t>Whether the current instruction is a </a:t>
            </a:r>
            <a:r>
              <a:rPr lang="en-US" sz="2000" i="1" dirty="0" smtClean="0"/>
              <a:t>wrong path instruction</a:t>
            </a:r>
            <a:r>
              <a:rPr lang="en-US" sz="2000" dirty="0" smtClean="0"/>
              <a:t>. Requires looking at epochs</a:t>
            </a:r>
          </a:p>
          <a:p>
            <a:pPr lvl="1"/>
            <a:r>
              <a:rPr lang="en-US" sz="2000" dirty="0" smtClean="0"/>
              <a:t>Whether the prediction (</a:t>
            </a:r>
            <a:r>
              <a:rPr lang="en-US" sz="2000" dirty="0" err="1" smtClean="0"/>
              <a:t>ppc</a:t>
            </a:r>
            <a:r>
              <a:rPr lang="en-US" sz="2000" dirty="0" smtClean="0"/>
              <a:t>) following the current instruction is good or not. Requires consulting the prediction data structure (BTB, BHT, …) </a:t>
            </a:r>
          </a:p>
          <a:p>
            <a:r>
              <a:rPr lang="en-US" sz="2400" dirty="0" smtClean="0"/>
              <a:t>Fetch stage must correct the pc unless the redirection comes from a known wrong path instruction</a:t>
            </a:r>
          </a:p>
          <a:p>
            <a:r>
              <a:rPr lang="en-US" sz="2400" dirty="0" smtClean="0"/>
              <a:t>Redirections from Execute stage are always correct, i.e., cannot come from wrong path instructions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L16-</a:t>
            </a:r>
            <a:fld id="{D79286D4-C110-430A-829F-6E705EAAE94A}" type="slidenum">
              <a:rPr lang="en-US">
                <a:solidFill>
                  <a:srgbClr val="40458C"/>
                </a:solidFill>
              </a:rPr>
              <a:pPr>
                <a:defRPr/>
              </a:pPr>
              <a:t>7</a:t>
            </a:fld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5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47" y="257298"/>
            <a:ext cx="7772400" cy="1143000"/>
          </a:xfrm>
        </p:spPr>
        <p:txBody>
          <a:bodyPr/>
          <a:lstStyle/>
          <a:p>
            <a:r>
              <a:rPr lang="en-US" dirty="0" smtClean="0"/>
              <a:t>Dropping or poisoning </a:t>
            </a:r>
            <a:r>
              <a:rPr lang="en-US" dirty="0"/>
              <a:t>an </a:t>
            </a:r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6" y="1522227"/>
            <a:ext cx="8006570" cy="4676692"/>
          </a:xfrm>
        </p:spPr>
        <p:txBody>
          <a:bodyPr/>
          <a:lstStyle/>
          <a:p>
            <a:r>
              <a:rPr lang="en-US" sz="2400" dirty="0" smtClean="0"/>
              <a:t>Once an instruction is determined to be on the wrong path, the instruction is either dropped or poisoned</a:t>
            </a:r>
          </a:p>
          <a:p>
            <a:r>
              <a:rPr lang="en-US" sz="2400" dirty="0" smtClean="0"/>
              <a:t>Drop: If the wrong path instruction has not modified any book keeping structures (e.g., Scoreboard) then it is simply removed</a:t>
            </a:r>
          </a:p>
          <a:p>
            <a:r>
              <a:rPr lang="en-US" sz="2400" dirty="0" smtClean="0"/>
              <a:t>Poison: </a:t>
            </a:r>
            <a:r>
              <a:rPr lang="en-US" sz="2400" dirty="0"/>
              <a:t>If the wrong path instruction </a:t>
            </a:r>
            <a:r>
              <a:rPr lang="en-US" sz="2400" dirty="0" smtClean="0"/>
              <a:t>has </a:t>
            </a:r>
            <a:r>
              <a:rPr lang="en-US" sz="2400" dirty="0"/>
              <a:t>modified book keeping structures </a:t>
            </a:r>
            <a:r>
              <a:rPr lang="en-US" sz="2400" dirty="0" smtClean="0"/>
              <a:t>then it is poisoned and passed down for </a:t>
            </a:r>
            <a:r>
              <a:rPr lang="en-US" sz="2400" dirty="0"/>
              <a:t>book keeping reasons (say, to remove it from the scoreboard) </a:t>
            </a:r>
            <a:endParaRPr lang="en-US" sz="2400" dirty="0" smtClean="0"/>
          </a:p>
          <a:p>
            <a:r>
              <a:rPr lang="en-US" sz="2400" dirty="0" smtClean="0"/>
              <a:t>Subsequent </a:t>
            </a:r>
            <a:r>
              <a:rPr lang="en-US" sz="2400" dirty="0"/>
              <a:t>stages know not to update any architectural </a:t>
            </a:r>
            <a:r>
              <a:rPr lang="en-US" sz="2400" dirty="0" smtClean="0"/>
              <a:t>state for a poisoned instruction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40458C"/>
                </a:solidFill>
              </a:rPr>
              <a:t>October 28,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40458C"/>
                </a:solidFill>
              </a:rPr>
              <a:t>http://csg.csail.mit.edu/6.S195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>
                <a:solidFill>
                  <a:srgbClr val="40458C"/>
                </a:solidFill>
              </a:rPr>
              <a:pPr>
                <a:defRPr/>
              </a:pPr>
              <a:t>8</a:t>
            </a:fld>
            <a:endParaRPr 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reeform 133"/>
          <p:cNvSpPr/>
          <p:nvPr/>
        </p:nvSpPr>
        <p:spPr bwMode="auto">
          <a:xfrm>
            <a:off x="1714500" y="1676400"/>
            <a:ext cx="58959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 rot="16200000">
            <a:off x="4844514" y="1633001"/>
            <a:ext cx="934523" cy="3333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FFFFFF"/>
              </a:buClr>
              <a:buFont typeface="Wingdings" pitchFamily="2" charset="2"/>
              <a:buNone/>
            </a:pPr>
            <a:r>
              <a:rPr lang="en-US" sz="1100" dirty="0" err="1" smtClean="0">
                <a:solidFill>
                  <a:srgbClr val="40458C"/>
                </a:solidFill>
                <a:latin typeface="Verdana" pitchFamily="34" charset="0"/>
              </a:rPr>
              <a:t>recirect</a:t>
            </a:r>
            <a:endParaRPr lang="en-US" sz="11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819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1055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N-Stage pipeline – BTB only</a:t>
            </a:r>
          </a:p>
        </p:txBody>
      </p:sp>
      <p:sp>
        <p:nvSpPr>
          <p:cNvPr id="8198" name="Rectangle 17"/>
          <p:cNvSpPr>
            <a:spLocks noChangeArrowheads="1"/>
          </p:cNvSpPr>
          <p:nvPr/>
        </p:nvSpPr>
        <p:spPr bwMode="auto">
          <a:xfrm>
            <a:off x="7105650" y="3171824"/>
            <a:ext cx="887413" cy="796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FFFFFF"/>
              </a:buClr>
              <a:buFont typeface="Wingdings" pitchFamily="2" charset="2"/>
              <a:buNone/>
            </a:pPr>
            <a:r>
              <a:rPr lang="en-US" sz="1600">
                <a:solidFill>
                  <a:srgbClr val="40458C"/>
                </a:solidFill>
                <a:latin typeface="Verdana" pitchFamily="34" charset="0"/>
              </a:rPr>
              <a:t>Execute</a:t>
            </a:r>
          </a:p>
        </p:txBody>
      </p:sp>
      <p:sp>
        <p:nvSpPr>
          <p:cNvPr id="8225" name="Line 8"/>
          <p:cNvSpPr>
            <a:spLocks noChangeShapeType="1"/>
          </p:cNvSpPr>
          <p:nvPr/>
        </p:nvSpPr>
        <p:spPr bwMode="auto">
          <a:xfrm>
            <a:off x="6488113" y="3556000"/>
            <a:ext cx="628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8293" name="Rectangle 17"/>
          <p:cNvSpPr>
            <a:spLocks noChangeArrowheads="1"/>
          </p:cNvSpPr>
          <p:nvPr/>
        </p:nvSpPr>
        <p:spPr bwMode="auto">
          <a:xfrm>
            <a:off x="6086475" y="3106738"/>
            <a:ext cx="371475" cy="9334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FFFFFF"/>
              </a:buClr>
              <a:buFont typeface="Wingdings" pitchFamily="2" charset="2"/>
              <a:buNone/>
            </a:pPr>
            <a:r>
              <a:rPr lang="en-US" sz="1600" dirty="0" smtClean="0">
                <a:solidFill>
                  <a:srgbClr val="40458C"/>
                </a:solidFill>
                <a:latin typeface="Verdana" pitchFamily="34" charset="0"/>
              </a:rPr>
              <a:t>d2e</a:t>
            </a:r>
            <a:endParaRPr lang="en-US" sz="16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127" name="Line 8"/>
          <p:cNvSpPr>
            <a:spLocks noChangeShapeType="1"/>
          </p:cNvSpPr>
          <p:nvPr/>
        </p:nvSpPr>
        <p:spPr bwMode="auto">
          <a:xfrm rot="16200000">
            <a:off x="7431881" y="3001169"/>
            <a:ext cx="3206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132" name="Line 8"/>
          <p:cNvSpPr>
            <a:spLocks noChangeShapeType="1"/>
          </p:cNvSpPr>
          <p:nvPr/>
        </p:nvSpPr>
        <p:spPr bwMode="auto">
          <a:xfrm rot="16200000">
            <a:off x="8172291" y="3394235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40458C"/>
              </a:solidFill>
              <a:latin typeface="Verdana" pitchFamily="34" charset="0"/>
            </a:endParaRPr>
          </a:p>
        </p:txBody>
      </p:sp>
      <p:grpSp>
        <p:nvGrpSpPr>
          <p:cNvPr id="5" name="Group 107"/>
          <p:cNvGrpSpPr/>
          <p:nvPr/>
        </p:nvGrpSpPr>
        <p:grpSpPr>
          <a:xfrm>
            <a:off x="3571875" y="3106738"/>
            <a:ext cx="2525713" cy="933450"/>
            <a:chOff x="5638800" y="3402013"/>
            <a:chExt cx="2525713" cy="933450"/>
          </a:xfrm>
        </p:grpSpPr>
        <p:sp>
          <p:nvSpPr>
            <p:cNvPr id="10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Decode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13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f2d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15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7" name="Group 115"/>
          <p:cNvGrpSpPr/>
          <p:nvPr/>
        </p:nvGrpSpPr>
        <p:grpSpPr>
          <a:xfrm>
            <a:off x="1076325" y="3106738"/>
            <a:ext cx="2525713" cy="933450"/>
            <a:chOff x="5638800" y="3402013"/>
            <a:chExt cx="2525713" cy="933450"/>
          </a:xfrm>
        </p:grpSpPr>
        <p:sp>
          <p:nvSpPr>
            <p:cNvPr id="117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Fetch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18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2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40458C"/>
                  </a:solidFill>
                  <a:latin typeface="Verdana" pitchFamily="34" charset="0"/>
                </a:rPr>
                <a:t>PC</a:t>
              </a:r>
              <a:endParaRPr lang="en-US" sz="16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20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grpSp>
        <p:nvGrpSpPr>
          <p:cNvPr id="9" name="Group 127"/>
          <p:cNvGrpSpPr/>
          <p:nvPr/>
        </p:nvGrpSpPr>
        <p:grpSpPr>
          <a:xfrm>
            <a:off x="7038975" y="2190750"/>
            <a:ext cx="1266825" cy="742950"/>
            <a:chOff x="6610350" y="2514600"/>
            <a:chExt cx="1266825" cy="742950"/>
          </a:xfrm>
        </p:grpSpPr>
        <p:sp>
          <p:nvSpPr>
            <p:cNvPr id="123" name="Explosion 2 122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  <a:buFont typeface="Wingdings" pitchFamily="2" charset="2"/>
                <a:buChar char="•"/>
              </a:pPr>
              <a:endParaRPr lang="en-US" smtClean="0">
                <a:solidFill>
                  <a:srgbClr val="40458C"/>
                </a:solidFill>
                <a:latin typeface="Verdana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miss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err="1" smtClean="0">
                  <a:solidFill>
                    <a:srgbClr val="40458C"/>
                  </a:solidFill>
                  <a:latin typeface="Verdana" pitchFamily="34" charset="0"/>
                </a:rPr>
                <a:t>pred</a:t>
              </a:r>
              <a:r>
                <a:rPr lang="en-US" sz="1400" dirty="0" smtClean="0">
                  <a:solidFill>
                    <a:srgbClr val="40458C"/>
                  </a:solidFill>
                  <a:latin typeface="Verdana" pitchFamily="34" charset="0"/>
                </a:rPr>
                <a:t>?</a:t>
              </a:r>
              <a:endParaRPr lang="en-US" sz="1400" dirty="0">
                <a:solidFill>
                  <a:srgbClr val="40458C"/>
                </a:solidFill>
                <a:latin typeface="Verdana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02183" y="1543050"/>
            <a:ext cx="69978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FFFFFF"/>
              </a:buClr>
              <a:buFontTx/>
              <a:buNone/>
            </a:pPr>
            <a:r>
              <a:rPr lang="en-US" sz="1400" dirty="0" err="1">
                <a:solidFill>
                  <a:srgbClr val="40458C"/>
                </a:solidFill>
                <a:latin typeface="Verdana" pitchFamily="34" charset="0"/>
              </a:rPr>
              <a:t>f</a:t>
            </a:r>
            <a:r>
              <a:rPr lang="en-US" sz="1400" dirty="0" err="1" smtClean="0">
                <a:solidFill>
                  <a:srgbClr val="40458C"/>
                </a:solidFill>
                <a:latin typeface="Verdana" pitchFamily="34" charset="0"/>
              </a:rPr>
              <a:t>Epoch</a:t>
            </a:r>
            <a:endParaRPr lang="en-US" sz="1400" dirty="0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2589" y="4178062"/>
            <a:ext cx="8190281" cy="24421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At </a:t>
            </a:r>
            <a:r>
              <a:rPr lang="en-US" sz="2000" dirty="0" smtClean="0"/>
              <a:t>Execute</a:t>
            </a:r>
            <a:r>
              <a:rPr lang="en-US" sz="2000" dirty="0"/>
              <a:t>: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(pc) if (epoch!=</a:t>
            </a:r>
            <a:r>
              <a:rPr lang="en-US" sz="1600" dirty="0" err="1" smtClean="0"/>
              <a:t>eEpoch</a:t>
            </a:r>
            <a:r>
              <a:rPr lang="en-US" sz="1600" dirty="0" smtClean="0"/>
              <a:t>) </a:t>
            </a:r>
            <a:r>
              <a:rPr lang="en-US" sz="1600" dirty="0"/>
              <a:t>then </a:t>
            </a:r>
            <a:r>
              <a:rPr lang="en-US" sz="1600" dirty="0" smtClean="0"/>
              <a:t>mark instruction as poisoned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(</a:t>
            </a:r>
            <a:r>
              <a:rPr lang="en-US" sz="1600" dirty="0" err="1" smtClean="0"/>
              <a:t>ppc</a:t>
            </a:r>
            <a:r>
              <a:rPr lang="en-US" sz="1600" dirty="0" smtClean="0"/>
              <a:t>) if (no poisoning) </a:t>
            </a:r>
            <a:r>
              <a:rPr lang="en-US" sz="1600" dirty="0"/>
              <a:t>&amp; </a:t>
            </a:r>
            <a:r>
              <a:rPr lang="en-US" sz="1600" dirty="0" err="1"/>
              <a:t>mispred</a:t>
            </a:r>
            <a:r>
              <a:rPr lang="en-US" sz="1600" dirty="0"/>
              <a:t> then change </a:t>
            </a:r>
            <a:r>
              <a:rPr lang="en-US" sz="1600" dirty="0" err="1" smtClean="0"/>
              <a:t>eEpoch</a:t>
            </a:r>
            <a:r>
              <a:rPr lang="en-US" sz="1600" dirty="0" smtClean="0"/>
              <a:t>; </a:t>
            </a:r>
            <a:r>
              <a:rPr lang="en-US" sz="1600" dirty="0"/>
              <a:t>send </a:t>
            </a:r>
            <a:r>
              <a:rPr lang="en-US" sz="1600" dirty="0" smtClean="0"/>
              <a:t>&lt;pc, </a:t>
            </a:r>
            <a:r>
              <a:rPr lang="en-US" sz="1600" dirty="0" err="1" smtClean="0"/>
              <a:t>newPc</a:t>
            </a:r>
            <a:r>
              <a:rPr lang="en-US" sz="1600" dirty="0"/>
              <a:t>, </a:t>
            </a:r>
            <a:r>
              <a:rPr lang="en-US" sz="1600" dirty="0" smtClean="0"/>
              <a:t>...&gt; </a:t>
            </a:r>
            <a:r>
              <a:rPr lang="en-US" sz="1600" dirty="0"/>
              <a:t>to </a:t>
            </a:r>
            <a:r>
              <a:rPr lang="en-US" sz="1600" dirty="0" smtClean="0"/>
              <a:t>Fetch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2000" dirty="0"/>
              <a:t>At </a:t>
            </a:r>
            <a:r>
              <a:rPr lang="en-US" sz="2000" dirty="0" smtClean="0"/>
              <a:t>Fetch</a:t>
            </a:r>
            <a:r>
              <a:rPr lang="en-US" sz="2000" dirty="0"/>
              <a:t>: </a:t>
            </a:r>
          </a:p>
          <a:p>
            <a:pPr lvl="1">
              <a:spcBef>
                <a:spcPts val="0"/>
              </a:spcBef>
            </a:pPr>
            <a:r>
              <a:rPr lang="en-US" sz="1600" dirty="0" err="1" smtClean="0"/>
              <a:t>msg</a:t>
            </a:r>
            <a:r>
              <a:rPr lang="en-US" sz="1600" dirty="0" smtClean="0"/>
              <a:t> from execute: train BTB with &lt;pc, </a:t>
            </a:r>
            <a:r>
              <a:rPr lang="en-US" sz="1600" dirty="0" err="1" smtClean="0"/>
              <a:t>newPc</a:t>
            </a:r>
            <a:r>
              <a:rPr lang="en-US" sz="1600" dirty="0" smtClean="0"/>
              <a:t>, taken, </a:t>
            </a:r>
            <a:r>
              <a:rPr lang="en-US" sz="1600" dirty="0" err="1" smtClean="0"/>
              <a:t>mispredict</a:t>
            </a:r>
            <a:r>
              <a:rPr lang="en-US" sz="1600" dirty="0" smtClean="0"/>
              <a:t>&gt;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if </a:t>
            </a:r>
            <a:r>
              <a:rPr lang="en-US" sz="1600" dirty="0" err="1" smtClean="0"/>
              <a:t>msg</a:t>
            </a:r>
            <a:r>
              <a:rPr lang="en-US" sz="1600" dirty="0" smtClean="0"/>
              <a:t> </a:t>
            </a:r>
            <a:r>
              <a:rPr lang="en-US" sz="1600" dirty="0"/>
              <a:t>from </a:t>
            </a:r>
            <a:r>
              <a:rPr lang="en-US" sz="1600" dirty="0" smtClean="0"/>
              <a:t>execute indicates </a:t>
            </a:r>
            <a:r>
              <a:rPr lang="en-US" sz="1600" dirty="0" err="1" smtClean="0"/>
              <a:t>misprediction</a:t>
            </a:r>
            <a:r>
              <a:rPr lang="en-US" sz="1600" dirty="0"/>
              <a:t> </a:t>
            </a:r>
            <a:r>
              <a:rPr lang="en-US" sz="1600" dirty="0" smtClean="0"/>
              <a:t>then </a:t>
            </a:r>
            <a:r>
              <a:rPr lang="en-US" sz="1600" dirty="0"/>
              <a:t>set pc</a:t>
            </a:r>
            <a:r>
              <a:rPr lang="en-US" sz="1600" dirty="0" smtClean="0"/>
              <a:t>, change </a:t>
            </a:r>
            <a:r>
              <a:rPr lang="en-US" sz="1600" dirty="0" err="1" smtClean="0"/>
              <a:t>fEpoch</a:t>
            </a:r>
            <a:endParaRPr lang="en-US" sz="16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0" y="1773426"/>
            <a:ext cx="1600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attached to every fetched instruction</a:t>
            </a:r>
            <a:endParaRPr lang="en-US" sz="14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24150" y="2771775"/>
            <a:ext cx="1726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{pc, </a:t>
            </a:r>
            <a:r>
              <a:rPr lang="en-US" sz="1400" dirty="0" err="1" smtClean="0">
                <a:solidFill>
                  <a:srgbClr val="40458C"/>
                </a:solidFill>
                <a:latin typeface="Verdana" pitchFamily="34" charset="0"/>
              </a:rPr>
              <a:t>ppc</a:t>
            </a: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, epoch}</a:t>
            </a:r>
            <a:endParaRPr lang="en-US" sz="14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71304" y="1552575"/>
            <a:ext cx="70653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FFFFFF"/>
              </a:buClr>
              <a:buFontTx/>
              <a:buNone/>
            </a:pPr>
            <a:r>
              <a:rPr lang="en-US" sz="1400" dirty="0" err="1" smtClean="0">
                <a:solidFill>
                  <a:srgbClr val="40458C"/>
                </a:solidFill>
                <a:latin typeface="Verdana" pitchFamily="34" charset="0"/>
              </a:rPr>
              <a:t>eEpoch</a:t>
            </a:r>
            <a:endParaRPr lang="en-US" sz="1400" dirty="0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67985" y="1710065"/>
            <a:ext cx="190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rgbClr val="40458C"/>
                </a:solidFill>
                <a:latin typeface="Verdana" pitchFamily="34" charset="0"/>
              </a:rPr>
              <a:t>{</a:t>
            </a: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pc, </a:t>
            </a:r>
            <a:r>
              <a:rPr lang="en-US" sz="1400" dirty="0" err="1" smtClean="0">
                <a:solidFill>
                  <a:srgbClr val="40458C"/>
                </a:solidFill>
                <a:latin typeface="Verdana" pitchFamily="34" charset="0"/>
              </a:rPr>
              <a:t>newPc</a:t>
            </a: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, taken </a:t>
            </a:r>
            <a:r>
              <a:rPr lang="en-US" sz="1400" dirty="0" err="1" smtClean="0">
                <a:solidFill>
                  <a:srgbClr val="40458C"/>
                </a:solidFill>
                <a:latin typeface="Verdana" pitchFamily="34" charset="0"/>
              </a:rPr>
              <a:t>mispredict</a:t>
            </a:r>
            <a:r>
              <a:rPr lang="en-US" sz="1400" dirty="0" smtClean="0">
                <a:solidFill>
                  <a:srgbClr val="40458C"/>
                </a:solidFill>
                <a:latin typeface="Verdana" pitchFamily="34" charset="0"/>
              </a:rPr>
              <a:t>, ...}</a:t>
            </a:r>
            <a:endParaRPr lang="en-US" sz="1400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1432391" y="2169700"/>
            <a:ext cx="633912" cy="65457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FFFFFF"/>
              </a:buClr>
              <a:buFont typeface="Wingdings" pitchFamily="-96" charset="2"/>
              <a:buNone/>
              <a:defRPr/>
            </a:pPr>
            <a:r>
              <a:rPr lang="en-US" sz="1000" dirty="0" smtClean="0">
                <a:solidFill>
                  <a:srgbClr val="FF0000"/>
                </a:solidFill>
              </a:rPr>
              <a:t>BTB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084833" y="1682496"/>
            <a:ext cx="454374" cy="717319"/>
          </a:xfrm>
          <a:custGeom>
            <a:avLst/>
            <a:gdLst>
              <a:gd name="connsiteX0" fmla="*/ 665683 w 665683"/>
              <a:gd name="connsiteY0" fmla="*/ 0 h 731520"/>
              <a:gd name="connsiteX1" fmla="*/ 665683 w 665683"/>
              <a:gd name="connsiteY1" fmla="*/ 731520 h 731520"/>
              <a:gd name="connsiteX2" fmla="*/ 0 w 665683"/>
              <a:gd name="connsiteY2" fmla="*/ 724205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683" h="731520">
                <a:moveTo>
                  <a:pt x="665683" y="0"/>
                </a:moveTo>
                <a:lnTo>
                  <a:pt x="665683" y="731520"/>
                </a:lnTo>
                <a:lnTo>
                  <a:pt x="0" y="724205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733702" y="2838298"/>
            <a:ext cx="7316" cy="709574"/>
          </a:xfrm>
          <a:custGeom>
            <a:avLst/>
            <a:gdLst>
              <a:gd name="connsiteX0" fmla="*/ 0 w 7316"/>
              <a:gd name="connsiteY0" fmla="*/ 709574 h 709574"/>
              <a:gd name="connsiteX1" fmla="*/ 7316 w 7316"/>
              <a:gd name="connsiteY1" fmla="*/ 0 h 70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16" h="709574">
                <a:moveTo>
                  <a:pt x="0" y="709574"/>
                </a:moveTo>
                <a:cubicBezTo>
                  <a:pt x="2439" y="473049"/>
                  <a:pt x="4877" y="236525"/>
                  <a:pt x="7316" y="0"/>
                </a:cubicBezTo>
              </a:path>
            </a:pathLst>
          </a:custGeom>
          <a:ln w="12700">
            <a:solidFill>
              <a:srgbClr val="FF3333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09574" y="2670048"/>
            <a:ext cx="709575" cy="855879"/>
          </a:xfrm>
          <a:custGeom>
            <a:avLst/>
            <a:gdLst>
              <a:gd name="connsiteX0" fmla="*/ 709575 w 709575"/>
              <a:gd name="connsiteY0" fmla="*/ 0 h 855878"/>
              <a:gd name="connsiteX1" fmla="*/ 0 w 709575"/>
              <a:gd name="connsiteY1" fmla="*/ 0 h 855878"/>
              <a:gd name="connsiteX2" fmla="*/ 14631 w 709575"/>
              <a:gd name="connsiteY2" fmla="*/ 833933 h 855878"/>
              <a:gd name="connsiteX3" fmla="*/ 380391 w 709575"/>
              <a:gd name="connsiteY3" fmla="*/ 855878 h 855878"/>
              <a:gd name="connsiteX0" fmla="*/ 709575 w 709575"/>
              <a:gd name="connsiteY0" fmla="*/ 0 h 855879"/>
              <a:gd name="connsiteX1" fmla="*/ 0 w 709575"/>
              <a:gd name="connsiteY1" fmla="*/ 0 h 855879"/>
              <a:gd name="connsiteX2" fmla="*/ 14631 w 709575"/>
              <a:gd name="connsiteY2" fmla="*/ 855879 h 855879"/>
              <a:gd name="connsiteX3" fmla="*/ 380391 w 709575"/>
              <a:gd name="connsiteY3" fmla="*/ 855878 h 85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575" h="855879">
                <a:moveTo>
                  <a:pt x="709575" y="0"/>
                </a:moveTo>
                <a:lnTo>
                  <a:pt x="0" y="0"/>
                </a:lnTo>
                <a:lnTo>
                  <a:pt x="14631" y="855879"/>
                </a:lnTo>
                <a:lnTo>
                  <a:pt x="380391" y="855878"/>
                </a:lnTo>
              </a:path>
            </a:pathLst>
          </a:custGeom>
          <a:ln w="12700">
            <a:solidFill>
              <a:srgbClr val="FF3333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FF"/>
              </a:buClr>
              <a:buFont typeface="Wingdings" pitchFamily="2" charset="2"/>
              <a:buChar char="•"/>
            </a:pPr>
            <a:endParaRPr lang="en-US" smtClean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8351519" y="3325872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40458C"/>
                </a:solidFill>
                <a:latin typeface="Verdana" pitchFamily="34" charset="0"/>
              </a:rPr>
              <a:t>...</a:t>
            </a:r>
            <a:endParaRPr lang="en-US" dirty="0">
              <a:solidFill>
                <a:srgbClr val="40458C"/>
              </a:solidFill>
              <a:latin typeface="Verdan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October 28, 2013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http://csg.csail.mit.edu/6.S195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0458C"/>
                </a:solidFill>
              </a:rPr>
              <a:t>L16-</a:t>
            </a:r>
            <a:fld id="{BE49CFAA-92BB-45AE-A2AC-2CF4188AC6C8}" type="slidenum">
              <a:rPr lang="en-US">
                <a:solidFill>
                  <a:srgbClr val="40458C"/>
                </a:solidFill>
              </a:rPr>
              <a:pPr>
                <a:defRPr/>
              </a:pPr>
              <a:t>9</a:t>
            </a:fld>
            <a:endParaRPr 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42924</TotalTime>
  <Words>1644</Words>
  <Application>Microsoft Office PowerPoint</Application>
  <PresentationFormat>On-screen Show (4:3)</PresentationFormat>
  <Paragraphs>484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Blueprint</vt:lpstr>
      <vt:lpstr>1_Blueprint</vt:lpstr>
      <vt:lpstr>PowerPoint Presentation</vt:lpstr>
      <vt:lpstr>Introduction</vt:lpstr>
      <vt:lpstr>Lab 6</vt:lpstr>
      <vt:lpstr>Lab 6</vt:lpstr>
      <vt:lpstr>Lab 7</vt:lpstr>
      <vt:lpstr>Fixed slides from L16</vt:lpstr>
      <vt:lpstr>Multiple predictors in a pipeline</vt:lpstr>
      <vt:lpstr>Dropping or poisoning an instruction</vt:lpstr>
      <vt:lpstr>N-Stage pipeline – BTB only</vt:lpstr>
      <vt:lpstr>N-Stage pipeline: Two predictors</vt:lpstr>
      <vt:lpstr>N-Stage pipeline: Two predictors Redirection logic</vt:lpstr>
      <vt:lpstr>Decode stage Redirection logic</vt:lpstr>
      <vt:lpstr>Another way to manage epochs</vt:lpstr>
      <vt:lpstr>Fetch Rule</vt:lpstr>
      <vt:lpstr>Decode Rule</vt:lpstr>
      <vt:lpstr>Execute Rule</vt:lpstr>
      <vt:lpstr>Conflicts</vt:lpstr>
      <vt:lpstr>Now add EHRs</vt:lpstr>
      <vt:lpstr>Fetch Rule – port 0</vt:lpstr>
      <vt:lpstr>Decode Rule – port 1</vt:lpstr>
      <vt:lpstr>Execute Rule – port 2</vt:lpstr>
      <vt:lpstr>Another Ordering</vt:lpstr>
      <vt:lpstr>Fetch Rule – port 2</vt:lpstr>
      <vt:lpstr>Decode Rule – port 1</vt:lpstr>
      <vt:lpstr>Execute Rule – port 0</vt:lpstr>
      <vt:lpstr>Different View of EHR</vt:lpstr>
      <vt:lpstr>Questions?</vt:lpstr>
      <vt:lpstr>PowerPoint Presentation</vt:lpstr>
      <vt:lpstr>6 stage SMIPS pipeline</vt:lpstr>
      <vt:lpstr>Poisoning Pipeline</vt:lpstr>
      <vt:lpstr>Correcting PC in Decode and Execute</vt:lpstr>
      <vt:lpstr>fEpoch and PC feedback</vt:lpstr>
      <vt:lpstr>RFile and SB 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cotton</cp:lastModifiedBy>
  <cp:revision>1127</cp:revision>
  <cp:lastPrinted>1601-01-01T00:00:00Z</cp:lastPrinted>
  <dcterms:created xsi:type="dcterms:W3CDTF">2003-01-21T19:25:41Z</dcterms:created>
  <dcterms:modified xsi:type="dcterms:W3CDTF">2013-11-05T16:34:08Z</dcterms:modified>
</cp:coreProperties>
</file>