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45"/>
  </p:notesMasterIdLst>
  <p:handoutMasterIdLst>
    <p:handoutMasterId r:id="rId46"/>
  </p:handoutMasterIdLst>
  <p:sldIdLst>
    <p:sldId id="1293" r:id="rId2"/>
    <p:sldId id="1531" r:id="rId3"/>
    <p:sldId id="1544" r:id="rId4"/>
    <p:sldId id="1498" r:id="rId5"/>
    <p:sldId id="1496" r:id="rId6"/>
    <p:sldId id="1502" r:id="rId7"/>
    <p:sldId id="1518" r:id="rId8"/>
    <p:sldId id="1519" r:id="rId9"/>
    <p:sldId id="1535" r:id="rId10"/>
    <p:sldId id="1536" r:id="rId11"/>
    <p:sldId id="1547" r:id="rId12"/>
    <p:sldId id="1546" r:id="rId13"/>
    <p:sldId id="1504" r:id="rId14"/>
    <p:sldId id="1505" r:id="rId15"/>
    <p:sldId id="1507" r:id="rId16"/>
    <p:sldId id="1515" r:id="rId17"/>
    <p:sldId id="1516" r:id="rId18"/>
    <p:sldId id="1517" r:id="rId19"/>
    <p:sldId id="1532" r:id="rId20"/>
    <p:sldId id="1512" r:id="rId21"/>
    <p:sldId id="1520" r:id="rId22"/>
    <p:sldId id="1525" r:id="rId23"/>
    <p:sldId id="1521" r:id="rId24"/>
    <p:sldId id="1524" r:id="rId25"/>
    <p:sldId id="1522" r:id="rId26"/>
    <p:sldId id="1523" r:id="rId27"/>
    <p:sldId id="1526" r:id="rId28"/>
    <p:sldId id="1530" r:id="rId29"/>
    <p:sldId id="1529" r:id="rId30"/>
    <p:sldId id="1528" r:id="rId31"/>
    <p:sldId id="1513" r:id="rId32"/>
    <p:sldId id="1537" r:id="rId33"/>
    <p:sldId id="1538" r:id="rId34"/>
    <p:sldId id="1539" r:id="rId35"/>
    <p:sldId id="1540" r:id="rId36"/>
    <p:sldId id="1541" r:id="rId37"/>
    <p:sldId id="1543" r:id="rId38"/>
    <p:sldId id="1514" r:id="rId39"/>
    <p:sldId id="1542" r:id="rId40"/>
    <p:sldId id="1545" r:id="rId41"/>
    <p:sldId id="1499" r:id="rId42"/>
    <p:sldId id="1500" r:id="rId43"/>
    <p:sldId id="1501" r:id="rId44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FF8080"/>
    <a:srgbClr val="FF3333"/>
    <a:srgbClr val="FFFF00"/>
    <a:srgbClr val="FD7E71"/>
    <a:srgbClr val="F8F45E"/>
    <a:srgbClr val="F6FD71"/>
    <a:srgbClr val="CC3300"/>
    <a:srgbClr val="DFB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3" autoAdjust="0"/>
    <p:restoredTop sz="96189" autoAdjust="0"/>
  </p:normalViewPr>
  <p:slideViewPr>
    <p:cSldViewPr snapToGrid="0">
      <p:cViewPr>
        <p:scale>
          <a:sx n="75" d="100"/>
          <a:sy n="75" d="100"/>
        </p:scale>
        <p:origin x="-1098" y="-25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T08-</a:t>
            </a:r>
            <a:fld id="{E106E5FE-2B70-4D48-BE0C-1D2745C5F1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-10633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T08-</a:t>
            </a:r>
            <a:fld id="{B24ECE11-5C89-470A-9AF8-7FAC56BAE1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dirty="0" smtClean="0">
                <a:solidFill>
                  <a:schemeClr val="tx2"/>
                </a:solidFill>
              </a:rPr>
              <a:t>Tutorial 8: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dirty="0" smtClean="0">
                <a:solidFill>
                  <a:schemeClr val="tx2"/>
                </a:solidFill>
              </a:rPr>
              <a:t>FPGA Synthesis</a:t>
            </a: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Andy Wright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6.S195 TA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106E5FE-2B70-4D48-BE0C-1D2745C5F17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Level Optimizations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2667000" y="3456352"/>
            <a:ext cx="17564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4423412" y="2298700"/>
            <a:ext cx="0" cy="11576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1905717" y="2692479"/>
            <a:ext cx="770788" cy="1251703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Enq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58" name="Cloud 57"/>
          <p:cNvSpPr/>
          <p:nvPr/>
        </p:nvSpPr>
        <p:spPr bwMode="auto">
          <a:xfrm>
            <a:off x="3915512" y="1638300"/>
            <a:ext cx="1831450" cy="800101"/>
          </a:xfrm>
          <a:prstGeom prst="cloud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Canon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45206" y="4241661"/>
            <a:ext cx="2299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No overhead from using an EHR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1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mkBridge.srp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for: “current_clk1”</a:t>
            </a:r>
          </a:p>
          <a:p>
            <a:pPr lvl="1"/>
            <a:r>
              <a:rPr lang="en-US" dirty="0" smtClean="0"/>
              <a:t>This will show up in a few places, but the interesting one is in a line starting with “Timing constraint”</a:t>
            </a:r>
          </a:p>
          <a:p>
            <a:pPr lvl="1"/>
            <a:r>
              <a:rPr lang="en-US" dirty="0" smtClean="0"/>
              <a:t>You’ll find the max clock period and the critical path for the clock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will also find information about other clocks.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12900" y="5792232"/>
            <a:ext cx="515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Why is there more than 1 clock?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1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416300" y="1790700"/>
            <a:ext cx="1765300" cy="2273300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Verdana" pitchFamily="34" charset="0"/>
              </a:rPr>
              <a:t>SCEMI Interface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18200" y="1790700"/>
            <a:ext cx="1765300" cy="2273300"/>
          </a:xfrm>
          <a:prstGeom prst="rect">
            <a:avLst/>
          </a:prstGeom>
          <a:solidFill>
            <a:srgbClr val="FF808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solidFill>
                  <a:sysClr val="windowText" lastClr="000000"/>
                </a:solidFill>
                <a:latin typeface="Verdana" pitchFamily="34" charset="0"/>
              </a:rPr>
              <a:t>mkProc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52600" y="4349750"/>
            <a:ext cx="1295400" cy="1136650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Verdana" pitchFamily="34" charset="0"/>
              </a:rPr>
              <a:t>Phased Lock Loop (PLL)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5181600" y="3124200"/>
            <a:ext cx="736600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5181600" y="2730500"/>
            <a:ext cx="736600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1282700" y="3124200"/>
            <a:ext cx="2133600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1282700" y="2730500"/>
            <a:ext cx="2133600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416300" y="2476500"/>
            <a:ext cx="533400" cy="1587500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648200" y="2476500"/>
            <a:ext cx="533400" cy="1587500"/>
          </a:xfrm>
          <a:prstGeom prst="rect">
            <a:avLst/>
          </a:prstGeom>
          <a:solidFill>
            <a:srgbClr val="FF808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7" name="Straight Connector 26"/>
          <p:cNvCxnSpPr>
            <a:stCxn id="9" idx="3"/>
          </p:cNvCxnSpPr>
          <p:nvPr/>
        </p:nvCxnSpPr>
        <p:spPr bwMode="auto">
          <a:xfrm>
            <a:off x="3048000" y="4918075"/>
            <a:ext cx="125095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048000" y="5197475"/>
            <a:ext cx="375285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057525" y="4664075"/>
            <a:ext cx="61595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Arrow Connector 33"/>
          <p:cNvCxnSpPr>
            <a:endCxn id="24" idx="2"/>
          </p:cNvCxnSpPr>
          <p:nvPr/>
        </p:nvCxnSpPr>
        <p:spPr bwMode="auto">
          <a:xfrm flipV="1">
            <a:off x="3683000" y="4064000"/>
            <a:ext cx="0" cy="600075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endCxn id="7" idx="2"/>
          </p:cNvCxnSpPr>
          <p:nvPr/>
        </p:nvCxnSpPr>
        <p:spPr bwMode="auto">
          <a:xfrm flipV="1">
            <a:off x="4298950" y="4064000"/>
            <a:ext cx="0" cy="854075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4914900" y="4064001"/>
            <a:ext cx="0" cy="1133474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6800850" y="4046538"/>
            <a:ext cx="0" cy="1150937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1282700" y="4918075"/>
            <a:ext cx="469900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27000" y="2730500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PCIE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7000" y="4622006"/>
            <a:ext cx="1155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Ref CLK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98950" y="5234781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Clocks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10100" y="4121705"/>
            <a:ext cx="219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urrent_clk1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7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3255863" y="3014078"/>
            <a:ext cx="2357537" cy="219919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30146" y="3854371"/>
            <a:ext cx="7430947" cy="439838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800" dirty="0" smtClean="0"/>
              <a:t>Critical path example: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=========================================================================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Timing constraint: Default period analysis for Clock '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scemi_clk_port_clkgen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/current_clk1'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Clock period: 9.874ns (frequency: 101.277MHz)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Total number of paths / destination ports: 114672315 / 13117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-------------------------------------------------------------------------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Delay:               9.874ns (Levels of Logic = 17)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Source:           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scemi_dut_dut_dutIfc_m_dut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/m/rf2eFifo_data_1_96 (FF)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Destination:      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scemi_dut_dut_dutIfc_m_dut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/m/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brpred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/Mram_arr1 (RAM)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Source Clock:     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scemi_clk_port_clkgen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/current_clk1 rising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Destination Clock: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scemi_clk_port_clkgen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/current_clk1 rising</a:t>
            </a:r>
          </a:p>
          <a:p>
            <a:pPr marL="0" indent="0">
              <a:buNone/>
            </a:pP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Data Path: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scemi_dut_dut_dutIfc_m_dut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/m/rf2eFifo_data_1_96 to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scemi_dut_dut_dutIfc_m_dut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/m/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brpred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/Mram_arr1</a:t>
            </a:r>
          </a:p>
          <a:p>
            <a:pPr marL="0" indent="0">
              <a:buNone/>
            </a:pP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5741043" y="2199189"/>
            <a:ext cx="1041723" cy="1655181"/>
          </a:xfrm>
          <a:custGeom>
            <a:avLst/>
            <a:gdLst>
              <a:gd name="connsiteX0" fmla="*/ 1516284 w 1516284"/>
              <a:gd name="connsiteY0" fmla="*/ 0 h 1157469"/>
              <a:gd name="connsiteX1" fmla="*/ 972273 w 1516284"/>
              <a:gd name="connsiteY1" fmla="*/ 196770 h 1157469"/>
              <a:gd name="connsiteX2" fmla="*/ 0 w 1516284"/>
              <a:gd name="connsiteY2" fmla="*/ 1157469 h 1157469"/>
              <a:gd name="connsiteX0" fmla="*/ 1516284 w 1516284"/>
              <a:gd name="connsiteY0" fmla="*/ 0 h 1157469"/>
              <a:gd name="connsiteX1" fmla="*/ 972273 w 1516284"/>
              <a:gd name="connsiteY1" fmla="*/ 196770 h 1157469"/>
              <a:gd name="connsiteX2" fmla="*/ 0 w 1516284"/>
              <a:gd name="connsiteY2" fmla="*/ 1157469 h 1157469"/>
              <a:gd name="connsiteX0" fmla="*/ 1516284 w 1516284"/>
              <a:gd name="connsiteY0" fmla="*/ 0 h 1157469"/>
              <a:gd name="connsiteX1" fmla="*/ 0 w 1516284"/>
              <a:gd name="connsiteY1" fmla="*/ 1157469 h 1157469"/>
              <a:gd name="connsiteX0" fmla="*/ 1516284 w 1516284"/>
              <a:gd name="connsiteY0" fmla="*/ 0 h 1157469"/>
              <a:gd name="connsiteX1" fmla="*/ 0 w 1516284"/>
              <a:gd name="connsiteY1" fmla="*/ 1157469 h 1157469"/>
              <a:gd name="connsiteX0" fmla="*/ 1632031 w 1632031"/>
              <a:gd name="connsiteY0" fmla="*/ 0 h 1909824"/>
              <a:gd name="connsiteX1" fmla="*/ 0 w 1632031"/>
              <a:gd name="connsiteY1" fmla="*/ 1909824 h 1909824"/>
              <a:gd name="connsiteX0" fmla="*/ 1632031 w 1632031"/>
              <a:gd name="connsiteY0" fmla="*/ 0 h 1909824"/>
              <a:gd name="connsiteX1" fmla="*/ 0 w 1632031"/>
              <a:gd name="connsiteY1" fmla="*/ 1909824 h 1909824"/>
              <a:gd name="connsiteX0" fmla="*/ 879677 w 879677"/>
              <a:gd name="connsiteY0" fmla="*/ 0 h 1747779"/>
              <a:gd name="connsiteX1" fmla="*/ 0 w 879677"/>
              <a:gd name="connsiteY1" fmla="*/ 1747779 h 1747779"/>
              <a:gd name="connsiteX0" fmla="*/ 879677 w 879677"/>
              <a:gd name="connsiteY0" fmla="*/ 0 h 1747779"/>
              <a:gd name="connsiteX1" fmla="*/ 0 w 879677"/>
              <a:gd name="connsiteY1" fmla="*/ 1747779 h 1747779"/>
              <a:gd name="connsiteX0" fmla="*/ 1041723 w 1041723"/>
              <a:gd name="connsiteY0" fmla="*/ 0 h 1655181"/>
              <a:gd name="connsiteX1" fmla="*/ 0 w 1041723"/>
              <a:gd name="connsiteY1" fmla="*/ 1655181 h 1655181"/>
              <a:gd name="connsiteX0" fmla="*/ 1041723 w 1041723"/>
              <a:gd name="connsiteY0" fmla="*/ 0 h 1655181"/>
              <a:gd name="connsiteX1" fmla="*/ 0 w 1041723"/>
              <a:gd name="connsiteY1" fmla="*/ 1655181 h 165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1723" h="1655181">
                <a:moveTo>
                  <a:pt x="1041723" y="0"/>
                </a:moveTo>
                <a:cubicBezTo>
                  <a:pt x="327951" y="27008"/>
                  <a:pt x="54016" y="1130462"/>
                  <a:pt x="0" y="1655181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2766" y="1990846"/>
            <a:ext cx="187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 is </a:t>
            </a:r>
            <a:r>
              <a:rPr lang="en-US" dirty="0" err="1" smtClean="0">
                <a:solidFill>
                  <a:srgbClr val="FF0000"/>
                </a:solidFill>
              </a:rPr>
              <a:t>mkProc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394883" y="5429585"/>
            <a:ext cx="4552081" cy="996296"/>
            <a:chOff x="2394883" y="5429585"/>
            <a:chExt cx="4552081" cy="996296"/>
          </a:xfrm>
        </p:grpSpPr>
        <p:grpSp>
          <p:nvGrpSpPr>
            <p:cNvPr id="24" name="Group 23"/>
            <p:cNvGrpSpPr/>
            <p:nvPr/>
          </p:nvGrpSpPr>
          <p:grpSpPr>
            <a:xfrm>
              <a:off x="2569580" y="5798917"/>
              <a:ext cx="4039565" cy="626964"/>
              <a:chOff x="1921397" y="5613722"/>
              <a:chExt cx="4039565" cy="626964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921397" y="5613725"/>
                <a:ext cx="648183" cy="626961"/>
                <a:chOff x="1921397" y="5613725"/>
                <a:chExt cx="648183" cy="626961"/>
              </a:xfrm>
            </p:grpSpPr>
            <p:sp>
              <p:nvSpPr>
                <p:cNvPr id="11" name="Rectangle 10"/>
                <p:cNvSpPr/>
                <p:nvPr/>
              </p:nvSpPr>
              <p:spPr bwMode="auto">
                <a:xfrm>
                  <a:off x="2129742" y="5613725"/>
                  <a:ext cx="439838" cy="625033"/>
                </a:xfrm>
                <a:prstGeom prst="rect">
                  <a:avLst/>
                </a:prstGeom>
                <a:solidFill>
                  <a:schemeClr val="accent5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13" name="Straight Connector 12"/>
                <p:cNvCxnSpPr>
                  <a:stCxn id="11" idx="0"/>
                </p:cNvCxnSpPr>
                <p:nvPr/>
              </p:nvCxnSpPr>
              <p:spPr bwMode="auto">
                <a:xfrm>
                  <a:off x="2349661" y="5613725"/>
                  <a:ext cx="0" cy="62503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flipH="1">
                  <a:off x="1921397" y="5613725"/>
                  <a:ext cx="208345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flipH="1">
                  <a:off x="1921397" y="6240686"/>
                  <a:ext cx="208345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8" name="Cloud 17"/>
              <p:cNvSpPr/>
              <p:nvPr/>
            </p:nvSpPr>
            <p:spPr bwMode="auto">
              <a:xfrm>
                <a:off x="3356657" y="5613723"/>
                <a:ext cx="1388962" cy="625033"/>
              </a:xfrm>
              <a:prstGeom prst="cloud">
                <a:avLst/>
              </a:prstGeom>
              <a:solidFill>
                <a:schemeClr val="accent5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logic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5521124" y="5613722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1" name="Straight Arrow Connector 20"/>
              <p:cNvCxnSpPr>
                <a:stCxn id="11" idx="3"/>
                <a:endCxn id="18" idx="2"/>
              </p:cNvCxnSpPr>
              <p:nvPr/>
            </p:nvCxnSpPr>
            <p:spPr bwMode="auto">
              <a:xfrm flipV="1">
                <a:off x="2569580" y="5926240"/>
                <a:ext cx="791385" cy="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3" name="Straight Arrow Connector 22"/>
              <p:cNvCxnSpPr>
                <a:stCxn id="18" idx="0"/>
                <a:endCxn id="19" idx="1"/>
              </p:cNvCxnSpPr>
              <p:nvPr/>
            </p:nvCxnSpPr>
            <p:spPr bwMode="auto">
              <a:xfrm flipV="1">
                <a:off x="4744462" y="5926239"/>
                <a:ext cx="776662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25" name="TextBox 24"/>
            <p:cNvSpPr txBox="1"/>
            <p:nvPr/>
          </p:nvSpPr>
          <p:spPr>
            <a:xfrm>
              <a:off x="2394883" y="5429585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rf2eFifo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41043" y="5429588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brpred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331085" y="5649772"/>
            <a:ext cx="736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?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1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8" grpId="0" animBg="1"/>
      <p:bldP spid="9" grpId="0" animBg="1"/>
      <p:bldP spid="10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879672" y="3044133"/>
            <a:ext cx="7430947" cy="1823958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Gate    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Net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Cell:in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-&gt;out     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fanout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Delay  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Delay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Logical Name (Net Name)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----------------------------------------  ------------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FDE:C-&gt;Q              1   0.471   0.710  rf2eFifo_data_1_96 (rf2eFifo_data_1_96)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LUT3:I0-&gt;O           55   0.094   0.468  eRVal1__h82702&lt;31&gt;1 (eRVal1__h82702&lt;31&gt;)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begin scope: 'instance_exec_1'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begin scope: 'instance_aluBr_0'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INV:I-&gt;O              2   0.238   0.581 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Mmux_aluBr_not00011_INV_0 (...)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LUT2:I0-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&gt;O            1   0.094   0.000  Mcompar_aluBr_a_SLE_0___d6_lut&lt;6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(...)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MUXCY:S-&gt;O            1   0.600   0.576  Mcompar_aluBr_a_SLE_0___d6_cy&lt;6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(...)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LUT6:I4-&gt;O           28   0.094   0.607  Mmux_aluBr61 (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aluBr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end scope: 'instance_aluBr_0'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begin scope: 'instance_brAddrCalc_2'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LUT5:I4-&gt;O            6   0.094   0.737 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brAddrCalc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&lt;0&gt;11 (N01)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LUT5:I2-&gt;O            2   0.094   0.715 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brAddrCalc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&lt;27&gt; (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brAddrCalc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&lt;27&gt;)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end scope: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'instance_brAddrCalc_2‘</a:t>
            </a:r>
          </a:p>
          <a:p>
            <a:pPr marL="0" indent="0">
              <a:buNone/>
            </a:pP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394883" y="5429585"/>
            <a:ext cx="4552081" cy="996296"/>
            <a:chOff x="2394883" y="5429585"/>
            <a:chExt cx="4552081" cy="996296"/>
          </a:xfrm>
        </p:grpSpPr>
        <p:grpSp>
          <p:nvGrpSpPr>
            <p:cNvPr id="24" name="Group 23"/>
            <p:cNvGrpSpPr/>
            <p:nvPr/>
          </p:nvGrpSpPr>
          <p:grpSpPr>
            <a:xfrm>
              <a:off x="2569580" y="5798917"/>
              <a:ext cx="4039565" cy="626964"/>
              <a:chOff x="1921397" y="5613722"/>
              <a:chExt cx="4039565" cy="626964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921397" y="5613725"/>
                <a:ext cx="648183" cy="626961"/>
                <a:chOff x="1921397" y="5613725"/>
                <a:chExt cx="648183" cy="626961"/>
              </a:xfrm>
            </p:grpSpPr>
            <p:sp>
              <p:nvSpPr>
                <p:cNvPr id="11" name="Rectangle 10"/>
                <p:cNvSpPr/>
                <p:nvPr/>
              </p:nvSpPr>
              <p:spPr bwMode="auto">
                <a:xfrm>
                  <a:off x="2129742" y="5613725"/>
                  <a:ext cx="439838" cy="625033"/>
                </a:xfrm>
                <a:prstGeom prst="rect">
                  <a:avLst/>
                </a:prstGeom>
                <a:solidFill>
                  <a:schemeClr val="accent5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13" name="Straight Connector 12"/>
                <p:cNvCxnSpPr>
                  <a:stCxn id="11" idx="0"/>
                </p:cNvCxnSpPr>
                <p:nvPr/>
              </p:nvCxnSpPr>
              <p:spPr bwMode="auto">
                <a:xfrm>
                  <a:off x="2349661" y="5613725"/>
                  <a:ext cx="0" cy="62503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flipH="1">
                  <a:off x="1921397" y="5613725"/>
                  <a:ext cx="208345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flipH="1">
                  <a:off x="1921397" y="6240686"/>
                  <a:ext cx="208345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8" name="Cloud 17"/>
              <p:cNvSpPr/>
              <p:nvPr/>
            </p:nvSpPr>
            <p:spPr bwMode="auto">
              <a:xfrm>
                <a:off x="3356657" y="5613723"/>
                <a:ext cx="1388962" cy="625033"/>
              </a:xfrm>
              <a:prstGeom prst="cloud">
                <a:avLst/>
              </a:prstGeom>
              <a:solidFill>
                <a:schemeClr val="accent5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logic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5521124" y="5613722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1" name="Straight Arrow Connector 20"/>
              <p:cNvCxnSpPr>
                <a:stCxn id="11" idx="3"/>
                <a:endCxn id="18" idx="2"/>
              </p:cNvCxnSpPr>
              <p:nvPr/>
            </p:nvCxnSpPr>
            <p:spPr bwMode="auto">
              <a:xfrm flipV="1">
                <a:off x="2569580" y="5926240"/>
                <a:ext cx="791385" cy="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3" name="Straight Arrow Connector 22"/>
              <p:cNvCxnSpPr>
                <a:stCxn id="18" idx="0"/>
                <a:endCxn id="19" idx="1"/>
              </p:cNvCxnSpPr>
              <p:nvPr/>
            </p:nvCxnSpPr>
            <p:spPr bwMode="auto">
              <a:xfrm flipV="1">
                <a:off x="4744462" y="5926239"/>
                <a:ext cx="776662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25" name="TextBox 24"/>
            <p:cNvSpPr txBox="1"/>
            <p:nvPr/>
          </p:nvSpPr>
          <p:spPr>
            <a:xfrm>
              <a:off x="2394883" y="5429585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rf2eFifo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41043" y="5429588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brpred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331085" y="5649772"/>
            <a:ext cx="736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6896" y="2548529"/>
            <a:ext cx="3502475" cy="369332"/>
          </a:xfrm>
          <a:prstGeom prst="rect">
            <a:avLst/>
          </a:prstGeom>
          <a:solidFill>
            <a:schemeClr val="accent5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Branch Target Calculation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04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876309" y="3587931"/>
            <a:ext cx="7593768" cy="740230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79672" y="3222171"/>
            <a:ext cx="7593768" cy="365759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Gate     Net</a:t>
            </a:r>
          </a:p>
          <a:p>
            <a:pPr marL="0" indent="0">
              <a:buNone/>
            </a:pP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Cell:in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-&gt;out     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fanout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Delay  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Delay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Logical Name (Net Name)</a:t>
            </a:r>
          </a:p>
          <a:p>
            <a:pPr marL="0" indent="0">
              <a:buNone/>
            </a:pP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----------------------------------------  ------------</a:t>
            </a:r>
          </a:p>
          <a:p>
            <a:pPr marL="0" indent="0">
              <a:buNone/>
            </a:pP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LUT6:I3-&gt;O            1   0.094   0.000 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Mcompar_IF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_..._d32_cmp_ne0000_lut&lt;9&gt; (...)</a:t>
            </a:r>
          </a:p>
          <a:p>
            <a:pPr marL="0" indent="0">
              <a:buNone/>
            </a:pP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MUXCY:S-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&gt;O            1   0.372   0.000 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Mcompar_IF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_..._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d32_cmp_ne0000_cy&lt;9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(...)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MUXCY:CI-&gt;O           3   0.254   0.491 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Mcompar_IF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_..._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d32_cmp_ne0000_cy&lt;10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(...)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end scope: 'instance_exec_1'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LUT6:I5-&gt;O          196   0.094   0.638 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redirectFifo_data_0_lat_0_whas11 (...)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LUT6:I5-&gt;O           65   0.094   0.613 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CASE_y5239_0_IF_redirectFifo_data_... (...)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begin scope: '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brpred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LUT2:I1-&gt;O           56   0.094   0.468  arr_WE1 (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tagArr_WE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begin scope: '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RAM64M:WE                 0.490          Mram_arr1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----------------------------------------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Total                      9.874ns (3.271ns logic, 6.603ns route)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   (33.1% logic, 66.9% route)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394883" y="5429585"/>
            <a:ext cx="4552081" cy="996296"/>
            <a:chOff x="2394883" y="5429585"/>
            <a:chExt cx="4552081" cy="996296"/>
          </a:xfrm>
        </p:grpSpPr>
        <p:grpSp>
          <p:nvGrpSpPr>
            <p:cNvPr id="24" name="Group 23"/>
            <p:cNvGrpSpPr/>
            <p:nvPr/>
          </p:nvGrpSpPr>
          <p:grpSpPr>
            <a:xfrm>
              <a:off x="2569580" y="5798917"/>
              <a:ext cx="4039565" cy="626964"/>
              <a:chOff x="1921397" y="5613722"/>
              <a:chExt cx="4039565" cy="626964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921397" y="5613725"/>
                <a:ext cx="648183" cy="626961"/>
                <a:chOff x="1921397" y="5613725"/>
                <a:chExt cx="648183" cy="626961"/>
              </a:xfrm>
            </p:grpSpPr>
            <p:sp>
              <p:nvSpPr>
                <p:cNvPr id="11" name="Rectangle 10"/>
                <p:cNvSpPr/>
                <p:nvPr/>
              </p:nvSpPr>
              <p:spPr bwMode="auto">
                <a:xfrm>
                  <a:off x="2129742" y="5613725"/>
                  <a:ext cx="439838" cy="625033"/>
                </a:xfrm>
                <a:prstGeom prst="rect">
                  <a:avLst/>
                </a:prstGeom>
                <a:solidFill>
                  <a:schemeClr val="accent5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13" name="Straight Connector 12"/>
                <p:cNvCxnSpPr>
                  <a:stCxn id="11" idx="0"/>
                </p:cNvCxnSpPr>
                <p:nvPr/>
              </p:nvCxnSpPr>
              <p:spPr bwMode="auto">
                <a:xfrm>
                  <a:off x="2349661" y="5613725"/>
                  <a:ext cx="0" cy="62503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flipH="1">
                  <a:off x="1921397" y="5613725"/>
                  <a:ext cx="208345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flipH="1">
                  <a:off x="1921397" y="6240686"/>
                  <a:ext cx="208345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8" name="Cloud 17"/>
              <p:cNvSpPr/>
              <p:nvPr/>
            </p:nvSpPr>
            <p:spPr bwMode="auto">
              <a:xfrm>
                <a:off x="3356657" y="5613723"/>
                <a:ext cx="1388962" cy="625033"/>
              </a:xfrm>
              <a:prstGeom prst="cloud">
                <a:avLst/>
              </a:prstGeom>
              <a:solidFill>
                <a:schemeClr val="accent5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logic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5521124" y="5613722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1" name="Straight Arrow Connector 20"/>
              <p:cNvCxnSpPr>
                <a:stCxn id="11" idx="3"/>
                <a:endCxn id="18" idx="2"/>
              </p:cNvCxnSpPr>
              <p:nvPr/>
            </p:nvCxnSpPr>
            <p:spPr bwMode="auto">
              <a:xfrm flipV="1">
                <a:off x="2569580" y="5926240"/>
                <a:ext cx="791385" cy="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3" name="Straight Arrow Connector 22"/>
              <p:cNvCxnSpPr>
                <a:stCxn id="18" idx="0"/>
                <a:endCxn id="19" idx="1"/>
              </p:cNvCxnSpPr>
              <p:nvPr/>
            </p:nvCxnSpPr>
            <p:spPr bwMode="auto">
              <a:xfrm flipV="1">
                <a:off x="4744462" y="5926239"/>
                <a:ext cx="776662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25" name="TextBox 24"/>
            <p:cNvSpPr txBox="1"/>
            <p:nvPr/>
          </p:nvSpPr>
          <p:spPr>
            <a:xfrm>
              <a:off x="2394883" y="5429585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rf2eFifo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41043" y="5429588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brpred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331085" y="5649772"/>
            <a:ext cx="736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8702" y="2740117"/>
            <a:ext cx="1898262" cy="369332"/>
          </a:xfrm>
          <a:prstGeom prst="rect">
            <a:avLst/>
          </a:prstGeom>
          <a:solidFill>
            <a:schemeClr val="accent5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Redirect </a:t>
            </a:r>
            <a:r>
              <a:rPr lang="en-US" dirty="0" err="1" smtClean="0">
                <a:solidFill>
                  <a:srgbClr val="FF0000"/>
                </a:solidFill>
              </a:rPr>
              <a:t>Fifo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65899" y="4404239"/>
            <a:ext cx="2299621" cy="369332"/>
          </a:xfrm>
          <a:prstGeom prst="rect">
            <a:avLst/>
          </a:prstGeom>
          <a:solidFill>
            <a:schemeClr val="accent5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Branch Predictor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4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8" grpId="0" animBg="1"/>
      <p:bldP spid="7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876309" y="3587931"/>
            <a:ext cx="7593768" cy="740230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79672" y="3222171"/>
            <a:ext cx="7593768" cy="365759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1"/>
            <a:ext cx="7772400" cy="309372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Gate     Net</a:t>
            </a:r>
          </a:p>
          <a:p>
            <a:pPr marL="0" indent="0">
              <a:buNone/>
            </a:pP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Cell:in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-&gt;out     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fanout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Delay  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Delay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Logical Name (Net Name)</a:t>
            </a:r>
          </a:p>
          <a:p>
            <a:pPr marL="0" indent="0">
              <a:buNone/>
            </a:pP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----------------------------------------  ------------</a:t>
            </a:r>
          </a:p>
          <a:p>
            <a:pPr marL="0" indent="0">
              <a:buNone/>
            </a:pP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LUT6:I3-&gt;O            1   0.094   0.000 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Mcompar_IF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_..._d32_cmp_ne0000_lut&lt;9&gt; (...)</a:t>
            </a:r>
          </a:p>
          <a:p>
            <a:pPr marL="0" indent="0">
              <a:buNone/>
            </a:pP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MUXCY:S-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&gt;O            1   0.372   0.000 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Mcompar_IF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_..._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d32_cmp_ne0000_cy&lt;9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(...)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MUXCY:CI-&gt;O           3   0.254   0.491 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Mcompar_IF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_..._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d32_cmp_ne0000_cy&lt;10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(...)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end scope: 'instance_exec_1'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LUT6:I5-&gt;O          196   0.094   0.638 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redirectFifo_data_0_lat_0_whas11 (...)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LUT6:I5-&gt;O           65   0.094   0.613 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CASE_y5239_0_IF_redirectFifo_data_... (...)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begin scope: '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brpred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LUT2:I1-&gt;O           56   0.094   0.468  arr_WE1 (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tagArr_WE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begin scope: '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RAM64M:WE                 0.490          Mram_arr1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----------------------------------------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Total                      9.874ns (3.271ns logic, 6.603ns route)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   (33.1% logic, 66.9% route)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8" name="Cloud 17"/>
          <p:cNvSpPr/>
          <p:nvPr/>
        </p:nvSpPr>
        <p:spPr bwMode="auto">
          <a:xfrm>
            <a:off x="2682241" y="5652854"/>
            <a:ext cx="1584959" cy="917173"/>
          </a:xfrm>
          <a:prstGeom prst="cloud">
            <a:avLst/>
          </a:prstGeom>
          <a:solidFill>
            <a:schemeClr val="accent5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Straight Arrow Connector 20"/>
          <p:cNvCxnSpPr>
            <a:stCxn id="11" idx="3"/>
            <a:endCxn id="18" idx="2"/>
          </p:cNvCxnSpPr>
          <p:nvPr/>
        </p:nvCxnSpPr>
        <p:spPr bwMode="auto">
          <a:xfrm>
            <a:off x="1981240" y="6109506"/>
            <a:ext cx="705917" cy="193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8" idx="0"/>
            <a:endCxn id="34" idx="1"/>
          </p:cNvCxnSpPr>
          <p:nvPr/>
        </p:nvCxnSpPr>
        <p:spPr bwMode="auto">
          <a:xfrm>
            <a:off x="4265879" y="6111441"/>
            <a:ext cx="1103366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9" name="Group 8"/>
          <p:cNvGrpSpPr/>
          <p:nvPr/>
        </p:nvGrpSpPr>
        <p:grpSpPr>
          <a:xfrm>
            <a:off x="1158360" y="5427654"/>
            <a:ext cx="1205921" cy="996296"/>
            <a:chOff x="2394883" y="5429585"/>
            <a:chExt cx="1205921" cy="996296"/>
          </a:xfrm>
        </p:grpSpPr>
        <p:grpSp>
          <p:nvGrpSpPr>
            <p:cNvPr id="17" name="Group 16"/>
            <p:cNvGrpSpPr/>
            <p:nvPr/>
          </p:nvGrpSpPr>
          <p:grpSpPr>
            <a:xfrm>
              <a:off x="2569580" y="5798920"/>
              <a:ext cx="648183" cy="626961"/>
              <a:chOff x="1921397" y="5613725"/>
              <a:chExt cx="648183" cy="626961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2129742" y="5613725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3" name="Straight Connector 12"/>
              <p:cNvCxnSpPr>
                <a:stCxn id="11" idx="0"/>
              </p:cNvCxnSpPr>
              <p:nvPr/>
            </p:nvCxnSpPr>
            <p:spPr bwMode="auto">
              <a:xfrm>
                <a:off x="2349661" y="5613725"/>
                <a:ext cx="0" cy="625033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flipH="1">
                <a:off x="1921397" y="5613725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flipH="1">
                <a:off x="1921397" y="6240686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5" name="TextBox 24"/>
            <p:cNvSpPr txBox="1"/>
            <p:nvPr/>
          </p:nvSpPr>
          <p:spPr>
            <a:xfrm>
              <a:off x="2394883" y="5429585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rf2eFifo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891120" y="5429589"/>
            <a:ext cx="1205921" cy="994362"/>
            <a:chOff x="5741043" y="5429588"/>
            <a:chExt cx="1205921" cy="994362"/>
          </a:xfrm>
        </p:grpSpPr>
        <p:sp>
          <p:nvSpPr>
            <p:cNvPr id="19" name="Rectangle 18"/>
            <p:cNvSpPr/>
            <p:nvPr/>
          </p:nvSpPr>
          <p:spPr bwMode="auto">
            <a:xfrm>
              <a:off x="6169307" y="5798917"/>
              <a:ext cx="439838" cy="625033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41043" y="5429588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brpred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48702" y="2740117"/>
            <a:ext cx="1898262" cy="369332"/>
          </a:xfrm>
          <a:prstGeom prst="rect">
            <a:avLst/>
          </a:prstGeom>
          <a:solidFill>
            <a:schemeClr val="accent5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Redirect </a:t>
            </a:r>
            <a:r>
              <a:rPr lang="en-US" dirty="0" err="1" smtClean="0">
                <a:solidFill>
                  <a:srgbClr val="FF0000"/>
                </a:solidFill>
              </a:rPr>
              <a:t>Fifo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65899" y="4404239"/>
            <a:ext cx="2299621" cy="369332"/>
          </a:xfrm>
          <a:prstGeom prst="rect">
            <a:avLst/>
          </a:prstGeom>
          <a:solidFill>
            <a:schemeClr val="accent5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Branch Predictor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774912" y="5427654"/>
            <a:ext cx="1628503" cy="998231"/>
            <a:chOff x="2183592" y="5427650"/>
            <a:chExt cx="1628503" cy="998231"/>
          </a:xfrm>
        </p:grpSpPr>
        <p:grpSp>
          <p:nvGrpSpPr>
            <p:cNvPr id="32" name="Group 31"/>
            <p:cNvGrpSpPr/>
            <p:nvPr/>
          </p:nvGrpSpPr>
          <p:grpSpPr>
            <a:xfrm>
              <a:off x="2569580" y="5798920"/>
              <a:ext cx="648183" cy="626961"/>
              <a:chOff x="1921397" y="5613725"/>
              <a:chExt cx="648183" cy="626961"/>
            </a:xfrm>
          </p:grpSpPr>
          <p:sp>
            <p:nvSpPr>
              <p:cNvPr id="34" name="Rectangle 33"/>
              <p:cNvSpPr/>
              <p:nvPr/>
            </p:nvSpPr>
            <p:spPr bwMode="auto">
              <a:xfrm>
                <a:off x="2129742" y="5613725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5" name="Straight Connector 34"/>
              <p:cNvCxnSpPr>
                <a:stCxn id="34" idx="0"/>
              </p:cNvCxnSpPr>
              <p:nvPr/>
            </p:nvCxnSpPr>
            <p:spPr bwMode="auto">
              <a:xfrm>
                <a:off x="2349661" y="5613725"/>
                <a:ext cx="0" cy="625033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H="1">
                <a:off x="1921397" y="5613725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 flipH="1">
                <a:off x="1921397" y="6240686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3" name="TextBox 32"/>
            <p:cNvSpPr txBox="1"/>
            <p:nvPr/>
          </p:nvSpPr>
          <p:spPr>
            <a:xfrm>
              <a:off x="2183592" y="5427650"/>
              <a:ext cx="16285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redirectFifo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1" name="Straight Arrow Connector 40"/>
          <p:cNvCxnSpPr>
            <a:stCxn id="34" idx="3"/>
            <a:endCxn id="19" idx="1"/>
          </p:cNvCxnSpPr>
          <p:nvPr/>
        </p:nvCxnSpPr>
        <p:spPr bwMode="auto">
          <a:xfrm flipV="1">
            <a:off x="5809083" y="6111435"/>
            <a:ext cx="1510301" cy="6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865120" y="5772489"/>
            <a:ext cx="1219200" cy="6740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</a:rPr>
              <a:t>branch </a:t>
            </a:r>
            <a:r>
              <a:rPr lang="en-US" sz="1400" dirty="0">
                <a:solidFill>
                  <a:srgbClr val="000000"/>
                </a:solidFill>
                <a:latin typeface="Verdana" pitchFamily="34" charset="0"/>
              </a:rPr>
              <a:t>target </a:t>
            </a: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</a:rPr>
              <a:t>calculation</a:t>
            </a:r>
            <a:endParaRPr lang="en-US" sz="1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62564" y="5058322"/>
            <a:ext cx="185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Bypass </a:t>
            </a:r>
            <a:r>
              <a:rPr lang="en-US" dirty="0" err="1" smtClean="0">
                <a:solidFill>
                  <a:srgbClr val="FF0000"/>
                </a:solidFill>
              </a:rPr>
              <a:t>Fifo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3" name="Straight Connector 62"/>
          <p:cNvCxnSpPr>
            <a:stCxn id="34" idx="1"/>
            <a:endCxn id="34" idx="3"/>
          </p:cNvCxnSpPr>
          <p:nvPr/>
        </p:nvCxnSpPr>
        <p:spPr bwMode="auto">
          <a:xfrm>
            <a:off x="5369245" y="6111441"/>
            <a:ext cx="439838" cy="0"/>
          </a:xfrm>
          <a:prstGeom prst="line">
            <a:avLst/>
          </a:prstGeom>
          <a:noFill/>
          <a:ln w="38100" cap="flat" cmpd="sng" algn="ctr">
            <a:solidFill>
              <a:srgbClr val="FF33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6" name="Group 65"/>
          <p:cNvGrpSpPr/>
          <p:nvPr/>
        </p:nvGrpSpPr>
        <p:grpSpPr>
          <a:xfrm>
            <a:off x="2331595" y="4919822"/>
            <a:ext cx="2971924" cy="1123926"/>
            <a:chOff x="2331595" y="4919822"/>
            <a:chExt cx="2971924" cy="1123926"/>
          </a:xfrm>
        </p:grpSpPr>
        <p:sp>
          <p:nvSpPr>
            <p:cNvPr id="64" name="Freeform 63"/>
            <p:cNvSpPr/>
            <p:nvPr/>
          </p:nvSpPr>
          <p:spPr bwMode="auto">
            <a:xfrm>
              <a:off x="3796936" y="5312229"/>
              <a:ext cx="1506583" cy="731519"/>
            </a:xfrm>
            <a:custGeom>
              <a:avLst/>
              <a:gdLst>
                <a:gd name="connsiteX0" fmla="*/ 0 w 1541417"/>
                <a:gd name="connsiteY0" fmla="*/ 0 h 731520"/>
                <a:gd name="connsiteX1" fmla="*/ 722812 w 1541417"/>
                <a:gd name="connsiteY1" fmla="*/ 322217 h 731520"/>
                <a:gd name="connsiteX2" fmla="*/ 1541417 w 1541417"/>
                <a:gd name="connsiteY2" fmla="*/ 731520 h 731520"/>
                <a:gd name="connsiteX0" fmla="*/ 0 w 1541417"/>
                <a:gd name="connsiteY0" fmla="*/ 0 h 731520"/>
                <a:gd name="connsiteX1" fmla="*/ 722812 w 1541417"/>
                <a:gd name="connsiteY1" fmla="*/ 322217 h 731520"/>
                <a:gd name="connsiteX2" fmla="*/ 1541417 w 1541417"/>
                <a:gd name="connsiteY2" fmla="*/ 731520 h 731520"/>
                <a:gd name="connsiteX0" fmla="*/ 0 w 1541417"/>
                <a:gd name="connsiteY0" fmla="*/ 0 h 731520"/>
                <a:gd name="connsiteX1" fmla="*/ 862149 w 1541417"/>
                <a:gd name="connsiteY1" fmla="*/ 374469 h 731520"/>
                <a:gd name="connsiteX2" fmla="*/ 1541417 w 1541417"/>
                <a:gd name="connsiteY2" fmla="*/ 731520 h 731520"/>
                <a:gd name="connsiteX0" fmla="*/ 0 w 1541417"/>
                <a:gd name="connsiteY0" fmla="*/ 0 h 731520"/>
                <a:gd name="connsiteX1" fmla="*/ 862149 w 1541417"/>
                <a:gd name="connsiteY1" fmla="*/ 374469 h 731520"/>
                <a:gd name="connsiteX2" fmla="*/ 1541417 w 1541417"/>
                <a:gd name="connsiteY2" fmla="*/ 731520 h 731520"/>
                <a:gd name="connsiteX0" fmla="*/ 0 w 1280160"/>
                <a:gd name="connsiteY0" fmla="*/ 0 h 670560"/>
                <a:gd name="connsiteX1" fmla="*/ 862149 w 1280160"/>
                <a:gd name="connsiteY1" fmla="*/ 374469 h 670560"/>
                <a:gd name="connsiteX2" fmla="*/ 1280160 w 1280160"/>
                <a:gd name="connsiteY2" fmla="*/ 670560 h 670560"/>
                <a:gd name="connsiteX0" fmla="*/ 0 w 1280160"/>
                <a:gd name="connsiteY0" fmla="*/ 0 h 670560"/>
                <a:gd name="connsiteX1" fmla="*/ 862149 w 1280160"/>
                <a:gd name="connsiteY1" fmla="*/ 374469 h 670560"/>
                <a:gd name="connsiteX2" fmla="*/ 1280160 w 1280160"/>
                <a:gd name="connsiteY2" fmla="*/ 670560 h 670560"/>
                <a:gd name="connsiteX0" fmla="*/ 0 w 1550126"/>
                <a:gd name="connsiteY0" fmla="*/ 0 h 722811"/>
                <a:gd name="connsiteX1" fmla="*/ 862149 w 1550126"/>
                <a:gd name="connsiteY1" fmla="*/ 374469 h 722811"/>
                <a:gd name="connsiteX2" fmla="*/ 1550126 w 1550126"/>
                <a:gd name="connsiteY2" fmla="*/ 722811 h 722811"/>
                <a:gd name="connsiteX0" fmla="*/ 0 w 1550126"/>
                <a:gd name="connsiteY0" fmla="*/ 0 h 722811"/>
                <a:gd name="connsiteX1" fmla="*/ 862149 w 1550126"/>
                <a:gd name="connsiteY1" fmla="*/ 374469 h 722811"/>
                <a:gd name="connsiteX2" fmla="*/ 1550126 w 1550126"/>
                <a:gd name="connsiteY2" fmla="*/ 722811 h 722811"/>
                <a:gd name="connsiteX0" fmla="*/ 0 w 1506583"/>
                <a:gd name="connsiteY0" fmla="*/ 0 h 731519"/>
                <a:gd name="connsiteX1" fmla="*/ 862149 w 1506583"/>
                <a:gd name="connsiteY1" fmla="*/ 374469 h 731519"/>
                <a:gd name="connsiteX2" fmla="*/ 1506583 w 1506583"/>
                <a:gd name="connsiteY2" fmla="*/ 731519 h 731519"/>
                <a:gd name="connsiteX0" fmla="*/ 0 w 1506583"/>
                <a:gd name="connsiteY0" fmla="*/ 0 h 731519"/>
                <a:gd name="connsiteX1" fmla="*/ 862149 w 1506583"/>
                <a:gd name="connsiteY1" fmla="*/ 374469 h 731519"/>
                <a:gd name="connsiteX2" fmla="*/ 1506583 w 1506583"/>
                <a:gd name="connsiteY2" fmla="*/ 731519 h 731519"/>
                <a:gd name="connsiteX0" fmla="*/ 0 w 1506583"/>
                <a:gd name="connsiteY0" fmla="*/ 0 h 731519"/>
                <a:gd name="connsiteX1" fmla="*/ 862149 w 1506583"/>
                <a:gd name="connsiteY1" fmla="*/ 374469 h 731519"/>
                <a:gd name="connsiteX2" fmla="*/ 1506583 w 1506583"/>
                <a:gd name="connsiteY2" fmla="*/ 731519 h 731519"/>
                <a:gd name="connsiteX0" fmla="*/ 0 w 1506583"/>
                <a:gd name="connsiteY0" fmla="*/ 0 h 731519"/>
                <a:gd name="connsiteX1" fmla="*/ 862149 w 1506583"/>
                <a:gd name="connsiteY1" fmla="*/ 374469 h 731519"/>
                <a:gd name="connsiteX2" fmla="*/ 1506583 w 1506583"/>
                <a:gd name="connsiteY2" fmla="*/ 731519 h 731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6583" h="731519">
                  <a:moveTo>
                    <a:pt x="0" y="0"/>
                  </a:moveTo>
                  <a:cubicBezTo>
                    <a:pt x="476794" y="30479"/>
                    <a:pt x="689428" y="182881"/>
                    <a:pt x="862149" y="374469"/>
                  </a:cubicBezTo>
                  <a:cubicBezTo>
                    <a:pt x="1034870" y="566057"/>
                    <a:pt x="1220651" y="627016"/>
                    <a:pt x="1506583" y="731519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31595" y="4919822"/>
              <a:ext cx="20787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Combinational Path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975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Critical Paths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cxnSp>
        <p:nvCxnSpPr>
          <p:cNvPr id="8" name="Straight Arrow Connector 7"/>
          <p:cNvCxnSpPr>
            <a:stCxn id="13" idx="3"/>
            <a:endCxn id="7" idx="2"/>
          </p:cNvCxnSpPr>
          <p:nvPr/>
        </p:nvCxnSpPr>
        <p:spPr bwMode="auto">
          <a:xfrm>
            <a:off x="1850612" y="2599951"/>
            <a:ext cx="705917" cy="193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7" idx="0"/>
            <a:endCxn id="23" idx="1"/>
          </p:cNvCxnSpPr>
          <p:nvPr/>
        </p:nvCxnSpPr>
        <p:spPr bwMode="auto">
          <a:xfrm>
            <a:off x="4135251" y="2601886"/>
            <a:ext cx="1103366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1027732" y="1918099"/>
            <a:ext cx="1205921" cy="996296"/>
            <a:chOff x="2394883" y="5429585"/>
            <a:chExt cx="1205921" cy="996296"/>
          </a:xfrm>
        </p:grpSpPr>
        <p:grpSp>
          <p:nvGrpSpPr>
            <p:cNvPr id="11" name="Group 10"/>
            <p:cNvGrpSpPr/>
            <p:nvPr/>
          </p:nvGrpSpPr>
          <p:grpSpPr>
            <a:xfrm>
              <a:off x="2569580" y="5798920"/>
              <a:ext cx="648183" cy="626961"/>
              <a:chOff x="1921397" y="5613725"/>
              <a:chExt cx="648183" cy="626961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2129742" y="5613725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4" name="Straight Connector 13"/>
              <p:cNvCxnSpPr>
                <a:stCxn id="13" idx="0"/>
              </p:cNvCxnSpPr>
              <p:nvPr/>
            </p:nvCxnSpPr>
            <p:spPr bwMode="auto">
              <a:xfrm>
                <a:off x="2349661" y="5613725"/>
                <a:ext cx="0" cy="625033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flipH="1">
                <a:off x="1921397" y="5613725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flipH="1">
                <a:off x="1921397" y="6240686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" name="TextBox 11"/>
            <p:cNvSpPr txBox="1"/>
            <p:nvPr/>
          </p:nvSpPr>
          <p:spPr>
            <a:xfrm>
              <a:off x="2394883" y="5429585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rf2eFifo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60492" y="1920034"/>
            <a:ext cx="1205921" cy="994362"/>
            <a:chOff x="5741043" y="5429588"/>
            <a:chExt cx="1205921" cy="994362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169307" y="5798917"/>
              <a:ext cx="439838" cy="625033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41043" y="5429588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brpred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44284" y="1918099"/>
            <a:ext cx="1628503" cy="998231"/>
            <a:chOff x="2183592" y="5427650"/>
            <a:chExt cx="1628503" cy="998231"/>
          </a:xfrm>
        </p:grpSpPr>
        <p:grpSp>
          <p:nvGrpSpPr>
            <p:cNvPr id="21" name="Group 20"/>
            <p:cNvGrpSpPr/>
            <p:nvPr/>
          </p:nvGrpSpPr>
          <p:grpSpPr>
            <a:xfrm>
              <a:off x="2569580" y="5798920"/>
              <a:ext cx="648183" cy="626961"/>
              <a:chOff x="1921397" y="5613725"/>
              <a:chExt cx="648183" cy="626961"/>
            </a:xfrm>
          </p:grpSpPr>
          <p:sp>
            <p:nvSpPr>
              <p:cNvPr id="23" name="Rectangle 22"/>
              <p:cNvSpPr/>
              <p:nvPr/>
            </p:nvSpPr>
            <p:spPr bwMode="auto">
              <a:xfrm>
                <a:off x="2129742" y="5613725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4" name="Straight Connector 23"/>
              <p:cNvCxnSpPr>
                <a:stCxn id="23" idx="0"/>
              </p:cNvCxnSpPr>
              <p:nvPr/>
            </p:nvCxnSpPr>
            <p:spPr bwMode="auto">
              <a:xfrm>
                <a:off x="2349661" y="5613725"/>
                <a:ext cx="0" cy="625033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 flipH="1">
                <a:off x="1921397" y="5613725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>
                <a:off x="1921397" y="6240686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2" name="TextBox 21"/>
            <p:cNvSpPr txBox="1"/>
            <p:nvPr/>
          </p:nvSpPr>
          <p:spPr>
            <a:xfrm>
              <a:off x="2183592" y="5427650"/>
              <a:ext cx="16285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redirectFifo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23" idx="3"/>
            <a:endCxn id="18" idx="1"/>
          </p:cNvCxnSpPr>
          <p:nvPr/>
        </p:nvCxnSpPr>
        <p:spPr bwMode="auto">
          <a:xfrm flipV="1">
            <a:off x="5678455" y="2601880"/>
            <a:ext cx="1510301" cy="6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0" name="Group 29"/>
          <p:cNvGrpSpPr/>
          <p:nvPr/>
        </p:nvGrpSpPr>
        <p:grpSpPr>
          <a:xfrm>
            <a:off x="2551613" y="2143299"/>
            <a:ext cx="1584959" cy="917173"/>
            <a:chOff x="2551613" y="2143299"/>
            <a:chExt cx="1584959" cy="917173"/>
          </a:xfrm>
        </p:grpSpPr>
        <p:sp>
          <p:nvSpPr>
            <p:cNvPr id="7" name="Cloud 6"/>
            <p:cNvSpPr/>
            <p:nvPr/>
          </p:nvSpPr>
          <p:spPr bwMode="auto">
            <a:xfrm>
              <a:off x="2551613" y="2143299"/>
              <a:ext cx="1584959" cy="917173"/>
            </a:xfrm>
            <a:prstGeom prst="cloud">
              <a:avLst/>
            </a:prstGeom>
            <a:solidFill>
              <a:schemeClr val="accent5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34492" y="2264870"/>
              <a:ext cx="1219200" cy="6740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sz="1400" dirty="0" smtClean="0">
                  <a:solidFill>
                    <a:srgbClr val="000000"/>
                  </a:solidFill>
                  <a:latin typeface="Verdana" pitchFamily="34" charset="0"/>
                </a:rPr>
                <a:t>branch </a:t>
              </a:r>
              <a:r>
                <a:rPr lang="en-US" sz="1400" dirty="0">
                  <a:solidFill>
                    <a:srgbClr val="000000"/>
                  </a:solidFill>
                  <a:latin typeface="Verdana" pitchFamily="34" charset="0"/>
                </a:rPr>
                <a:t>target </a:t>
              </a:r>
              <a:r>
                <a:rPr lang="en-US" sz="1400" dirty="0" smtClean="0">
                  <a:solidFill>
                    <a:srgbClr val="000000"/>
                  </a:solidFill>
                  <a:latin typeface="Verdana" pitchFamily="34" charset="0"/>
                </a:rPr>
                <a:t>calculation</a:t>
              </a:r>
              <a:endParaRPr lang="en-US" sz="1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00696" y="4063697"/>
            <a:ext cx="1245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Way 1: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36" idx="3"/>
            <a:endCxn id="52" idx="2"/>
          </p:cNvCxnSpPr>
          <p:nvPr/>
        </p:nvCxnSpPr>
        <p:spPr bwMode="auto">
          <a:xfrm>
            <a:off x="1873204" y="5196602"/>
            <a:ext cx="705917" cy="193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52" idx="0"/>
            <a:endCxn id="46" idx="1"/>
          </p:cNvCxnSpPr>
          <p:nvPr/>
        </p:nvCxnSpPr>
        <p:spPr bwMode="auto">
          <a:xfrm>
            <a:off x="4157843" y="5198537"/>
            <a:ext cx="1103366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1050324" y="4514750"/>
            <a:ext cx="1205921" cy="996296"/>
            <a:chOff x="2394883" y="5429585"/>
            <a:chExt cx="1205921" cy="996296"/>
          </a:xfrm>
        </p:grpSpPr>
        <p:grpSp>
          <p:nvGrpSpPr>
            <p:cNvPr id="34" name="Group 33"/>
            <p:cNvGrpSpPr/>
            <p:nvPr/>
          </p:nvGrpSpPr>
          <p:grpSpPr>
            <a:xfrm>
              <a:off x="2569580" y="5798920"/>
              <a:ext cx="648183" cy="626961"/>
              <a:chOff x="1921397" y="5613725"/>
              <a:chExt cx="648183" cy="626961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2129742" y="5613725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7" name="Straight Connector 36"/>
              <p:cNvCxnSpPr>
                <a:stCxn id="36" idx="0"/>
              </p:cNvCxnSpPr>
              <p:nvPr/>
            </p:nvCxnSpPr>
            <p:spPr bwMode="auto">
              <a:xfrm>
                <a:off x="2349661" y="5613725"/>
                <a:ext cx="0" cy="625033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 flipH="1">
                <a:off x="1921397" y="5613725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flipH="1">
                <a:off x="1921397" y="6240686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2394883" y="5429585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rf2eFifo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783084" y="4516685"/>
            <a:ext cx="1205921" cy="994362"/>
            <a:chOff x="5741043" y="5429588"/>
            <a:chExt cx="1205921" cy="994362"/>
          </a:xfrm>
        </p:grpSpPr>
        <p:sp>
          <p:nvSpPr>
            <p:cNvPr id="41" name="Rectangle 40"/>
            <p:cNvSpPr/>
            <p:nvPr/>
          </p:nvSpPr>
          <p:spPr bwMode="auto">
            <a:xfrm>
              <a:off x="6169307" y="5798917"/>
              <a:ext cx="439838" cy="625033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41043" y="5429588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brpred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666876" y="4514750"/>
            <a:ext cx="1628503" cy="998231"/>
            <a:chOff x="2183592" y="5427650"/>
            <a:chExt cx="1628503" cy="998231"/>
          </a:xfrm>
        </p:grpSpPr>
        <p:grpSp>
          <p:nvGrpSpPr>
            <p:cNvPr id="44" name="Group 43"/>
            <p:cNvGrpSpPr/>
            <p:nvPr/>
          </p:nvGrpSpPr>
          <p:grpSpPr>
            <a:xfrm>
              <a:off x="2569580" y="5798920"/>
              <a:ext cx="648183" cy="626961"/>
              <a:chOff x="1921397" y="5613725"/>
              <a:chExt cx="648183" cy="626961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2129742" y="5613725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47" name="Straight Connector 46"/>
              <p:cNvCxnSpPr>
                <a:stCxn id="46" idx="0"/>
              </p:cNvCxnSpPr>
              <p:nvPr/>
            </p:nvCxnSpPr>
            <p:spPr bwMode="auto">
              <a:xfrm>
                <a:off x="2349661" y="5613725"/>
                <a:ext cx="0" cy="625033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 flipH="1">
                <a:off x="1921397" y="5613725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 flipH="1">
                <a:off x="1921397" y="6240686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5" name="TextBox 44"/>
            <p:cNvSpPr txBox="1"/>
            <p:nvPr/>
          </p:nvSpPr>
          <p:spPr>
            <a:xfrm>
              <a:off x="2183592" y="5427650"/>
              <a:ext cx="16285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redirectFifo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50" name="Straight Arrow Connector 49"/>
          <p:cNvCxnSpPr>
            <a:stCxn id="46" idx="3"/>
            <a:endCxn id="41" idx="1"/>
          </p:cNvCxnSpPr>
          <p:nvPr/>
        </p:nvCxnSpPr>
        <p:spPr bwMode="auto">
          <a:xfrm flipV="1">
            <a:off x="5701047" y="5198531"/>
            <a:ext cx="1510301" cy="6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2574205" y="4739950"/>
            <a:ext cx="1584959" cy="917173"/>
            <a:chOff x="2551613" y="2143299"/>
            <a:chExt cx="1584959" cy="917173"/>
          </a:xfrm>
        </p:grpSpPr>
        <p:sp>
          <p:nvSpPr>
            <p:cNvPr id="52" name="Cloud 51"/>
            <p:cNvSpPr/>
            <p:nvPr/>
          </p:nvSpPr>
          <p:spPr bwMode="auto">
            <a:xfrm>
              <a:off x="2551613" y="2143299"/>
              <a:ext cx="1584959" cy="917173"/>
            </a:xfrm>
            <a:prstGeom prst="cloud">
              <a:avLst/>
            </a:prstGeom>
            <a:solidFill>
              <a:schemeClr val="accent5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34492" y="2264870"/>
              <a:ext cx="1219200" cy="6740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sz="1400" dirty="0" smtClean="0">
                  <a:solidFill>
                    <a:srgbClr val="000000"/>
                  </a:solidFill>
                  <a:latin typeface="Verdana" pitchFamily="34" charset="0"/>
                </a:rPr>
                <a:t>branch </a:t>
              </a:r>
              <a:r>
                <a:rPr lang="en-US" sz="1400" dirty="0">
                  <a:solidFill>
                    <a:srgbClr val="000000"/>
                  </a:solidFill>
                  <a:latin typeface="Verdana" pitchFamily="34" charset="0"/>
                </a:rPr>
                <a:t>target </a:t>
              </a:r>
              <a:r>
                <a:rPr lang="en-US" sz="1400" dirty="0" smtClean="0">
                  <a:solidFill>
                    <a:srgbClr val="000000"/>
                  </a:solidFill>
                  <a:latin typeface="Verdana" pitchFamily="34" charset="0"/>
                </a:rPr>
                <a:t>calculation</a:t>
              </a:r>
              <a:endParaRPr lang="en-US" sz="1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cxnSp>
        <p:nvCxnSpPr>
          <p:cNvPr id="55" name="Straight Connector 54"/>
          <p:cNvCxnSpPr>
            <a:stCxn id="23" idx="1"/>
            <a:endCxn id="23" idx="3"/>
          </p:cNvCxnSpPr>
          <p:nvPr/>
        </p:nvCxnSpPr>
        <p:spPr bwMode="auto">
          <a:xfrm>
            <a:off x="5238617" y="2601886"/>
            <a:ext cx="439838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552771" y="294760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Bypass </a:t>
            </a:r>
            <a:r>
              <a:rPr lang="en-US" dirty="0" err="1" smtClean="0">
                <a:solidFill>
                  <a:srgbClr val="FF0000"/>
                </a:solidFill>
              </a:rPr>
              <a:t>Fifo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43715" y="5521447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CF </a:t>
            </a:r>
            <a:r>
              <a:rPr lang="en-US" dirty="0" err="1" smtClean="0">
                <a:solidFill>
                  <a:srgbClr val="FF0000"/>
                </a:solidFill>
              </a:rPr>
              <a:t>Fifo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9" name="Straight Connector 58"/>
          <p:cNvCxnSpPr>
            <a:stCxn id="36" idx="3"/>
            <a:endCxn id="46" idx="1"/>
          </p:cNvCxnSpPr>
          <p:nvPr/>
        </p:nvCxnSpPr>
        <p:spPr bwMode="auto">
          <a:xfrm>
            <a:off x="1873204" y="5196602"/>
            <a:ext cx="3388005" cy="1935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203570" y="5657123"/>
            <a:ext cx="2253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(potential) new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ritical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ath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5" name="Elbow Connector 64"/>
          <p:cNvCxnSpPr>
            <a:stCxn id="46" idx="3"/>
            <a:endCxn id="62" idx="1"/>
          </p:cNvCxnSpPr>
          <p:nvPr/>
        </p:nvCxnSpPr>
        <p:spPr bwMode="auto">
          <a:xfrm flipV="1">
            <a:off x="5701047" y="4120513"/>
            <a:ext cx="1022596" cy="1078024"/>
          </a:xfrm>
          <a:prstGeom prst="bentConnector3">
            <a:avLst>
              <a:gd name="adj1" fmla="val 65329"/>
            </a:avLst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6295379" y="3438667"/>
            <a:ext cx="1205921" cy="994362"/>
            <a:chOff x="6295379" y="3438667"/>
            <a:chExt cx="1205921" cy="994362"/>
          </a:xfrm>
        </p:grpSpPr>
        <p:grpSp>
          <p:nvGrpSpPr>
            <p:cNvPr id="61" name="Group 60"/>
            <p:cNvGrpSpPr/>
            <p:nvPr/>
          </p:nvGrpSpPr>
          <p:grpSpPr>
            <a:xfrm>
              <a:off x="6295379" y="3438667"/>
              <a:ext cx="1205921" cy="994362"/>
              <a:chOff x="5741043" y="5429588"/>
              <a:chExt cx="1205921" cy="994362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6169307" y="5798917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741043" y="5429588"/>
                <a:ext cx="1205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dirty="0" smtClean="0">
                    <a:solidFill>
                      <a:srgbClr val="000000"/>
                    </a:solidFill>
                  </a:rPr>
                  <a:t>pc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68" name="Straight Connector 67"/>
            <p:cNvCxnSpPr/>
            <p:nvPr/>
          </p:nvCxnSpPr>
          <p:spPr bwMode="auto">
            <a:xfrm>
              <a:off x="6723643" y="4248363"/>
              <a:ext cx="174696" cy="88506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H="1">
              <a:off x="6723644" y="4336869"/>
              <a:ext cx="174695" cy="96160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6" name="TextBox 65"/>
          <p:cNvSpPr txBox="1"/>
          <p:nvPr/>
        </p:nvSpPr>
        <p:spPr>
          <a:xfrm>
            <a:off x="7163481" y="3526232"/>
            <a:ext cx="1885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This will slow down PC redirection!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8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7" grpId="0"/>
      <p:bldP spid="60" grpId="0"/>
      <p:bldP spid="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Critical Paths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cxnSp>
        <p:nvCxnSpPr>
          <p:cNvPr id="8" name="Straight Arrow Connector 7"/>
          <p:cNvCxnSpPr>
            <a:stCxn id="13" idx="3"/>
            <a:endCxn id="7" idx="2"/>
          </p:cNvCxnSpPr>
          <p:nvPr/>
        </p:nvCxnSpPr>
        <p:spPr bwMode="auto">
          <a:xfrm>
            <a:off x="1850612" y="2599951"/>
            <a:ext cx="705917" cy="193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7" idx="0"/>
            <a:endCxn id="23" idx="1"/>
          </p:cNvCxnSpPr>
          <p:nvPr/>
        </p:nvCxnSpPr>
        <p:spPr bwMode="auto">
          <a:xfrm>
            <a:off x="4135251" y="2601886"/>
            <a:ext cx="1103366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1027732" y="1918099"/>
            <a:ext cx="1205921" cy="996296"/>
            <a:chOff x="2394883" y="5429585"/>
            <a:chExt cx="1205921" cy="996296"/>
          </a:xfrm>
        </p:grpSpPr>
        <p:grpSp>
          <p:nvGrpSpPr>
            <p:cNvPr id="11" name="Group 10"/>
            <p:cNvGrpSpPr/>
            <p:nvPr/>
          </p:nvGrpSpPr>
          <p:grpSpPr>
            <a:xfrm>
              <a:off x="2569580" y="5798920"/>
              <a:ext cx="648183" cy="626961"/>
              <a:chOff x="1921397" y="5613725"/>
              <a:chExt cx="648183" cy="626961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2129742" y="5613725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4" name="Straight Connector 13"/>
              <p:cNvCxnSpPr>
                <a:stCxn id="13" idx="0"/>
              </p:cNvCxnSpPr>
              <p:nvPr/>
            </p:nvCxnSpPr>
            <p:spPr bwMode="auto">
              <a:xfrm>
                <a:off x="2349661" y="5613725"/>
                <a:ext cx="0" cy="625033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flipH="1">
                <a:off x="1921397" y="5613725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flipH="1">
                <a:off x="1921397" y="6240686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" name="TextBox 11"/>
            <p:cNvSpPr txBox="1"/>
            <p:nvPr/>
          </p:nvSpPr>
          <p:spPr>
            <a:xfrm>
              <a:off x="2394883" y="5429585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rf2eFifo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60492" y="1920034"/>
            <a:ext cx="1205921" cy="994362"/>
            <a:chOff x="5741043" y="5429588"/>
            <a:chExt cx="1205921" cy="994362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169307" y="5798917"/>
              <a:ext cx="439838" cy="625033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41043" y="5429588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brpred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44284" y="1918099"/>
            <a:ext cx="1628503" cy="998231"/>
            <a:chOff x="2183592" y="5427650"/>
            <a:chExt cx="1628503" cy="998231"/>
          </a:xfrm>
        </p:grpSpPr>
        <p:grpSp>
          <p:nvGrpSpPr>
            <p:cNvPr id="21" name="Group 20"/>
            <p:cNvGrpSpPr/>
            <p:nvPr/>
          </p:nvGrpSpPr>
          <p:grpSpPr>
            <a:xfrm>
              <a:off x="2569580" y="5798920"/>
              <a:ext cx="648183" cy="626961"/>
              <a:chOff x="1921397" y="5613725"/>
              <a:chExt cx="648183" cy="626961"/>
            </a:xfrm>
          </p:grpSpPr>
          <p:sp>
            <p:nvSpPr>
              <p:cNvPr id="23" name="Rectangle 22"/>
              <p:cNvSpPr/>
              <p:nvPr/>
            </p:nvSpPr>
            <p:spPr bwMode="auto">
              <a:xfrm>
                <a:off x="2129742" y="5613725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4" name="Straight Connector 23"/>
              <p:cNvCxnSpPr>
                <a:stCxn id="23" idx="0"/>
              </p:cNvCxnSpPr>
              <p:nvPr/>
            </p:nvCxnSpPr>
            <p:spPr bwMode="auto">
              <a:xfrm>
                <a:off x="2349661" y="5613725"/>
                <a:ext cx="0" cy="625033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 flipH="1">
                <a:off x="1921397" y="5613725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>
                <a:off x="1921397" y="6240686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2" name="TextBox 21"/>
            <p:cNvSpPr txBox="1"/>
            <p:nvPr/>
          </p:nvSpPr>
          <p:spPr>
            <a:xfrm>
              <a:off x="2183592" y="5427650"/>
              <a:ext cx="16285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redirectFifo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23" idx="3"/>
            <a:endCxn id="18" idx="1"/>
          </p:cNvCxnSpPr>
          <p:nvPr/>
        </p:nvCxnSpPr>
        <p:spPr bwMode="auto">
          <a:xfrm flipV="1">
            <a:off x="5678455" y="2601880"/>
            <a:ext cx="1510301" cy="6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0" name="Group 29"/>
          <p:cNvGrpSpPr/>
          <p:nvPr/>
        </p:nvGrpSpPr>
        <p:grpSpPr>
          <a:xfrm>
            <a:off x="2551613" y="2143299"/>
            <a:ext cx="1584959" cy="917173"/>
            <a:chOff x="2551613" y="2143299"/>
            <a:chExt cx="1584959" cy="917173"/>
          </a:xfrm>
        </p:grpSpPr>
        <p:sp>
          <p:nvSpPr>
            <p:cNvPr id="7" name="Cloud 6"/>
            <p:cNvSpPr/>
            <p:nvPr/>
          </p:nvSpPr>
          <p:spPr bwMode="auto">
            <a:xfrm>
              <a:off x="2551613" y="2143299"/>
              <a:ext cx="1584959" cy="917173"/>
            </a:xfrm>
            <a:prstGeom prst="cloud">
              <a:avLst/>
            </a:prstGeom>
            <a:solidFill>
              <a:schemeClr val="accent5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34492" y="2264870"/>
              <a:ext cx="1219200" cy="6740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sz="1400" dirty="0" smtClean="0">
                  <a:solidFill>
                    <a:srgbClr val="000000"/>
                  </a:solidFill>
                  <a:latin typeface="Verdana" pitchFamily="34" charset="0"/>
                </a:rPr>
                <a:t>branch </a:t>
              </a:r>
              <a:r>
                <a:rPr lang="en-US" sz="1400" dirty="0">
                  <a:solidFill>
                    <a:srgbClr val="000000"/>
                  </a:solidFill>
                  <a:latin typeface="Verdana" pitchFamily="34" charset="0"/>
                </a:rPr>
                <a:t>target </a:t>
              </a:r>
              <a:r>
                <a:rPr lang="en-US" sz="1400" dirty="0" smtClean="0">
                  <a:solidFill>
                    <a:srgbClr val="000000"/>
                  </a:solidFill>
                  <a:latin typeface="Verdana" pitchFamily="34" charset="0"/>
                </a:rPr>
                <a:t>calculation</a:t>
              </a:r>
              <a:endParaRPr lang="en-US" sz="1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00696" y="4063697"/>
            <a:ext cx="1245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Way 2: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36" idx="3"/>
            <a:endCxn id="52" idx="2"/>
          </p:cNvCxnSpPr>
          <p:nvPr/>
        </p:nvCxnSpPr>
        <p:spPr bwMode="auto">
          <a:xfrm>
            <a:off x="1873204" y="5196602"/>
            <a:ext cx="705917" cy="193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52" idx="0"/>
            <a:endCxn id="46" idx="1"/>
          </p:cNvCxnSpPr>
          <p:nvPr/>
        </p:nvCxnSpPr>
        <p:spPr bwMode="auto">
          <a:xfrm>
            <a:off x="4157843" y="5198537"/>
            <a:ext cx="486442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1050324" y="4514750"/>
            <a:ext cx="1205921" cy="996296"/>
            <a:chOff x="2394883" y="5429585"/>
            <a:chExt cx="1205921" cy="996296"/>
          </a:xfrm>
        </p:grpSpPr>
        <p:grpSp>
          <p:nvGrpSpPr>
            <p:cNvPr id="34" name="Group 33"/>
            <p:cNvGrpSpPr/>
            <p:nvPr/>
          </p:nvGrpSpPr>
          <p:grpSpPr>
            <a:xfrm>
              <a:off x="2569580" y="5798920"/>
              <a:ext cx="648183" cy="626961"/>
              <a:chOff x="1921397" y="5613725"/>
              <a:chExt cx="648183" cy="626961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2129742" y="5613725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7" name="Straight Connector 36"/>
              <p:cNvCxnSpPr>
                <a:stCxn id="36" idx="0"/>
              </p:cNvCxnSpPr>
              <p:nvPr/>
            </p:nvCxnSpPr>
            <p:spPr bwMode="auto">
              <a:xfrm>
                <a:off x="2349661" y="5613725"/>
                <a:ext cx="0" cy="625033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 flipH="1">
                <a:off x="1921397" y="5613725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flipH="1">
                <a:off x="1921397" y="6240686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2394883" y="5429585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rf2eFifo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783084" y="4516685"/>
            <a:ext cx="1205921" cy="994362"/>
            <a:chOff x="5741043" y="5429588"/>
            <a:chExt cx="1205921" cy="994362"/>
          </a:xfrm>
        </p:grpSpPr>
        <p:sp>
          <p:nvSpPr>
            <p:cNvPr id="41" name="Rectangle 40"/>
            <p:cNvSpPr/>
            <p:nvPr/>
          </p:nvSpPr>
          <p:spPr bwMode="auto">
            <a:xfrm>
              <a:off x="6169307" y="5798917"/>
              <a:ext cx="439838" cy="625033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41043" y="5429588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brpred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049952" y="4514750"/>
            <a:ext cx="1628503" cy="998231"/>
            <a:chOff x="2183592" y="5427650"/>
            <a:chExt cx="1628503" cy="998231"/>
          </a:xfrm>
        </p:grpSpPr>
        <p:grpSp>
          <p:nvGrpSpPr>
            <p:cNvPr id="44" name="Group 43"/>
            <p:cNvGrpSpPr/>
            <p:nvPr/>
          </p:nvGrpSpPr>
          <p:grpSpPr>
            <a:xfrm>
              <a:off x="2569580" y="5798920"/>
              <a:ext cx="648183" cy="626961"/>
              <a:chOff x="1921397" y="5613725"/>
              <a:chExt cx="648183" cy="626961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2129742" y="5613725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47" name="Straight Connector 46"/>
              <p:cNvCxnSpPr>
                <a:stCxn id="46" idx="0"/>
              </p:cNvCxnSpPr>
              <p:nvPr/>
            </p:nvCxnSpPr>
            <p:spPr bwMode="auto">
              <a:xfrm>
                <a:off x="2349661" y="5613725"/>
                <a:ext cx="0" cy="625033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 flipH="1">
                <a:off x="1921397" y="5613725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 flipH="1">
                <a:off x="1921397" y="6240686"/>
                <a:ext cx="208345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5" name="TextBox 44"/>
            <p:cNvSpPr txBox="1"/>
            <p:nvPr/>
          </p:nvSpPr>
          <p:spPr>
            <a:xfrm>
              <a:off x="2183592" y="5427650"/>
              <a:ext cx="16285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redirectFifo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50" name="Straight Arrow Connector 49"/>
          <p:cNvCxnSpPr>
            <a:stCxn id="46" idx="3"/>
            <a:endCxn id="41" idx="1"/>
          </p:cNvCxnSpPr>
          <p:nvPr/>
        </p:nvCxnSpPr>
        <p:spPr bwMode="auto">
          <a:xfrm flipV="1">
            <a:off x="5084123" y="5198531"/>
            <a:ext cx="2127225" cy="6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2574205" y="4739950"/>
            <a:ext cx="1584959" cy="917173"/>
            <a:chOff x="2551613" y="2143299"/>
            <a:chExt cx="1584959" cy="917173"/>
          </a:xfrm>
        </p:grpSpPr>
        <p:sp>
          <p:nvSpPr>
            <p:cNvPr id="52" name="Cloud 51"/>
            <p:cNvSpPr/>
            <p:nvPr/>
          </p:nvSpPr>
          <p:spPr bwMode="auto">
            <a:xfrm>
              <a:off x="2551613" y="2143299"/>
              <a:ext cx="1584959" cy="917173"/>
            </a:xfrm>
            <a:prstGeom prst="cloud">
              <a:avLst/>
            </a:prstGeom>
            <a:solidFill>
              <a:schemeClr val="accent5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34492" y="2264870"/>
              <a:ext cx="1219200" cy="6740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sz="1400" dirty="0" smtClean="0">
                  <a:solidFill>
                    <a:srgbClr val="000000"/>
                  </a:solidFill>
                  <a:latin typeface="Verdana" pitchFamily="34" charset="0"/>
                </a:rPr>
                <a:t>branch </a:t>
              </a:r>
              <a:r>
                <a:rPr lang="en-US" sz="1400" dirty="0">
                  <a:solidFill>
                    <a:srgbClr val="000000"/>
                  </a:solidFill>
                  <a:latin typeface="Verdana" pitchFamily="34" charset="0"/>
                </a:rPr>
                <a:t>target </a:t>
              </a:r>
              <a:r>
                <a:rPr lang="en-US" sz="1400" dirty="0" smtClean="0">
                  <a:solidFill>
                    <a:srgbClr val="000000"/>
                  </a:solidFill>
                  <a:latin typeface="Verdana" pitchFamily="34" charset="0"/>
                </a:rPr>
                <a:t>calculation</a:t>
              </a:r>
              <a:endParaRPr lang="en-US" sz="1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cxnSp>
        <p:nvCxnSpPr>
          <p:cNvPr id="55" name="Straight Connector 54"/>
          <p:cNvCxnSpPr>
            <a:stCxn id="23" idx="1"/>
            <a:endCxn id="23" idx="3"/>
          </p:cNvCxnSpPr>
          <p:nvPr/>
        </p:nvCxnSpPr>
        <p:spPr bwMode="auto">
          <a:xfrm>
            <a:off x="5238617" y="2601886"/>
            <a:ext cx="439838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552771" y="294760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Bypass </a:t>
            </a:r>
            <a:r>
              <a:rPr lang="en-US" dirty="0" err="1" smtClean="0">
                <a:solidFill>
                  <a:srgbClr val="FF0000"/>
                </a:solidFill>
              </a:rPr>
              <a:t>Fifo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79044" y="5535552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New CF </a:t>
            </a:r>
            <a:r>
              <a:rPr lang="en-US" dirty="0" err="1" smtClean="0">
                <a:solidFill>
                  <a:srgbClr val="FF0000"/>
                </a:solidFill>
              </a:rPr>
              <a:t>Fifo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5" name="Elbow Connector 64"/>
          <p:cNvCxnSpPr>
            <a:stCxn id="46" idx="3"/>
            <a:endCxn id="62" idx="1"/>
          </p:cNvCxnSpPr>
          <p:nvPr/>
        </p:nvCxnSpPr>
        <p:spPr bwMode="auto">
          <a:xfrm flipV="1">
            <a:off x="5084123" y="4120513"/>
            <a:ext cx="1639520" cy="1078024"/>
          </a:xfrm>
          <a:prstGeom prst="bentConnector3">
            <a:avLst>
              <a:gd name="adj1" fmla="val 36189"/>
            </a:avLst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6295379" y="3438667"/>
            <a:ext cx="1205921" cy="994362"/>
            <a:chOff x="6295379" y="3438667"/>
            <a:chExt cx="1205921" cy="994362"/>
          </a:xfrm>
        </p:grpSpPr>
        <p:grpSp>
          <p:nvGrpSpPr>
            <p:cNvPr id="61" name="Group 60"/>
            <p:cNvGrpSpPr/>
            <p:nvPr/>
          </p:nvGrpSpPr>
          <p:grpSpPr>
            <a:xfrm>
              <a:off x="6295379" y="3438667"/>
              <a:ext cx="1205921" cy="994362"/>
              <a:chOff x="5741043" y="5429588"/>
              <a:chExt cx="1205921" cy="994362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6169307" y="5798917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741043" y="5429588"/>
                <a:ext cx="1205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dirty="0" smtClean="0">
                    <a:solidFill>
                      <a:srgbClr val="000000"/>
                    </a:solidFill>
                  </a:rPr>
                  <a:t>pc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68" name="Straight Connector 67"/>
            <p:cNvCxnSpPr/>
            <p:nvPr/>
          </p:nvCxnSpPr>
          <p:spPr bwMode="auto">
            <a:xfrm>
              <a:off x="6723643" y="4248363"/>
              <a:ext cx="174696" cy="88506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H="1">
              <a:off x="6723644" y="4336869"/>
              <a:ext cx="174695" cy="96160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9" name="Group 68"/>
          <p:cNvGrpSpPr/>
          <p:nvPr/>
        </p:nvGrpSpPr>
        <p:grpSpPr>
          <a:xfrm>
            <a:off x="6003312" y="4882157"/>
            <a:ext cx="648183" cy="626961"/>
            <a:chOff x="1921397" y="5613725"/>
            <a:chExt cx="648183" cy="626961"/>
          </a:xfrm>
        </p:grpSpPr>
        <p:sp>
          <p:nvSpPr>
            <p:cNvPr id="72" name="Rectangle 71"/>
            <p:cNvSpPr/>
            <p:nvPr/>
          </p:nvSpPr>
          <p:spPr bwMode="auto">
            <a:xfrm>
              <a:off x="2129742" y="5613725"/>
              <a:ext cx="439838" cy="625033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3" name="Straight Connector 72"/>
            <p:cNvCxnSpPr>
              <a:stCxn id="72" idx="0"/>
            </p:cNvCxnSpPr>
            <p:nvPr/>
          </p:nvCxnSpPr>
          <p:spPr bwMode="auto">
            <a:xfrm>
              <a:off x="2349661" y="5613725"/>
              <a:ext cx="0" cy="625033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H="1">
              <a:off x="1921397" y="5613725"/>
              <a:ext cx="208345" cy="0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H="1">
              <a:off x="1921397" y="6240686"/>
              <a:ext cx="208345" cy="0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7" name="Straight Connector 76"/>
          <p:cNvCxnSpPr>
            <a:endCxn id="72" idx="1"/>
          </p:cNvCxnSpPr>
          <p:nvPr/>
        </p:nvCxnSpPr>
        <p:spPr bwMode="auto">
          <a:xfrm flipV="1">
            <a:off x="1873204" y="5194674"/>
            <a:ext cx="4338453" cy="1928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2203570" y="5657123"/>
            <a:ext cx="2253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(potential) new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ritical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ath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51186" y="4779959"/>
            <a:ext cx="1515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This will only slow </a:t>
            </a:r>
            <a:r>
              <a:rPr lang="en-US" dirty="0" err="1" smtClean="0">
                <a:solidFill>
                  <a:srgbClr val="FF0000"/>
                </a:solidFill>
              </a:rPr>
              <a:t>brpred</a:t>
            </a:r>
            <a:r>
              <a:rPr lang="en-US" dirty="0" smtClean="0">
                <a:solidFill>
                  <a:srgbClr val="FF0000"/>
                </a:solidFill>
              </a:rPr>
              <a:t> training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18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7" grpId="0"/>
      <p:bldP spid="78" grpId="0"/>
      <p:bldP spid="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3255863" y="3014078"/>
            <a:ext cx="2357537" cy="219919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30146" y="3854371"/>
            <a:ext cx="7430947" cy="439838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800" dirty="0" smtClean="0"/>
              <a:t>After splitting the critical path with way 1:</a:t>
            </a:r>
            <a:endParaRPr lang="en-US" sz="3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=========================================================================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Timing constraint: Default period analysis for Clock '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scemi_clk_port_clkgen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/current_clk1'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Clock period: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8.749ns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(frequency: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114.294MHz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Total number of paths / destination ports: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38299383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13320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-------------------------------------------------------------------------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Delay:              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8.749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ns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(Levels of Logic = 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19)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Source:           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scemi_dut_dut_dutIfc_m_dut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/m/rf2eFifo_data_1_96 (FF)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Destination:      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scemi_dut_dut_dutIfc_m_dut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/m/rf2eFifo_enqEn_rl (FF)</a:t>
            </a: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Source Clock:     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scemi_clk_port_clkgen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/current_clk1 rising</a:t>
            </a: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Destination Clock: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scemi_clk_port_clkgen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/current_clk1 rising</a:t>
            </a:r>
          </a:p>
          <a:p>
            <a:pPr marL="0" indent="0">
              <a:buNone/>
            </a:pP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  Data Path: </a:t>
            </a:r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scemi_dut_dut_dutIfc_m_dut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/m/rf2eFifo_data_1_96 to </a:t>
            </a:r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scemi_dut_dut_dutIfc_m_dut</a:t>
            </a:r>
            <a:r>
              <a:rPr lang="en-US" sz="2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/m/rf2eFifo+enqEn+rl</a:t>
            </a:r>
            <a:endParaRPr lang="en-US" sz="29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9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50324" y="5327550"/>
            <a:ext cx="6938681" cy="1376029"/>
            <a:chOff x="1050324" y="4514750"/>
            <a:chExt cx="6938681" cy="1376029"/>
          </a:xfrm>
        </p:grpSpPr>
        <p:cxnSp>
          <p:nvCxnSpPr>
            <p:cNvPr id="30" name="Straight Arrow Connector 29"/>
            <p:cNvCxnSpPr>
              <a:stCxn id="35" idx="3"/>
              <a:endCxn id="51" idx="2"/>
            </p:cNvCxnSpPr>
            <p:nvPr/>
          </p:nvCxnSpPr>
          <p:spPr bwMode="auto">
            <a:xfrm>
              <a:off x="1873204" y="5196602"/>
              <a:ext cx="705917" cy="1935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51" idx="0"/>
              <a:endCxn id="45" idx="1"/>
            </p:cNvCxnSpPr>
            <p:nvPr/>
          </p:nvCxnSpPr>
          <p:spPr bwMode="auto">
            <a:xfrm>
              <a:off x="4157843" y="5198537"/>
              <a:ext cx="1103366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32" name="Group 31"/>
            <p:cNvGrpSpPr/>
            <p:nvPr/>
          </p:nvGrpSpPr>
          <p:grpSpPr>
            <a:xfrm>
              <a:off x="1050324" y="4514750"/>
              <a:ext cx="1205921" cy="996296"/>
              <a:chOff x="2394883" y="5429585"/>
              <a:chExt cx="1205921" cy="996296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2569580" y="5798920"/>
                <a:ext cx="648183" cy="626961"/>
                <a:chOff x="1921397" y="5613725"/>
                <a:chExt cx="648183" cy="626961"/>
              </a:xfrm>
            </p:grpSpPr>
            <p:sp>
              <p:nvSpPr>
                <p:cNvPr id="35" name="Rectangle 34"/>
                <p:cNvSpPr/>
                <p:nvPr/>
              </p:nvSpPr>
              <p:spPr bwMode="auto">
                <a:xfrm>
                  <a:off x="2129742" y="5613725"/>
                  <a:ext cx="439838" cy="625033"/>
                </a:xfrm>
                <a:prstGeom prst="rect">
                  <a:avLst/>
                </a:prstGeom>
                <a:solidFill>
                  <a:schemeClr val="accent5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36" name="Straight Connector 35"/>
                <p:cNvCxnSpPr>
                  <a:stCxn id="35" idx="0"/>
                </p:cNvCxnSpPr>
                <p:nvPr/>
              </p:nvCxnSpPr>
              <p:spPr bwMode="auto">
                <a:xfrm>
                  <a:off x="2349661" y="5613725"/>
                  <a:ext cx="0" cy="62503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Straight Connector 36"/>
                <p:cNvCxnSpPr/>
                <p:nvPr/>
              </p:nvCxnSpPr>
              <p:spPr bwMode="auto">
                <a:xfrm flipH="1">
                  <a:off x="1921397" y="5613725"/>
                  <a:ext cx="208345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flipH="1">
                  <a:off x="1921397" y="6240686"/>
                  <a:ext cx="208345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4" name="TextBox 33"/>
              <p:cNvSpPr txBox="1"/>
              <p:nvPr/>
            </p:nvSpPr>
            <p:spPr>
              <a:xfrm>
                <a:off x="2394883" y="5429585"/>
                <a:ext cx="1205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>
                    <a:solidFill>
                      <a:srgbClr val="000000"/>
                    </a:solidFill>
                  </a:rPr>
                  <a:t>rf2eFifo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6783084" y="4516685"/>
              <a:ext cx="1205921" cy="994362"/>
              <a:chOff x="5741043" y="5429588"/>
              <a:chExt cx="1205921" cy="994362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6169307" y="5798917"/>
                <a:ext cx="439838" cy="625033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741043" y="5429588"/>
                <a:ext cx="1205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brpred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666876" y="4514750"/>
              <a:ext cx="1628503" cy="998231"/>
              <a:chOff x="2183592" y="5427650"/>
              <a:chExt cx="1628503" cy="998231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2569580" y="5798920"/>
                <a:ext cx="648183" cy="626961"/>
                <a:chOff x="1921397" y="5613725"/>
                <a:chExt cx="648183" cy="626961"/>
              </a:xfrm>
            </p:grpSpPr>
            <p:sp>
              <p:nvSpPr>
                <p:cNvPr id="45" name="Rectangle 44"/>
                <p:cNvSpPr/>
                <p:nvPr/>
              </p:nvSpPr>
              <p:spPr bwMode="auto">
                <a:xfrm>
                  <a:off x="2129742" y="5613725"/>
                  <a:ext cx="439838" cy="625033"/>
                </a:xfrm>
                <a:prstGeom prst="rect">
                  <a:avLst/>
                </a:prstGeom>
                <a:solidFill>
                  <a:schemeClr val="accent5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46" name="Straight Connector 45"/>
                <p:cNvCxnSpPr>
                  <a:stCxn id="45" idx="0"/>
                </p:cNvCxnSpPr>
                <p:nvPr/>
              </p:nvCxnSpPr>
              <p:spPr bwMode="auto">
                <a:xfrm>
                  <a:off x="2349661" y="5613725"/>
                  <a:ext cx="0" cy="62503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7" name="Straight Connector 46"/>
                <p:cNvCxnSpPr/>
                <p:nvPr/>
              </p:nvCxnSpPr>
              <p:spPr bwMode="auto">
                <a:xfrm flipH="1">
                  <a:off x="1921397" y="5613725"/>
                  <a:ext cx="208345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8" name="Straight Connector 47"/>
                <p:cNvCxnSpPr/>
                <p:nvPr/>
              </p:nvCxnSpPr>
              <p:spPr bwMode="auto">
                <a:xfrm flipH="1">
                  <a:off x="1921397" y="6240686"/>
                  <a:ext cx="208345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4" name="TextBox 43"/>
              <p:cNvSpPr txBox="1"/>
              <p:nvPr/>
            </p:nvSpPr>
            <p:spPr>
              <a:xfrm>
                <a:off x="2183592" y="5427650"/>
                <a:ext cx="16285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redirectFifo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49" name="Straight Arrow Connector 48"/>
            <p:cNvCxnSpPr>
              <a:stCxn id="45" idx="3"/>
              <a:endCxn id="40" idx="1"/>
            </p:cNvCxnSpPr>
            <p:nvPr/>
          </p:nvCxnSpPr>
          <p:spPr bwMode="auto">
            <a:xfrm flipV="1">
              <a:off x="5701047" y="5198531"/>
              <a:ext cx="1510301" cy="6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0" name="Group 49"/>
            <p:cNvGrpSpPr/>
            <p:nvPr/>
          </p:nvGrpSpPr>
          <p:grpSpPr>
            <a:xfrm>
              <a:off x="2574205" y="4739950"/>
              <a:ext cx="1584959" cy="917173"/>
              <a:chOff x="2551613" y="2143299"/>
              <a:chExt cx="1584959" cy="917173"/>
            </a:xfrm>
          </p:grpSpPr>
          <p:sp>
            <p:nvSpPr>
              <p:cNvPr id="51" name="Cloud 50"/>
              <p:cNvSpPr/>
              <p:nvPr/>
            </p:nvSpPr>
            <p:spPr bwMode="auto">
              <a:xfrm>
                <a:off x="2551613" y="2143299"/>
                <a:ext cx="1584959" cy="917173"/>
              </a:xfrm>
              <a:prstGeom prst="cloud">
                <a:avLst/>
              </a:prstGeom>
              <a:solidFill>
                <a:schemeClr val="accent5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734492" y="2264870"/>
                <a:ext cx="1219200" cy="6740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buNone/>
                </a:pPr>
                <a:r>
                  <a:rPr lang="en-US" sz="1400" dirty="0" smtClean="0">
                    <a:solidFill>
                      <a:srgbClr val="000000"/>
                    </a:solidFill>
                    <a:latin typeface="Verdana" pitchFamily="34" charset="0"/>
                  </a:rPr>
                  <a:t>branch </a:t>
                </a:r>
                <a:r>
                  <a:rPr lang="en-US" sz="1400" dirty="0">
                    <a:solidFill>
                      <a:srgbClr val="000000"/>
                    </a:solidFill>
                    <a:latin typeface="Verdana" pitchFamily="34" charset="0"/>
                  </a:rPr>
                  <a:t>target 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Verdana" pitchFamily="34" charset="0"/>
                  </a:rPr>
                  <a:t>calculation</a:t>
                </a:r>
                <a:endParaRPr lang="en-US" sz="14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843715" y="5521447"/>
              <a:ext cx="10647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CF </a:t>
              </a:r>
              <a:r>
                <a:rPr lang="en-US" dirty="0" err="1" smtClean="0">
                  <a:solidFill>
                    <a:srgbClr val="FF0000"/>
                  </a:solidFill>
                </a:rPr>
                <a:t>Fifo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48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FPGAs are working again</a:t>
            </a:r>
          </a:p>
          <a:p>
            <a:pPr lvl="1"/>
            <a:r>
              <a:rPr lang="en-US" dirty="0" smtClean="0"/>
              <a:t>If you have any problems with them, let me know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Xilinx Reports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6" name="Flowchart: Multidocument 95"/>
          <p:cNvSpPr/>
          <p:nvPr/>
        </p:nvSpPr>
        <p:spPr bwMode="auto">
          <a:xfrm>
            <a:off x="5543237" y="520858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srp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9" name="Flowchart: Multidocument 8"/>
          <p:cNvSpPr/>
          <p:nvPr/>
        </p:nvSpPr>
        <p:spPr bwMode="auto">
          <a:xfrm>
            <a:off x="115746" y="1666751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bsv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0" name="Flowchart: Multidocument 9"/>
          <p:cNvSpPr/>
          <p:nvPr/>
        </p:nvSpPr>
        <p:spPr bwMode="auto">
          <a:xfrm>
            <a:off x="3741047" y="1666751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783713" y="1759347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Bluespec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409014" y="1759347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HDL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7366350" y="1446835"/>
            <a:ext cx="1621420" cy="1551000"/>
            <a:chOff x="7141580" y="1446835"/>
            <a:chExt cx="1621420" cy="1551000"/>
          </a:xfrm>
          <a:solidFill>
            <a:schemeClr val="bg1">
              <a:lumMod val="95000"/>
            </a:schemeClr>
          </a:solidFill>
        </p:grpSpPr>
        <p:sp>
          <p:nvSpPr>
            <p:cNvPr id="16" name="Rounded Rectangle 15"/>
            <p:cNvSpPr/>
            <p:nvPr/>
          </p:nvSpPr>
          <p:spPr bwMode="auto">
            <a:xfrm>
              <a:off x="7141580" y="1446835"/>
              <a:ext cx="1621420" cy="1551000"/>
            </a:xfrm>
            <a:prstGeom prst="round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RTL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319633" y="2061045"/>
              <a:ext cx="1265314" cy="612140"/>
              <a:chOff x="5322303" y="3421923"/>
              <a:chExt cx="1265314" cy="612140"/>
            </a:xfrm>
            <a:grpFill/>
          </p:grpSpPr>
          <p:sp>
            <p:nvSpPr>
              <p:cNvPr id="20" name="Flowchart: Delay 19"/>
              <p:cNvSpPr/>
              <p:nvPr/>
            </p:nvSpPr>
            <p:spPr bwMode="auto">
              <a:xfrm>
                <a:off x="5482122" y="3421923"/>
                <a:ext cx="329204" cy="289560"/>
              </a:xfrm>
              <a:prstGeom prst="flowChartDelay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5322303" y="3495040"/>
                <a:ext cx="159819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5322303" y="3647440"/>
                <a:ext cx="149161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Elbow Connector 29"/>
              <p:cNvCxnSpPr>
                <a:stCxn id="20" idx="3"/>
              </p:cNvCxnSpPr>
              <p:nvPr/>
            </p:nvCxnSpPr>
            <p:spPr bwMode="auto">
              <a:xfrm>
                <a:off x="5811326" y="3566703"/>
                <a:ext cx="284609" cy="249647"/>
              </a:xfrm>
              <a:prstGeom prst="bentConnector3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" name="Flowchart: Delay 30"/>
              <p:cNvSpPr/>
              <p:nvPr/>
            </p:nvSpPr>
            <p:spPr bwMode="auto">
              <a:xfrm>
                <a:off x="6103924" y="3744503"/>
                <a:ext cx="329204" cy="289560"/>
              </a:xfrm>
              <a:prstGeom prst="flowChartDelay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>
                <a:off x="5953630" y="3958590"/>
                <a:ext cx="156579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6433128" y="3889283"/>
                <a:ext cx="154489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74" name="Group 173"/>
          <p:cNvGrpSpPr/>
          <p:nvPr/>
        </p:nvGrpSpPr>
        <p:grpSpPr>
          <a:xfrm>
            <a:off x="7366350" y="4611174"/>
            <a:ext cx="1621420" cy="1551000"/>
            <a:chOff x="7141580" y="4552614"/>
            <a:chExt cx="1621420" cy="1551000"/>
          </a:xfrm>
          <a:solidFill>
            <a:schemeClr val="bg1">
              <a:lumMod val="95000"/>
            </a:schemeClr>
          </a:solidFill>
        </p:grpSpPr>
        <p:sp>
          <p:nvSpPr>
            <p:cNvPr id="39" name="Rounded Rectangle 38"/>
            <p:cNvSpPr/>
            <p:nvPr/>
          </p:nvSpPr>
          <p:spPr bwMode="auto">
            <a:xfrm>
              <a:off x="7141580" y="4552614"/>
              <a:ext cx="1621420" cy="1551000"/>
            </a:xfrm>
            <a:prstGeom prst="round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rPr>
                <a:t>NCD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7482956" y="5290643"/>
              <a:ext cx="159819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7482956" y="5443043"/>
              <a:ext cx="149161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7632117" y="5160309"/>
              <a:ext cx="640345" cy="691985"/>
            </a:xfrm>
            <a:prstGeom prst="rect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sz="1000" b="1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FPGA Slice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7495621" y="5595443"/>
              <a:ext cx="149161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8272462" y="5378419"/>
              <a:ext cx="149161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ounded Rectangle 50"/>
          <p:cNvSpPr/>
          <p:nvPr/>
        </p:nvSpPr>
        <p:spPr bwMode="auto">
          <a:xfrm>
            <a:off x="7430493" y="3369072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Mapping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43237" y="4923686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Place &amp; Route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3472605" y="4355041"/>
            <a:ext cx="1740653" cy="2063267"/>
            <a:chOff x="2974947" y="4176709"/>
            <a:chExt cx="1740653" cy="2063267"/>
          </a:xfrm>
          <a:solidFill>
            <a:schemeClr val="bg1">
              <a:lumMod val="95000"/>
            </a:schemeClr>
          </a:solidFill>
        </p:grpSpPr>
        <p:sp>
          <p:nvSpPr>
            <p:cNvPr id="168" name="Rounded Rectangle 167"/>
            <p:cNvSpPr/>
            <p:nvPr/>
          </p:nvSpPr>
          <p:spPr bwMode="auto">
            <a:xfrm>
              <a:off x="2974947" y="4176709"/>
              <a:ext cx="1740653" cy="2063267"/>
            </a:xfrm>
            <a:prstGeom prst="round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Final Design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69" name="Group 168"/>
            <p:cNvGrpSpPr/>
            <p:nvPr/>
          </p:nvGrpSpPr>
          <p:grpSpPr>
            <a:xfrm>
              <a:off x="3271393" y="4934023"/>
              <a:ext cx="1143002" cy="1144556"/>
              <a:chOff x="3271393" y="4934023"/>
              <a:chExt cx="1143002" cy="1144556"/>
            </a:xfrm>
            <a:grpFill/>
          </p:grpSpPr>
          <p:sp>
            <p:nvSpPr>
              <p:cNvPr id="101" name="Rectangle 100"/>
              <p:cNvSpPr/>
              <p:nvPr/>
            </p:nvSpPr>
            <p:spPr bwMode="auto">
              <a:xfrm>
                <a:off x="3271395" y="49340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3728595" y="49340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3271395" y="53912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3728595" y="53912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4185795" y="49340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4185795" y="53912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3271395" y="58484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3728595" y="58484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4185795" y="58484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0" name="Straight Connector 109"/>
              <p:cNvCxnSpPr/>
              <p:nvPr/>
            </p:nvCxnSpPr>
            <p:spPr bwMode="auto">
              <a:xfrm>
                <a:off x="3545715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>
                <a:off x="3591435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>
                <a:off x="3634298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3685730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>
                <a:off x="4045778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4091498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>
                <a:off x="4134361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>
                <a:off x="4002915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>
                <a:off x="3272980" y="520834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271395" y="525406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3272980" y="5299679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3271394" y="5340954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3272979" y="566554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3271394" y="571126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3272979" y="575698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3271393" y="5805066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>
                <a:stCxn id="103" idx="2"/>
              </p:cNvCxnSpPr>
              <p:nvPr/>
            </p:nvCxnSpPr>
            <p:spPr bwMode="auto">
              <a:xfrm>
                <a:off x="3385695" y="5619823"/>
                <a:ext cx="0" cy="9144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3385695" y="5711263"/>
                <a:ext cx="300036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flipV="1">
                <a:off x="3685730" y="5507079"/>
                <a:ext cx="1" cy="204184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>
                <a:endCxn id="104" idx="1"/>
              </p:cNvCxnSpPr>
              <p:nvPr/>
            </p:nvCxnSpPr>
            <p:spPr bwMode="auto">
              <a:xfrm flipV="1">
                <a:off x="3685731" y="5505523"/>
                <a:ext cx="42864" cy="1556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3633661" y="4934023"/>
                <a:ext cx="638" cy="517128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>
                <a:off x="3636202" y="5448770"/>
                <a:ext cx="9429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3272980" y="5805066"/>
                <a:ext cx="318456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 flipH="1" flipV="1">
                <a:off x="3591435" y="5254064"/>
                <a:ext cx="1" cy="551002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3584608" y="5254064"/>
                <a:ext cx="461171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Straight Connector 152"/>
              <p:cNvCxnSpPr/>
              <p:nvPr/>
            </p:nvCxnSpPr>
            <p:spPr bwMode="auto">
              <a:xfrm flipV="1">
                <a:off x="4045778" y="5048323"/>
                <a:ext cx="0" cy="205741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Straight Connector 154"/>
              <p:cNvCxnSpPr>
                <a:stCxn id="105" idx="1"/>
              </p:cNvCxnSpPr>
              <p:nvPr/>
            </p:nvCxnSpPr>
            <p:spPr bwMode="auto">
              <a:xfrm flipH="1">
                <a:off x="4045778" y="5048323"/>
                <a:ext cx="140017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3962787" y="5507079"/>
                <a:ext cx="172050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Straight Connector 159"/>
              <p:cNvCxnSpPr/>
              <p:nvPr/>
            </p:nvCxnSpPr>
            <p:spPr bwMode="auto">
              <a:xfrm flipV="1">
                <a:off x="4134837" y="5095551"/>
                <a:ext cx="0" cy="416086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5" name="Straight Connector 164"/>
              <p:cNvCxnSpPr/>
              <p:nvPr/>
            </p:nvCxnSpPr>
            <p:spPr bwMode="auto">
              <a:xfrm flipH="1">
                <a:off x="4134837" y="5095551"/>
                <a:ext cx="48417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76" name="Rounded Rectangle 175"/>
          <p:cNvSpPr/>
          <p:nvPr/>
        </p:nvSpPr>
        <p:spPr bwMode="auto">
          <a:xfrm>
            <a:off x="1649492" y="4923686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Bitgen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77" name="Flowchart: Multidocument 176"/>
          <p:cNvSpPr/>
          <p:nvPr/>
        </p:nvSpPr>
        <p:spPr bwMode="auto">
          <a:xfrm>
            <a:off x="115746" y="4831090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010010110101…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cxnSp>
        <p:nvCxnSpPr>
          <p:cNvPr id="179" name="Straight Arrow Connector 178"/>
          <p:cNvCxnSpPr>
            <a:stCxn id="9" idx="3"/>
            <a:endCxn id="13" idx="1"/>
          </p:cNvCxnSpPr>
          <p:nvPr/>
        </p:nvCxnSpPr>
        <p:spPr bwMode="auto">
          <a:xfrm flipV="1">
            <a:off x="1319513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1" name="Straight Arrow Connector 180"/>
          <p:cNvCxnSpPr>
            <a:stCxn id="13" idx="3"/>
            <a:endCxn id="10" idx="1"/>
          </p:cNvCxnSpPr>
          <p:nvPr/>
        </p:nvCxnSpPr>
        <p:spPr bwMode="auto">
          <a:xfrm>
            <a:off x="3276847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3" name="Straight Arrow Connector 182"/>
          <p:cNvCxnSpPr>
            <a:stCxn id="10" idx="3"/>
            <a:endCxn id="14" idx="1"/>
          </p:cNvCxnSpPr>
          <p:nvPr/>
        </p:nvCxnSpPr>
        <p:spPr bwMode="auto">
          <a:xfrm flipV="1">
            <a:off x="4944814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5" name="Straight Arrow Connector 184"/>
          <p:cNvCxnSpPr>
            <a:stCxn id="14" idx="3"/>
            <a:endCxn id="16" idx="1"/>
          </p:cNvCxnSpPr>
          <p:nvPr/>
        </p:nvCxnSpPr>
        <p:spPr bwMode="auto">
          <a:xfrm>
            <a:off x="6902148" y="2222335"/>
            <a:ext cx="464202" cy="0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" idx="2"/>
            <a:endCxn id="51" idx="0"/>
          </p:cNvCxnSpPr>
          <p:nvPr/>
        </p:nvCxnSpPr>
        <p:spPr bwMode="auto">
          <a:xfrm>
            <a:off x="8177060" y="2997835"/>
            <a:ext cx="0" cy="371237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51" idx="2"/>
            <a:endCxn id="39" idx="0"/>
          </p:cNvCxnSpPr>
          <p:nvPr/>
        </p:nvCxnSpPr>
        <p:spPr bwMode="auto">
          <a:xfrm>
            <a:off x="8177060" y="4295048"/>
            <a:ext cx="0" cy="316126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39" idx="1"/>
            <a:endCxn id="52" idx="3"/>
          </p:cNvCxnSpPr>
          <p:nvPr/>
        </p:nvCxnSpPr>
        <p:spPr bwMode="auto">
          <a:xfrm flipH="1">
            <a:off x="7036371" y="5386674"/>
            <a:ext cx="329979" cy="0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52" idx="1"/>
            <a:endCxn id="168" idx="3"/>
          </p:cNvCxnSpPr>
          <p:nvPr/>
        </p:nvCxnSpPr>
        <p:spPr bwMode="auto">
          <a:xfrm flipH="1">
            <a:off x="5213258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68" idx="1"/>
            <a:endCxn id="176" idx="3"/>
          </p:cNvCxnSpPr>
          <p:nvPr/>
        </p:nvCxnSpPr>
        <p:spPr bwMode="auto">
          <a:xfrm flipH="1" flipV="1">
            <a:off x="3142626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Straight Arrow Connector 197"/>
          <p:cNvCxnSpPr>
            <a:stCxn id="176" idx="1"/>
            <a:endCxn id="177" idx="3"/>
          </p:cNvCxnSpPr>
          <p:nvPr/>
        </p:nvCxnSpPr>
        <p:spPr bwMode="auto">
          <a:xfrm flipH="1">
            <a:off x="1319513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6" name="Flowchart: Multidocument 125"/>
          <p:cNvSpPr/>
          <p:nvPr/>
        </p:nvSpPr>
        <p:spPr bwMode="auto">
          <a:xfrm>
            <a:off x="5802123" y="2997835"/>
            <a:ext cx="1203767" cy="1111169"/>
          </a:xfrm>
          <a:prstGeom prst="flowChartMultidocument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*_</a:t>
            </a:r>
            <a:r>
              <a:rPr lang="en-US" sz="1800" dirty="0" err="1" smtClean="0">
                <a:solidFill>
                  <a:schemeClr val="bg1"/>
                </a:solidFill>
                <a:latin typeface="Verdana" pitchFamily="34" charset="0"/>
              </a:rPr>
              <a:t>map.mrp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132" name="Flowchart: Multidocument 131"/>
          <p:cNvSpPr/>
          <p:nvPr/>
        </p:nvSpPr>
        <p:spPr bwMode="auto">
          <a:xfrm>
            <a:off x="4308582" y="2997834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*.par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cxnSp>
        <p:nvCxnSpPr>
          <p:cNvPr id="25" name="Straight Arrow Connector 24"/>
          <p:cNvCxnSpPr>
            <a:stCxn id="14" idx="0"/>
          </p:cNvCxnSpPr>
          <p:nvPr/>
        </p:nvCxnSpPr>
        <p:spPr bwMode="auto">
          <a:xfrm flipV="1">
            <a:off x="6155581" y="1527858"/>
            <a:ext cx="0" cy="231489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endCxn id="126" idx="3"/>
          </p:cNvCxnSpPr>
          <p:nvPr/>
        </p:nvCxnSpPr>
        <p:spPr bwMode="auto">
          <a:xfrm flipH="1">
            <a:off x="7005890" y="3553419"/>
            <a:ext cx="424603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0" name="Freeform 39"/>
          <p:cNvSpPr/>
          <p:nvPr/>
        </p:nvSpPr>
        <p:spPr bwMode="auto">
          <a:xfrm>
            <a:off x="5278056" y="3958541"/>
            <a:ext cx="636608" cy="972273"/>
          </a:xfrm>
          <a:custGeom>
            <a:avLst/>
            <a:gdLst>
              <a:gd name="connsiteX0" fmla="*/ 949124 w 1022981"/>
              <a:gd name="connsiteY0" fmla="*/ 925974 h 925974"/>
              <a:gd name="connsiteX1" fmla="*/ 925975 w 1022981"/>
              <a:gd name="connsiteY1" fmla="*/ 567159 h 925974"/>
              <a:gd name="connsiteX2" fmla="*/ 0 w 1022981"/>
              <a:gd name="connsiteY2" fmla="*/ 0 h 925974"/>
              <a:gd name="connsiteX0" fmla="*/ 949124 w 960628"/>
              <a:gd name="connsiteY0" fmla="*/ 925974 h 925974"/>
              <a:gd name="connsiteX1" fmla="*/ 613458 w 960628"/>
              <a:gd name="connsiteY1" fmla="*/ 324091 h 925974"/>
              <a:gd name="connsiteX2" fmla="*/ 0 w 960628"/>
              <a:gd name="connsiteY2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752354 w 752354"/>
              <a:gd name="connsiteY0" fmla="*/ 937549 h 937549"/>
              <a:gd name="connsiteX1" fmla="*/ 0 w 752354"/>
              <a:gd name="connsiteY1" fmla="*/ 0 h 937549"/>
              <a:gd name="connsiteX0" fmla="*/ 752354 w 752354"/>
              <a:gd name="connsiteY0" fmla="*/ 937549 h 937549"/>
              <a:gd name="connsiteX1" fmla="*/ 0 w 752354"/>
              <a:gd name="connsiteY1" fmla="*/ 0 h 937549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636608 w 636608"/>
              <a:gd name="connsiteY0" fmla="*/ 972273 h 972273"/>
              <a:gd name="connsiteX1" fmla="*/ 0 w 636608"/>
              <a:gd name="connsiteY1" fmla="*/ 0 h 97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6608" h="972273">
                <a:moveTo>
                  <a:pt x="636608" y="972273"/>
                </a:moveTo>
                <a:cubicBezTo>
                  <a:pt x="574876" y="559442"/>
                  <a:pt x="281652" y="227635"/>
                  <a:pt x="0" y="0"/>
                </a:cubicBez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3" name="Rounded Rectangle 132"/>
          <p:cNvSpPr/>
          <p:nvPr/>
        </p:nvSpPr>
        <p:spPr bwMode="auto">
          <a:xfrm>
            <a:off x="1649492" y="3546309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Timing Analysis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34" name="Flowchart: Multidocument 133"/>
          <p:cNvSpPr/>
          <p:nvPr/>
        </p:nvSpPr>
        <p:spPr bwMode="auto">
          <a:xfrm>
            <a:off x="107202" y="3453713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twr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cxnSp>
        <p:nvCxnSpPr>
          <p:cNvPr id="136" name="Straight Arrow Connector 135"/>
          <p:cNvCxnSpPr>
            <a:stCxn id="133" idx="1"/>
            <a:endCxn id="134" idx="3"/>
          </p:cNvCxnSpPr>
          <p:nvPr/>
        </p:nvCxnSpPr>
        <p:spPr bwMode="auto">
          <a:xfrm flipH="1">
            <a:off x="1310969" y="4009297"/>
            <a:ext cx="338523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4" name="Elbow Connector 53"/>
          <p:cNvCxnSpPr>
            <a:stCxn id="168" idx="1"/>
            <a:endCxn id="133" idx="3"/>
          </p:cNvCxnSpPr>
          <p:nvPr/>
        </p:nvCxnSpPr>
        <p:spPr bwMode="auto">
          <a:xfrm rot="10800000">
            <a:off x="3142627" y="4009297"/>
            <a:ext cx="329979" cy="1377378"/>
          </a:xfrm>
          <a:prstGeom prst="bentConnector3">
            <a:avLst>
              <a:gd name="adj1" fmla="val 28953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486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mkBridge_map.mrp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earch for: “Design Summary”</a:t>
            </a:r>
          </a:p>
          <a:p>
            <a:pPr lvl="1"/>
            <a:r>
              <a:rPr lang="en-US" dirty="0" smtClean="0"/>
              <a:t>You’ll see how much of the FPGAs resources are being used by your designs.</a:t>
            </a:r>
          </a:p>
          <a:p>
            <a:pPr lvl="1"/>
            <a:r>
              <a:rPr lang="en-US" dirty="0" smtClean="0"/>
              <a:t>This information reveals how big your design is and how much routing congestion to expect.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LUT-FF Pair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393351" y="2730426"/>
            <a:ext cx="2220689" cy="251677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LUT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088551" y="3444531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084197" y="3663334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088551" y="3882137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084197" y="410094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088551" y="4319743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845881"/>
              </p:ext>
            </p:extLst>
          </p:nvPr>
        </p:nvGraphicFramePr>
        <p:xfrm>
          <a:off x="2537044" y="3250159"/>
          <a:ext cx="1933302" cy="17973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2299"/>
                <a:gridCol w="478971"/>
                <a:gridCol w="492032"/>
              </a:tblGrid>
              <a:tr h="2758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Inputs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OA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OB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043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00000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043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00001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043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00010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043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...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043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11111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cs typeface="Consolas" panose="020B0609020204030204" pitchFamily="49" charset="0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j-lt"/>
                        <a:cs typeface="Consolas" panose="020B06090202040302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4618391" y="3786358"/>
            <a:ext cx="2180942" cy="1460846"/>
            <a:chOff x="5020488" y="3729463"/>
            <a:chExt cx="2180942" cy="1460846"/>
          </a:xfrm>
        </p:grpSpPr>
        <p:grpSp>
          <p:nvGrpSpPr>
            <p:cNvPr id="28" name="Group 27"/>
            <p:cNvGrpSpPr/>
            <p:nvPr/>
          </p:nvGrpSpPr>
          <p:grpSpPr>
            <a:xfrm>
              <a:off x="5823841" y="4355372"/>
              <a:ext cx="509457" cy="834937"/>
              <a:chOff x="6104700" y="4362993"/>
              <a:chExt cx="509457" cy="834937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6104703" y="4362993"/>
                <a:ext cx="509454" cy="827315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 bwMode="auto">
              <a:xfrm>
                <a:off x="6109054" y="4967153"/>
                <a:ext cx="148045" cy="108857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V="1">
                <a:off x="6104700" y="5076010"/>
                <a:ext cx="152399" cy="12192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3" name="Straight Connector 22"/>
            <p:cNvCxnSpPr>
              <a:endCxn id="16" idx="1"/>
            </p:cNvCxnSpPr>
            <p:nvPr/>
          </p:nvCxnSpPr>
          <p:spPr bwMode="auto">
            <a:xfrm>
              <a:off x="5020488" y="4769030"/>
              <a:ext cx="80335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5020488" y="4510497"/>
              <a:ext cx="444137" cy="258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200" dirty="0" smtClean="0">
                  <a:solidFill>
                    <a:srgbClr val="000000"/>
                  </a:solidFill>
                </a:rPr>
                <a:t>OB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flipH="1" flipV="1">
              <a:off x="5608323" y="4197536"/>
              <a:ext cx="2" cy="571496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Trapezoid 43"/>
            <p:cNvSpPr/>
            <p:nvPr/>
          </p:nvSpPr>
          <p:spPr bwMode="auto">
            <a:xfrm rot="5400000">
              <a:off x="6466918" y="4210052"/>
              <a:ext cx="600891" cy="258532"/>
            </a:xfrm>
            <a:prstGeom prst="trapezoid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6333298" y="4510497"/>
              <a:ext cx="304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5594437" y="4197536"/>
              <a:ext cx="1043661" cy="0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6896630" y="4339318"/>
              <a:ext cx="304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6638097" y="3729463"/>
              <a:ext cx="258533" cy="202457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sz="1200" dirty="0">
                  <a:solidFill>
                    <a:srgbClr val="000000"/>
                  </a:solidFill>
                  <a:latin typeface="Verdana" pitchFamily="34" charset="0"/>
                </a:rPr>
                <a:t>1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4" name="Straight Connector 53"/>
            <p:cNvCxnSpPr>
              <a:stCxn id="52" idx="2"/>
              <a:endCxn id="44" idx="1"/>
            </p:cNvCxnSpPr>
            <p:nvPr/>
          </p:nvCxnSpPr>
          <p:spPr bwMode="auto">
            <a:xfrm>
              <a:off x="6767364" y="3931920"/>
              <a:ext cx="0" cy="139270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4623699" y="2477912"/>
            <a:ext cx="2180942" cy="1460846"/>
            <a:chOff x="5020488" y="3729463"/>
            <a:chExt cx="2180942" cy="1460846"/>
          </a:xfrm>
        </p:grpSpPr>
        <p:grpSp>
          <p:nvGrpSpPr>
            <p:cNvPr id="57" name="Group 56"/>
            <p:cNvGrpSpPr/>
            <p:nvPr/>
          </p:nvGrpSpPr>
          <p:grpSpPr>
            <a:xfrm>
              <a:off x="5823841" y="4355372"/>
              <a:ext cx="509457" cy="834937"/>
              <a:chOff x="6104700" y="4362993"/>
              <a:chExt cx="509457" cy="834937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6104703" y="4362993"/>
                <a:ext cx="509454" cy="827315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>
                <a:off x="6109054" y="4967153"/>
                <a:ext cx="148045" cy="108857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flipV="1">
                <a:off x="6104700" y="5076010"/>
                <a:ext cx="152399" cy="12192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8" name="Straight Connector 57"/>
            <p:cNvCxnSpPr>
              <a:endCxn id="67" idx="1"/>
            </p:cNvCxnSpPr>
            <p:nvPr/>
          </p:nvCxnSpPr>
          <p:spPr bwMode="auto">
            <a:xfrm>
              <a:off x="5020488" y="4769030"/>
              <a:ext cx="80335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5020488" y="4510497"/>
              <a:ext cx="444137" cy="258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200" dirty="0" smtClean="0">
                  <a:solidFill>
                    <a:srgbClr val="000000"/>
                  </a:solidFill>
                </a:rPr>
                <a:t>OA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flipH="1" flipV="1">
              <a:off x="5608323" y="4197536"/>
              <a:ext cx="2" cy="571496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Trapezoid 60"/>
            <p:cNvSpPr/>
            <p:nvPr/>
          </p:nvSpPr>
          <p:spPr bwMode="auto">
            <a:xfrm rot="5400000">
              <a:off x="6466918" y="4210052"/>
              <a:ext cx="600891" cy="258532"/>
            </a:xfrm>
            <a:prstGeom prst="trapezoid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6333298" y="4510497"/>
              <a:ext cx="304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5594437" y="4197536"/>
              <a:ext cx="1043661" cy="0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6896630" y="4339318"/>
              <a:ext cx="304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" name="Rectangle 64"/>
            <p:cNvSpPr/>
            <p:nvPr/>
          </p:nvSpPr>
          <p:spPr bwMode="auto">
            <a:xfrm>
              <a:off x="6638097" y="3729463"/>
              <a:ext cx="258533" cy="202457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Verdana" pitchFamily="34" charset="0"/>
                </a:rPr>
                <a:t>0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6" name="Straight Connector 65"/>
            <p:cNvCxnSpPr>
              <a:stCxn id="65" idx="2"/>
              <a:endCxn id="61" idx="1"/>
            </p:cNvCxnSpPr>
            <p:nvPr/>
          </p:nvCxnSpPr>
          <p:spPr bwMode="auto">
            <a:xfrm>
              <a:off x="6767364" y="3931920"/>
              <a:ext cx="0" cy="139270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0" name="Oval 69"/>
          <p:cNvSpPr/>
          <p:nvPr/>
        </p:nvSpPr>
        <p:spPr bwMode="auto">
          <a:xfrm>
            <a:off x="3394840" y="3258946"/>
            <a:ext cx="1219200" cy="192729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6183468" y="2408276"/>
            <a:ext cx="351067" cy="34172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189732" y="3724334"/>
            <a:ext cx="351067" cy="34172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05792" y="1637211"/>
            <a:ext cx="3037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3333"/>
                </a:solidFill>
              </a:rPr>
              <a:t>Programming the FPGA sets these bits</a:t>
            </a:r>
            <a:endParaRPr lang="en-US" dirty="0">
              <a:solidFill>
                <a:srgbClr val="FF3333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91734" y="5847806"/>
            <a:ext cx="4312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3333"/>
                </a:solidFill>
              </a:rPr>
              <a:t>This is a simplified version of LUT-FF Pairs</a:t>
            </a:r>
            <a:endParaRPr lang="en-US" dirty="0">
              <a:solidFill>
                <a:srgbClr val="FF3333"/>
              </a:solidFill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4023360" y="2229393"/>
            <a:ext cx="522514" cy="957943"/>
          </a:xfrm>
          <a:custGeom>
            <a:avLst/>
            <a:gdLst>
              <a:gd name="connsiteX0" fmla="*/ 498105 w 498105"/>
              <a:gd name="connsiteY0" fmla="*/ 0 h 970508"/>
              <a:gd name="connsiteX1" fmla="*/ 210722 w 498105"/>
              <a:gd name="connsiteY1" fmla="*/ 243840 h 970508"/>
              <a:gd name="connsiteX2" fmla="*/ 53968 w 498105"/>
              <a:gd name="connsiteY2" fmla="*/ 957943 h 970508"/>
              <a:gd name="connsiteX0" fmla="*/ 444137 w 444137"/>
              <a:gd name="connsiteY0" fmla="*/ 0 h 957943"/>
              <a:gd name="connsiteX1" fmla="*/ 0 w 444137"/>
              <a:gd name="connsiteY1" fmla="*/ 957943 h 957943"/>
              <a:gd name="connsiteX0" fmla="*/ 444137 w 444137"/>
              <a:gd name="connsiteY0" fmla="*/ 0 h 957943"/>
              <a:gd name="connsiteX1" fmla="*/ 0 w 444137"/>
              <a:gd name="connsiteY1" fmla="*/ 957943 h 957943"/>
              <a:gd name="connsiteX0" fmla="*/ 444137 w 444137"/>
              <a:gd name="connsiteY0" fmla="*/ 0 h 957943"/>
              <a:gd name="connsiteX1" fmla="*/ 0 w 444137"/>
              <a:gd name="connsiteY1" fmla="*/ 957943 h 957943"/>
              <a:gd name="connsiteX0" fmla="*/ 522514 w 522514"/>
              <a:gd name="connsiteY0" fmla="*/ 0 h 957943"/>
              <a:gd name="connsiteX1" fmla="*/ 0 w 522514"/>
              <a:gd name="connsiteY1" fmla="*/ 957943 h 95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2514" h="957943">
                <a:moveTo>
                  <a:pt x="522514" y="0"/>
                </a:moveTo>
                <a:cubicBezTo>
                  <a:pt x="200297" y="249645"/>
                  <a:pt x="60960" y="586378"/>
                  <a:pt x="0" y="95794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6041674" y="2230342"/>
            <a:ext cx="174171" cy="209006"/>
          </a:xfrm>
          <a:custGeom>
            <a:avLst/>
            <a:gdLst>
              <a:gd name="connsiteX0" fmla="*/ 498105 w 498105"/>
              <a:gd name="connsiteY0" fmla="*/ 0 h 970508"/>
              <a:gd name="connsiteX1" fmla="*/ 210722 w 498105"/>
              <a:gd name="connsiteY1" fmla="*/ 243840 h 970508"/>
              <a:gd name="connsiteX2" fmla="*/ 53968 w 498105"/>
              <a:gd name="connsiteY2" fmla="*/ 957943 h 970508"/>
              <a:gd name="connsiteX0" fmla="*/ 444137 w 444137"/>
              <a:gd name="connsiteY0" fmla="*/ 0 h 957943"/>
              <a:gd name="connsiteX1" fmla="*/ 0 w 444137"/>
              <a:gd name="connsiteY1" fmla="*/ 957943 h 957943"/>
              <a:gd name="connsiteX0" fmla="*/ 444137 w 444137"/>
              <a:gd name="connsiteY0" fmla="*/ 0 h 957943"/>
              <a:gd name="connsiteX1" fmla="*/ 0 w 444137"/>
              <a:gd name="connsiteY1" fmla="*/ 957943 h 957943"/>
              <a:gd name="connsiteX0" fmla="*/ 444137 w 444137"/>
              <a:gd name="connsiteY0" fmla="*/ 0 h 957943"/>
              <a:gd name="connsiteX1" fmla="*/ 0 w 444137"/>
              <a:gd name="connsiteY1" fmla="*/ 957943 h 957943"/>
              <a:gd name="connsiteX0" fmla="*/ 522514 w 522514"/>
              <a:gd name="connsiteY0" fmla="*/ 0 h 957943"/>
              <a:gd name="connsiteX1" fmla="*/ 0 w 522514"/>
              <a:gd name="connsiteY1" fmla="*/ 957943 h 957943"/>
              <a:gd name="connsiteX0" fmla="*/ 100981 w 279857"/>
              <a:gd name="connsiteY0" fmla="*/ 0 h 209006"/>
              <a:gd name="connsiteX1" fmla="*/ 275152 w 279857"/>
              <a:gd name="connsiteY1" fmla="*/ 209006 h 209006"/>
              <a:gd name="connsiteX0" fmla="*/ 0 w 184262"/>
              <a:gd name="connsiteY0" fmla="*/ 9920 h 218926"/>
              <a:gd name="connsiteX1" fmla="*/ 174171 w 184262"/>
              <a:gd name="connsiteY1" fmla="*/ 218926 h 218926"/>
              <a:gd name="connsiteX0" fmla="*/ 0 w 174171"/>
              <a:gd name="connsiteY0" fmla="*/ 0 h 209006"/>
              <a:gd name="connsiteX1" fmla="*/ 174171 w 174171"/>
              <a:gd name="connsiteY1" fmla="*/ 209006 h 209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171" h="209006">
                <a:moveTo>
                  <a:pt x="0" y="0"/>
                </a:moveTo>
                <a:cubicBezTo>
                  <a:pt x="1" y="66765"/>
                  <a:pt x="43542" y="124824"/>
                  <a:pt x="174171" y="209006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7" name="Freeform 76"/>
          <p:cNvSpPr/>
          <p:nvPr/>
        </p:nvSpPr>
        <p:spPr bwMode="auto">
          <a:xfrm>
            <a:off x="5856421" y="2195138"/>
            <a:ext cx="384888" cy="1550126"/>
          </a:xfrm>
          <a:custGeom>
            <a:avLst/>
            <a:gdLst>
              <a:gd name="connsiteX0" fmla="*/ 498105 w 498105"/>
              <a:gd name="connsiteY0" fmla="*/ 0 h 970508"/>
              <a:gd name="connsiteX1" fmla="*/ 210722 w 498105"/>
              <a:gd name="connsiteY1" fmla="*/ 243840 h 970508"/>
              <a:gd name="connsiteX2" fmla="*/ 53968 w 498105"/>
              <a:gd name="connsiteY2" fmla="*/ 957943 h 970508"/>
              <a:gd name="connsiteX0" fmla="*/ 444137 w 444137"/>
              <a:gd name="connsiteY0" fmla="*/ 0 h 957943"/>
              <a:gd name="connsiteX1" fmla="*/ 0 w 444137"/>
              <a:gd name="connsiteY1" fmla="*/ 957943 h 957943"/>
              <a:gd name="connsiteX0" fmla="*/ 444137 w 444137"/>
              <a:gd name="connsiteY0" fmla="*/ 0 h 957943"/>
              <a:gd name="connsiteX1" fmla="*/ 0 w 444137"/>
              <a:gd name="connsiteY1" fmla="*/ 957943 h 957943"/>
              <a:gd name="connsiteX0" fmla="*/ 444137 w 444137"/>
              <a:gd name="connsiteY0" fmla="*/ 0 h 957943"/>
              <a:gd name="connsiteX1" fmla="*/ 0 w 444137"/>
              <a:gd name="connsiteY1" fmla="*/ 957943 h 957943"/>
              <a:gd name="connsiteX0" fmla="*/ 522514 w 522514"/>
              <a:gd name="connsiteY0" fmla="*/ 0 h 957943"/>
              <a:gd name="connsiteX1" fmla="*/ 0 w 522514"/>
              <a:gd name="connsiteY1" fmla="*/ 957943 h 957943"/>
              <a:gd name="connsiteX0" fmla="*/ 602890 w 602890"/>
              <a:gd name="connsiteY0" fmla="*/ 0 h 957943"/>
              <a:gd name="connsiteX1" fmla="*/ 80376 w 602890"/>
              <a:gd name="connsiteY1" fmla="*/ 957943 h 957943"/>
              <a:gd name="connsiteX0" fmla="*/ 114029 w 497206"/>
              <a:gd name="connsiteY0" fmla="*/ 0 h 1550126"/>
              <a:gd name="connsiteX1" fmla="*/ 497206 w 497206"/>
              <a:gd name="connsiteY1" fmla="*/ 1550126 h 1550126"/>
              <a:gd name="connsiteX0" fmla="*/ 435 w 383612"/>
              <a:gd name="connsiteY0" fmla="*/ 0 h 1550126"/>
              <a:gd name="connsiteX1" fmla="*/ 383612 w 383612"/>
              <a:gd name="connsiteY1" fmla="*/ 1550126 h 1550126"/>
              <a:gd name="connsiteX0" fmla="*/ 162745 w 545922"/>
              <a:gd name="connsiteY0" fmla="*/ 0 h 1550126"/>
              <a:gd name="connsiteX1" fmla="*/ 19 w 545922"/>
              <a:gd name="connsiteY1" fmla="*/ 278096 h 1550126"/>
              <a:gd name="connsiteX2" fmla="*/ 545922 w 545922"/>
              <a:gd name="connsiteY2" fmla="*/ 1550126 h 1550126"/>
              <a:gd name="connsiteX0" fmla="*/ 0 w 383177"/>
              <a:gd name="connsiteY0" fmla="*/ 0 h 1550126"/>
              <a:gd name="connsiteX1" fmla="*/ 383177 w 383177"/>
              <a:gd name="connsiteY1" fmla="*/ 1550126 h 1550126"/>
              <a:gd name="connsiteX0" fmla="*/ 1064 w 384241"/>
              <a:gd name="connsiteY0" fmla="*/ 0 h 1550126"/>
              <a:gd name="connsiteX1" fmla="*/ 384241 w 384241"/>
              <a:gd name="connsiteY1" fmla="*/ 1550126 h 1550126"/>
              <a:gd name="connsiteX0" fmla="*/ 1711 w 384888"/>
              <a:gd name="connsiteY0" fmla="*/ 0 h 1550126"/>
              <a:gd name="connsiteX1" fmla="*/ 384888 w 384888"/>
              <a:gd name="connsiteY1" fmla="*/ 1550126 h 155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4888" h="1550126">
                <a:moveTo>
                  <a:pt x="1711" y="0"/>
                </a:moveTo>
                <a:cubicBezTo>
                  <a:pt x="-18609" y="534126"/>
                  <a:pt x="143950" y="1050834"/>
                  <a:pt x="384888" y="1550126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07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/>
      <p:bldP spid="74" grpId="0"/>
      <p:bldP spid="75" grpId="0" animBg="1"/>
      <p:bldP spid="76" grpId="0" animBg="1"/>
      <p:bldP spid="7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5836023" y="1780364"/>
            <a:ext cx="591671" cy="290482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571999" y="1780364"/>
            <a:ext cx="591671" cy="290482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4057"/>
            <a:ext cx="7772400" cy="4957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Slice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Logic Utilization: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Number of Slice Registers:                11,697 out of  69,120   16%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used as Flip Flops:              11,693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used as Latches:                      1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used as Latch-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thrus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                  3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Number of Slice LUTs:                     17,958 out of  69,120   25%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used as logic:                   17,392 out of  69,120   25%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Number using O6 output only:          16,372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Number using O5 output only:             613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Number using O5 and O6:                  407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used as Memory:                     520 out of  17,920    2%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Number used as Dual Port RAM:            376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Number using O6 output only:           136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Number using O5 output only:             3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Number using O5 and O6:                237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Number used as Shift Register:           144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Number using O6 output only:           144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used as exclusive route-thru:        46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Number of route-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thrus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                       715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using O6 output only:               653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using O5 output only:                57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using O5 and O6:                      5</a:t>
            </a:r>
          </a:p>
          <a:p>
            <a:pPr marL="0" indent="0">
              <a:buNone/>
            </a:pPr>
            <a:endParaRPr lang="en-U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08928" y="1355632"/>
            <a:ext cx="13178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Total number used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72952" y="1355632"/>
            <a:ext cx="13178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Total number on FPGA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06194" y="2438400"/>
            <a:ext cx="1837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3333"/>
                </a:solidFill>
              </a:rPr>
              <a:t>Using about the quarter of the chip’s resources</a:t>
            </a:r>
            <a:endParaRPr lang="en-US" dirty="0">
              <a:solidFill>
                <a:srgbClr val="FF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6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Slice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76549" y="1545771"/>
            <a:ext cx="5286102" cy="4267200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094406" y="1972491"/>
            <a:ext cx="2133601" cy="1297578"/>
            <a:chOff x="4524104" y="1881051"/>
            <a:chExt cx="2133601" cy="1297578"/>
          </a:xfrm>
          <a:solidFill>
            <a:schemeClr val="accent1"/>
          </a:solidFill>
        </p:grpSpPr>
        <p:sp>
          <p:nvSpPr>
            <p:cNvPr id="8" name="Rectangle 7"/>
            <p:cNvSpPr/>
            <p:nvPr/>
          </p:nvSpPr>
          <p:spPr bwMode="auto">
            <a:xfrm>
              <a:off x="4828904" y="1881051"/>
              <a:ext cx="853440" cy="1297578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Verdana" pitchFamily="34" charset="0"/>
                </a:rPr>
                <a:t>LUT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4528458" y="2072640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524104" y="2291443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528458" y="2510246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524104" y="2729049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4528458" y="2947852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5682344" y="2291443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686698" y="2510246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5987145" y="1881051"/>
              <a:ext cx="365760" cy="1297578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5991498" y="2947852"/>
              <a:ext cx="148045" cy="108857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5987144" y="3056709"/>
              <a:ext cx="152399" cy="12192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6348551" y="2297975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6352905" y="2516778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624250" y="1972491"/>
            <a:ext cx="2133601" cy="1297578"/>
            <a:chOff x="4524104" y="1881051"/>
            <a:chExt cx="2133601" cy="1297578"/>
          </a:xfrm>
          <a:solidFill>
            <a:schemeClr val="accent1"/>
          </a:solidFill>
        </p:grpSpPr>
        <p:sp>
          <p:nvSpPr>
            <p:cNvPr id="30" name="Rectangle 29"/>
            <p:cNvSpPr/>
            <p:nvPr/>
          </p:nvSpPr>
          <p:spPr bwMode="auto">
            <a:xfrm>
              <a:off x="4828904" y="1881051"/>
              <a:ext cx="853440" cy="1297578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Verdana" pitchFamily="34" charset="0"/>
                </a:rPr>
                <a:t>LUT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4528458" y="2072640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4524104" y="2291443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4528458" y="2510246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524104" y="2729049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4528458" y="2947852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5682344" y="2291443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5686698" y="2510246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Rectangle 37"/>
            <p:cNvSpPr/>
            <p:nvPr/>
          </p:nvSpPr>
          <p:spPr bwMode="auto">
            <a:xfrm>
              <a:off x="5987145" y="1881051"/>
              <a:ext cx="365760" cy="1297578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5991498" y="2947852"/>
              <a:ext cx="148045" cy="108857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5987144" y="3056709"/>
              <a:ext cx="152399" cy="12192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6348551" y="2297975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6352905" y="2516778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2094406" y="3997234"/>
            <a:ext cx="2133601" cy="1297578"/>
            <a:chOff x="4524104" y="1881051"/>
            <a:chExt cx="2133601" cy="1297578"/>
          </a:xfrm>
          <a:solidFill>
            <a:schemeClr val="accent1"/>
          </a:solidFill>
        </p:grpSpPr>
        <p:sp>
          <p:nvSpPr>
            <p:cNvPr id="44" name="Rectangle 43"/>
            <p:cNvSpPr/>
            <p:nvPr/>
          </p:nvSpPr>
          <p:spPr bwMode="auto">
            <a:xfrm>
              <a:off x="4828904" y="1881051"/>
              <a:ext cx="853440" cy="1297578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Verdana" pitchFamily="34" charset="0"/>
                </a:rPr>
                <a:t>LUT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4528458" y="2072640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4524104" y="2291443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4528458" y="2510246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524104" y="2729049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4528458" y="2947852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5682344" y="2291443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5686698" y="2510246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5987145" y="1881051"/>
              <a:ext cx="365760" cy="1297578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5991498" y="2947852"/>
              <a:ext cx="148045" cy="108857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V="1">
              <a:off x="5987144" y="3056709"/>
              <a:ext cx="152399" cy="12192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6348551" y="2297975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6352905" y="2516778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4624250" y="3997234"/>
            <a:ext cx="2133601" cy="1297578"/>
            <a:chOff x="4524104" y="1881051"/>
            <a:chExt cx="2133601" cy="1297578"/>
          </a:xfrm>
          <a:solidFill>
            <a:schemeClr val="accent1"/>
          </a:solidFill>
        </p:grpSpPr>
        <p:sp>
          <p:nvSpPr>
            <p:cNvPr id="58" name="Rectangle 57"/>
            <p:cNvSpPr/>
            <p:nvPr/>
          </p:nvSpPr>
          <p:spPr bwMode="auto">
            <a:xfrm>
              <a:off x="4828904" y="1881051"/>
              <a:ext cx="853440" cy="1297578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Verdana" pitchFamily="34" charset="0"/>
                </a:rPr>
                <a:t>LUT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4528458" y="2072640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4524104" y="2291443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4528458" y="2510246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4524104" y="2729049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4528458" y="2947852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5682344" y="2291443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5686698" y="2510246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Rectangle 65"/>
            <p:cNvSpPr/>
            <p:nvPr/>
          </p:nvSpPr>
          <p:spPr bwMode="auto">
            <a:xfrm>
              <a:off x="5987145" y="1881051"/>
              <a:ext cx="365760" cy="1297578"/>
            </a:xfrm>
            <a:prstGeom prst="rect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>
              <a:off x="5991498" y="2947852"/>
              <a:ext cx="148045" cy="108857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V="1">
              <a:off x="5987144" y="3056709"/>
              <a:ext cx="152399" cy="12192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6348551" y="2297975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6352905" y="2516778"/>
              <a:ext cx="304800" cy="0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>
            <a:off x="4293326" y="1672046"/>
            <a:ext cx="2664823" cy="188105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32320" y="2382883"/>
            <a:ext cx="16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3333"/>
                </a:solidFill>
              </a:rPr>
              <a:t>LUT-FF Pair</a:t>
            </a:r>
            <a:endParaRPr lang="en-US" dirty="0">
              <a:solidFill>
                <a:srgbClr val="FF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3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4057"/>
            <a:ext cx="7772400" cy="4957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Slice Logic Distribution: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Number of occupied Slices:                 7,385 out of  17,280   42%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Number of LUT Flip Flop pairs used:       21,432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with an unused Flip Flop:         9,735 out of  21,432   45%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with an unused LUT:               3,474 out of  21,432   16%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of fully used LUT-FF pairs:       8,223 out of  21,432   38%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of unique control sets:             881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of slice register sites lost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to control set restrictions:           1,953 out of  69,120    2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</a:p>
          <a:p>
            <a:pPr marL="0" indent="0">
              <a:buNone/>
            </a:pP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IO Utilization: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Number of bonded IOBs:                        11 out of     640    1%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of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LOCed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IOBs:                       11 out of      11  100%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of bonded IPADs:                      4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Number of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LOCed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IPADs:                     2 out of       4   50%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of bonded OPADs:                      2</a:t>
            </a:r>
          </a:p>
          <a:p>
            <a:pPr marL="0" indent="0">
              <a:buNone/>
            </a:pP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06193" y="1593670"/>
            <a:ext cx="1837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3333"/>
                </a:solidFill>
              </a:rPr>
              <a:t>Using about half of the chip’s area</a:t>
            </a:r>
            <a:endParaRPr lang="en-US" dirty="0">
              <a:solidFill>
                <a:srgbClr val="FF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8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036320" y="1828799"/>
            <a:ext cx="5947954" cy="215920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4057"/>
            <a:ext cx="7772400" cy="4957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Specific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Feature Utilization: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Number of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BlockRAM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/FIFO:                     140 out of     148   94%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using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BlockRAM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only:                140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Total primitives used: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Number of 36k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BlockRAM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used:             140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Total Memory used (KB):                  5,040 out of   5,328   94%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Number of BUFG/BUFGCTRLs:                      8 out of      32   25%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used as BUFGs:                        8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Number of BUFDSs:                              1 out of       8   12%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of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LOCed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BUFDSs:                      1 out of       1  100%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Number of GTP_DUALs:                           1 out of       8   12%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of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LOCed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GTP_DUALs:                   1 out of       1  100%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Number of PCIEs:                               1 out of       1  100%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Number of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LOCed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PCIEs:                       1 out of       1  100%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Number of PLL_ADVs:                            2 out of       6   33%</a:t>
            </a:r>
            <a:endParaRPr lang="en-U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06193" y="1593670"/>
            <a:ext cx="203780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3333"/>
                </a:solidFill>
              </a:rPr>
              <a:t>Using almost all of the chip’s BRAM</a:t>
            </a:r>
          </a:p>
          <a:p>
            <a:pPr>
              <a:buNone/>
            </a:pPr>
            <a:endParaRPr lang="en-US" dirty="0">
              <a:solidFill>
                <a:srgbClr val="FF3333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3333"/>
                </a:solidFill>
              </a:rPr>
              <a:t>This could be a problem</a:t>
            </a:r>
            <a:endParaRPr lang="en-US" dirty="0">
              <a:solidFill>
                <a:srgbClr val="FF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2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919549"/>
          </a:xfrm>
        </p:spPr>
        <p:txBody>
          <a:bodyPr/>
          <a:lstStyle/>
          <a:p>
            <a:r>
              <a:rPr lang="en-US" dirty="0" smtClean="0"/>
              <a:t>Dedicated memory slices on FPGA</a:t>
            </a:r>
          </a:p>
          <a:p>
            <a:r>
              <a:rPr lang="en-US" dirty="0" smtClean="0"/>
              <a:t>Can contain 32Kb of data per BRAM</a:t>
            </a:r>
          </a:p>
          <a:p>
            <a:r>
              <a:rPr lang="en-US" dirty="0" smtClean="0"/>
              <a:t>Evenly distributed across FPGA fabric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27612" y="5068389"/>
            <a:ext cx="698427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3333"/>
                </a:solidFill>
              </a:rPr>
              <a:t>We have 2048 Kb of instruction and data memory.</a:t>
            </a:r>
          </a:p>
          <a:p>
            <a:pPr>
              <a:buNone/>
            </a:pPr>
            <a:r>
              <a:rPr lang="en-US" dirty="0" smtClean="0">
                <a:solidFill>
                  <a:srgbClr val="FF3333"/>
                </a:solidFill>
              </a:rPr>
              <a:t>How does this fit on 32 Kb blocks? </a:t>
            </a:r>
            <a:endParaRPr lang="en-US" dirty="0">
              <a:solidFill>
                <a:srgbClr val="FF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2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Block 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530600" y="2510608"/>
            <a:ext cx="2043684" cy="2239191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8288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BRAM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32 Kb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392523" y="2510608"/>
            <a:ext cx="2116166" cy="604160"/>
            <a:chOff x="1392523" y="2510608"/>
            <a:chExt cx="2116166" cy="604160"/>
          </a:xfrm>
        </p:grpSpPr>
        <p:grpSp>
          <p:nvGrpSpPr>
            <p:cNvPr id="9" name="Group 8"/>
            <p:cNvGrpSpPr/>
            <p:nvPr/>
          </p:nvGrpSpPr>
          <p:grpSpPr>
            <a:xfrm>
              <a:off x="2195876" y="2510608"/>
              <a:ext cx="509457" cy="604160"/>
              <a:chOff x="6104700" y="4362993"/>
              <a:chExt cx="509457" cy="834937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6104703" y="4362993"/>
                <a:ext cx="509454" cy="827315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 bwMode="auto">
              <a:xfrm>
                <a:off x="6109054" y="4967153"/>
                <a:ext cx="148045" cy="108857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6104700" y="5076010"/>
                <a:ext cx="152399" cy="12192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0" name="Straight Connector 9"/>
            <p:cNvCxnSpPr/>
            <p:nvPr/>
          </p:nvCxnSpPr>
          <p:spPr bwMode="auto">
            <a:xfrm flipV="1">
              <a:off x="1392523" y="2806338"/>
              <a:ext cx="807707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2705333" y="2806338"/>
              <a:ext cx="80335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1392523" y="3261653"/>
            <a:ext cx="2116166" cy="604160"/>
            <a:chOff x="1392523" y="2510608"/>
            <a:chExt cx="2116166" cy="604160"/>
          </a:xfrm>
        </p:grpSpPr>
        <p:grpSp>
          <p:nvGrpSpPr>
            <p:cNvPr id="39" name="Group 38"/>
            <p:cNvGrpSpPr/>
            <p:nvPr/>
          </p:nvGrpSpPr>
          <p:grpSpPr>
            <a:xfrm>
              <a:off x="2195876" y="2510608"/>
              <a:ext cx="509457" cy="604160"/>
              <a:chOff x="6104700" y="4362993"/>
              <a:chExt cx="509457" cy="834937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6104703" y="4362993"/>
                <a:ext cx="509454" cy="827315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 bwMode="auto">
              <a:xfrm>
                <a:off x="6109054" y="4967153"/>
                <a:ext cx="148045" cy="108857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 flipV="1">
                <a:off x="6104700" y="5076010"/>
                <a:ext cx="152399" cy="12192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0" name="Straight Connector 39"/>
            <p:cNvCxnSpPr/>
            <p:nvPr/>
          </p:nvCxnSpPr>
          <p:spPr bwMode="auto">
            <a:xfrm flipV="1">
              <a:off x="1392523" y="2806338"/>
              <a:ext cx="807707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2705333" y="2806338"/>
              <a:ext cx="80335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1387809" y="4021908"/>
            <a:ext cx="2116166" cy="604160"/>
            <a:chOff x="1392523" y="2510608"/>
            <a:chExt cx="2116166" cy="604160"/>
          </a:xfrm>
        </p:grpSpPr>
        <p:grpSp>
          <p:nvGrpSpPr>
            <p:cNvPr id="46" name="Group 45"/>
            <p:cNvGrpSpPr/>
            <p:nvPr/>
          </p:nvGrpSpPr>
          <p:grpSpPr>
            <a:xfrm>
              <a:off x="2195876" y="2510608"/>
              <a:ext cx="509457" cy="604160"/>
              <a:chOff x="6104700" y="4362993"/>
              <a:chExt cx="509457" cy="834937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6104703" y="4362993"/>
                <a:ext cx="509454" cy="827315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>
                <a:off x="6109054" y="4967153"/>
                <a:ext cx="148045" cy="108857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6104700" y="5076010"/>
                <a:ext cx="152399" cy="12192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7" name="Straight Connector 46"/>
            <p:cNvCxnSpPr/>
            <p:nvPr/>
          </p:nvCxnSpPr>
          <p:spPr bwMode="auto">
            <a:xfrm flipV="1">
              <a:off x="1392523" y="2806338"/>
              <a:ext cx="807707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2705333" y="2806338"/>
              <a:ext cx="80335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927100" y="2437007"/>
            <a:ext cx="1273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Addr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18032" y="3188051"/>
            <a:ext cx="1273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Write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18032" y="3948306"/>
            <a:ext cx="1273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flipV="1">
            <a:off x="5599190" y="3554626"/>
            <a:ext cx="1322310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5718632" y="3171201"/>
            <a:ext cx="120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Out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109400" y="4749800"/>
            <a:ext cx="2886599" cy="1606729"/>
            <a:chOff x="1109400" y="4749800"/>
            <a:chExt cx="2886599" cy="1606729"/>
          </a:xfrm>
        </p:grpSpPr>
        <p:sp>
          <p:nvSpPr>
            <p:cNvPr id="65" name="TextBox 64"/>
            <p:cNvSpPr txBox="1"/>
            <p:nvPr/>
          </p:nvSpPr>
          <p:spPr>
            <a:xfrm>
              <a:off x="1109400" y="5156200"/>
              <a:ext cx="28865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Registers on input so more combinational delay for output than input</a:t>
              </a:r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 flipV="1">
              <a:off x="2552700" y="4749800"/>
              <a:ext cx="1" cy="4064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9530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Block Ram: Reading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661843" y="1510270"/>
            <a:ext cx="1045028" cy="914400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BRAM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32 Kb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61843" y="2675046"/>
            <a:ext cx="1045028" cy="914400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BRAM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32 Kb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61843" y="3839822"/>
            <a:ext cx="1045028" cy="914400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BRAM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32 Kb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61843" y="5241903"/>
            <a:ext cx="1045028" cy="914400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BRAM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32 Kb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184357" y="4889195"/>
            <a:ext cx="0" cy="200297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367237" y="4804677"/>
            <a:ext cx="84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x64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92183" y="2447109"/>
            <a:ext cx="91440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92183" y="207777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Addr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06584" y="1618647"/>
            <a:ext cx="2155260" cy="3859044"/>
            <a:chOff x="1506583" y="1618647"/>
            <a:chExt cx="3657673" cy="3859044"/>
          </a:xfrm>
        </p:grpSpPr>
        <p:grpSp>
          <p:nvGrpSpPr>
            <p:cNvPr id="34" name="Group 33"/>
            <p:cNvGrpSpPr/>
            <p:nvPr/>
          </p:nvGrpSpPr>
          <p:grpSpPr>
            <a:xfrm>
              <a:off x="1506583" y="1724297"/>
              <a:ext cx="3657673" cy="3753394"/>
              <a:chOff x="1506583" y="1724297"/>
              <a:chExt cx="3657673" cy="3753394"/>
            </a:xfrm>
          </p:grpSpPr>
          <p:cxnSp>
            <p:nvCxnSpPr>
              <p:cNvPr id="26" name="Straight Arrow Connector 25"/>
              <p:cNvCxnSpPr/>
              <p:nvPr/>
            </p:nvCxnSpPr>
            <p:spPr bwMode="auto">
              <a:xfrm flipV="1">
                <a:off x="1506583" y="1724297"/>
                <a:ext cx="3657673" cy="72281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8" name="Straight Arrow Connector 27"/>
              <p:cNvCxnSpPr/>
              <p:nvPr/>
            </p:nvCxnSpPr>
            <p:spPr bwMode="auto">
              <a:xfrm>
                <a:off x="1506583" y="2447109"/>
                <a:ext cx="3657673" cy="496388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0" name="Straight Arrow Connector 29"/>
              <p:cNvCxnSpPr/>
              <p:nvPr/>
            </p:nvCxnSpPr>
            <p:spPr bwMode="auto">
              <a:xfrm>
                <a:off x="1506583" y="2447109"/>
                <a:ext cx="3657673" cy="1611085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>
                <a:off x="1506583" y="2447109"/>
                <a:ext cx="3657673" cy="303058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 rot="20450071">
              <a:off x="3067092" y="1618647"/>
              <a:ext cx="1335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lsb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rapezoid 14"/>
          <p:cNvSpPr/>
          <p:nvPr/>
        </p:nvSpPr>
        <p:spPr bwMode="auto">
          <a:xfrm rot="5400000">
            <a:off x="5575300" y="3396176"/>
            <a:ext cx="2082800" cy="681054"/>
          </a:xfrm>
          <a:prstGeom prst="trapezoid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706871" y="1803313"/>
            <a:ext cx="1569302" cy="3674378"/>
            <a:chOff x="4706871" y="1803313"/>
            <a:chExt cx="1569302" cy="3674378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>
              <a:off x="4706871" y="1803313"/>
              <a:ext cx="1569302" cy="1140184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4706871" y="2943497"/>
              <a:ext cx="1569302" cy="422003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4706871" y="3962401"/>
              <a:ext cx="1569302" cy="16731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4706871" y="4406901"/>
              <a:ext cx="1569302" cy="107079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1" name="Freeform 60"/>
          <p:cNvSpPr/>
          <p:nvPr/>
        </p:nvSpPr>
        <p:spPr bwMode="auto">
          <a:xfrm>
            <a:off x="1511301" y="2463800"/>
            <a:ext cx="5143500" cy="4008465"/>
          </a:xfrm>
          <a:custGeom>
            <a:avLst/>
            <a:gdLst>
              <a:gd name="connsiteX0" fmla="*/ 34941 w 5178441"/>
              <a:gd name="connsiteY0" fmla="*/ 0 h 3942215"/>
              <a:gd name="connsiteX1" fmla="*/ 288941 w 5178441"/>
              <a:gd name="connsiteY1" fmla="*/ 1612900 h 3942215"/>
              <a:gd name="connsiteX2" fmla="*/ 2155841 w 5178441"/>
              <a:gd name="connsiteY2" fmla="*/ 3937000 h 3942215"/>
              <a:gd name="connsiteX3" fmla="*/ 5178441 w 5178441"/>
              <a:gd name="connsiteY3" fmla="*/ 2222500 h 3942215"/>
              <a:gd name="connsiteX0" fmla="*/ 127240 w 5270740"/>
              <a:gd name="connsiteY0" fmla="*/ 0 h 3916905"/>
              <a:gd name="connsiteX1" fmla="*/ 381240 w 5270740"/>
              <a:gd name="connsiteY1" fmla="*/ 1612900 h 3916905"/>
              <a:gd name="connsiteX2" fmla="*/ 3886440 w 5270740"/>
              <a:gd name="connsiteY2" fmla="*/ 3911600 h 3916905"/>
              <a:gd name="connsiteX3" fmla="*/ 5270740 w 5270740"/>
              <a:gd name="connsiteY3" fmla="*/ 2222500 h 3916905"/>
              <a:gd name="connsiteX0" fmla="*/ 127240 w 5270740"/>
              <a:gd name="connsiteY0" fmla="*/ 0 h 3925375"/>
              <a:gd name="connsiteX1" fmla="*/ 381240 w 5270740"/>
              <a:gd name="connsiteY1" fmla="*/ 1612900 h 3925375"/>
              <a:gd name="connsiteX2" fmla="*/ 3886440 w 5270740"/>
              <a:gd name="connsiteY2" fmla="*/ 3911600 h 3925375"/>
              <a:gd name="connsiteX3" fmla="*/ 5270740 w 5270740"/>
              <a:gd name="connsiteY3" fmla="*/ 2222500 h 3925375"/>
              <a:gd name="connsiteX0" fmla="*/ 127240 w 5270740"/>
              <a:gd name="connsiteY0" fmla="*/ 0 h 3925375"/>
              <a:gd name="connsiteX1" fmla="*/ 381240 w 5270740"/>
              <a:gd name="connsiteY1" fmla="*/ 1612900 h 3925375"/>
              <a:gd name="connsiteX2" fmla="*/ 3886440 w 5270740"/>
              <a:gd name="connsiteY2" fmla="*/ 3911600 h 3925375"/>
              <a:gd name="connsiteX3" fmla="*/ 5270740 w 5270740"/>
              <a:gd name="connsiteY3" fmla="*/ 2222500 h 3925375"/>
              <a:gd name="connsiteX0" fmla="*/ 2191 w 5145691"/>
              <a:gd name="connsiteY0" fmla="*/ 0 h 3967609"/>
              <a:gd name="connsiteX1" fmla="*/ 1386491 w 5145691"/>
              <a:gd name="connsiteY1" fmla="*/ 3225800 h 3967609"/>
              <a:gd name="connsiteX2" fmla="*/ 3761391 w 5145691"/>
              <a:gd name="connsiteY2" fmla="*/ 3911600 h 3967609"/>
              <a:gd name="connsiteX3" fmla="*/ 5145691 w 5145691"/>
              <a:gd name="connsiteY3" fmla="*/ 2222500 h 3967609"/>
              <a:gd name="connsiteX0" fmla="*/ 1731 w 5145231"/>
              <a:gd name="connsiteY0" fmla="*/ 0 h 3952670"/>
              <a:gd name="connsiteX1" fmla="*/ 1386031 w 5145231"/>
              <a:gd name="connsiteY1" fmla="*/ 3225800 h 3952670"/>
              <a:gd name="connsiteX2" fmla="*/ 3760931 w 5145231"/>
              <a:gd name="connsiteY2" fmla="*/ 3911600 h 3952670"/>
              <a:gd name="connsiteX3" fmla="*/ 5145231 w 5145231"/>
              <a:gd name="connsiteY3" fmla="*/ 2222500 h 3952670"/>
              <a:gd name="connsiteX0" fmla="*/ 1731 w 5145231"/>
              <a:gd name="connsiteY0" fmla="*/ 0 h 3980940"/>
              <a:gd name="connsiteX1" fmla="*/ 1386031 w 5145231"/>
              <a:gd name="connsiteY1" fmla="*/ 3390900 h 3980940"/>
              <a:gd name="connsiteX2" fmla="*/ 3760931 w 5145231"/>
              <a:gd name="connsiteY2" fmla="*/ 3911600 h 3980940"/>
              <a:gd name="connsiteX3" fmla="*/ 5145231 w 5145231"/>
              <a:gd name="connsiteY3" fmla="*/ 2222500 h 3980940"/>
              <a:gd name="connsiteX0" fmla="*/ 2185 w 5145685"/>
              <a:gd name="connsiteY0" fmla="*/ 0 h 3949280"/>
              <a:gd name="connsiteX1" fmla="*/ 1386485 w 5145685"/>
              <a:gd name="connsiteY1" fmla="*/ 3390900 h 3949280"/>
              <a:gd name="connsiteX2" fmla="*/ 3748685 w 5145685"/>
              <a:gd name="connsiteY2" fmla="*/ 3835400 h 3949280"/>
              <a:gd name="connsiteX3" fmla="*/ 5145685 w 5145685"/>
              <a:gd name="connsiteY3" fmla="*/ 2222500 h 3949280"/>
              <a:gd name="connsiteX0" fmla="*/ 2123 w 5145623"/>
              <a:gd name="connsiteY0" fmla="*/ 0 h 4008465"/>
              <a:gd name="connsiteX1" fmla="*/ 1411823 w 5145623"/>
              <a:gd name="connsiteY1" fmla="*/ 3530600 h 4008465"/>
              <a:gd name="connsiteX2" fmla="*/ 3748623 w 5145623"/>
              <a:gd name="connsiteY2" fmla="*/ 3835400 h 4008465"/>
              <a:gd name="connsiteX3" fmla="*/ 5145623 w 5145623"/>
              <a:gd name="connsiteY3" fmla="*/ 2222500 h 4008465"/>
              <a:gd name="connsiteX0" fmla="*/ 0 w 5143500"/>
              <a:gd name="connsiteY0" fmla="*/ 0 h 4008465"/>
              <a:gd name="connsiteX1" fmla="*/ 1409700 w 5143500"/>
              <a:gd name="connsiteY1" fmla="*/ 3530600 h 4008465"/>
              <a:gd name="connsiteX2" fmla="*/ 3746500 w 5143500"/>
              <a:gd name="connsiteY2" fmla="*/ 3835400 h 4008465"/>
              <a:gd name="connsiteX3" fmla="*/ 5143500 w 5143500"/>
              <a:gd name="connsiteY3" fmla="*/ 2222500 h 400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3500" h="4008465">
                <a:moveTo>
                  <a:pt x="0" y="0"/>
                </a:moveTo>
                <a:cubicBezTo>
                  <a:pt x="153458" y="1100666"/>
                  <a:pt x="785283" y="2891367"/>
                  <a:pt x="1409700" y="3530600"/>
                </a:cubicBezTo>
                <a:cubicBezTo>
                  <a:pt x="2034117" y="4169833"/>
                  <a:pt x="3124200" y="4053417"/>
                  <a:pt x="3746500" y="3835400"/>
                </a:cubicBezTo>
                <a:cubicBezTo>
                  <a:pt x="4368800" y="3617383"/>
                  <a:pt x="4986867" y="2956983"/>
                  <a:pt x="5143500" y="2222500"/>
                </a:cubicBezTo>
              </a:path>
            </a:pathLst>
          </a:cu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3" name="Straight Arrow Connector 62"/>
          <p:cNvCxnSpPr>
            <a:stCxn id="15" idx="0"/>
          </p:cNvCxnSpPr>
          <p:nvPr/>
        </p:nvCxnSpPr>
        <p:spPr bwMode="auto">
          <a:xfrm>
            <a:off x="6957227" y="3736703"/>
            <a:ext cx="853273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7810500" y="3736703"/>
            <a:ext cx="86360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7772401" y="33655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Out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rot="20293410">
            <a:off x="4830039" y="5879923"/>
            <a:ext cx="78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msb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460383" y="5548935"/>
            <a:ext cx="2328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3333"/>
                </a:solidFill>
              </a:rPr>
              <a:t>This </a:t>
            </a:r>
            <a:r>
              <a:rPr lang="en-US" dirty="0" smtClean="0">
                <a:solidFill>
                  <a:srgbClr val="FF3333"/>
                </a:solidFill>
              </a:rPr>
              <a:t>adds a </a:t>
            </a:r>
            <a:r>
              <a:rPr lang="en-US" dirty="0" smtClean="0">
                <a:solidFill>
                  <a:srgbClr val="FF3333"/>
                </a:solidFill>
              </a:rPr>
              <a:t>lot more logic and routing!</a:t>
            </a:r>
            <a:endParaRPr lang="en-US" dirty="0">
              <a:solidFill>
                <a:srgbClr val="FF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1" grpId="0" animBg="1"/>
      <p:bldP spid="67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Xilinx Tool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Flowchart: Multidocument 8"/>
          <p:cNvSpPr/>
          <p:nvPr/>
        </p:nvSpPr>
        <p:spPr bwMode="auto">
          <a:xfrm>
            <a:off x="115746" y="1666751"/>
            <a:ext cx="1203767" cy="1111169"/>
          </a:xfrm>
          <a:prstGeom prst="flowChartMultidocumen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*.</a:t>
            </a:r>
            <a:r>
              <a:rPr lang="en-US" dirty="0" err="1" smtClean="0">
                <a:latin typeface="Verdana" pitchFamily="34" charset="0"/>
              </a:rPr>
              <a:t>bsv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lowchart: Multidocument 9"/>
          <p:cNvSpPr/>
          <p:nvPr/>
        </p:nvSpPr>
        <p:spPr bwMode="auto">
          <a:xfrm>
            <a:off x="3741047" y="1666751"/>
            <a:ext cx="1203767" cy="1111169"/>
          </a:xfrm>
          <a:prstGeom prst="flowChartMultidocumen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*.v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783713" y="1759347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latin typeface="Verdana" pitchFamily="34" charset="0"/>
              </a:rPr>
              <a:t>Bluespec</a:t>
            </a:r>
            <a:r>
              <a:rPr lang="en-US" dirty="0" smtClean="0">
                <a:latin typeface="Verdana" pitchFamily="34" charset="0"/>
              </a:rPr>
              <a:t>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409014" y="1759347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HDL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7366350" y="1446835"/>
            <a:ext cx="1621420" cy="1551000"/>
            <a:chOff x="7141580" y="1446835"/>
            <a:chExt cx="1621420" cy="1551000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7141580" y="1446835"/>
              <a:ext cx="1621420" cy="1551000"/>
            </a:xfrm>
            <a:prstGeom prst="round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RTL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319633" y="2061045"/>
              <a:ext cx="1265314" cy="612140"/>
              <a:chOff x="5322303" y="3421923"/>
              <a:chExt cx="1265314" cy="612140"/>
            </a:xfrm>
          </p:grpSpPr>
          <p:sp>
            <p:nvSpPr>
              <p:cNvPr id="20" name="Flowchart: Delay 19"/>
              <p:cNvSpPr/>
              <p:nvPr/>
            </p:nvSpPr>
            <p:spPr bwMode="auto">
              <a:xfrm>
                <a:off x="5482122" y="3421923"/>
                <a:ext cx="329204" cy="289560"/>
              </a:xfrm>
              <a:prstGeom prst="flowChartDelay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5322303" y="3495040"/>
                <a:ext cx="159819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5322303" y="3647440"/>
                <a:ext cx="149161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Elbow Connector 29"/>
              <p:cNvCxnSpPr>
                <a:stCxn id="20" idx="3"/>
              </p:cNvCxnSpPr>
              <p:nvPr/>
            </p:nvCxnSpPr>
            <p:spPr bwMode="auto">
              <a:xfrm>
                <a:off x="5811326" y="3566703"/>
                <a:ext cx="284609" cy="249647"/>
              </a:xfrm>
              <a:prstGeom prst="bentConnector3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" name="Flowchart: Delay 30"/>
              <p:cNvSpPr/>
              <p:nvPr/>
            </p:nvSpPr>
            <p:spPr bwMode="auto">
              <a:xfrm>
                <a:off x="6103924" y="3744503"/>
                <a:ext cx="329204" cy="289560"/>
              </a:xfrm>
              <a:prstGeom prst="flowChartDelay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>
                <a:off x="5953630" y="3958590"/>
                <a:ext cx="156579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6433128" y="3889283"/>
                <a:ext cx="154489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74" name="Group 173"/>
          <p:cNvGrpSpPr/>
          <p:nvPr/>
        </p:nvGrpSpPr>
        <p:grpSpPr>
          <a:xfrm>
            <a:off x="7366350" y="4611174"/>
            <a:ext cx="1621420" cy="1551000"/>
            <a:chOff x="7141580" y="4552614"/>
            <a:chExt cx="1621420" cy="1551000"/>
          </a:xfrm>
        </p:grpSpPr>
        <p:sp>
          <p:nvSpPr>
            <p:cNvPr id="39" name="Rounded Rectangle 38"/>
            <p:cNvSpPr/>
            <p:nvPr/>
          </p:nvSpPr>
          <p:spPr bwMode="auto">
            <a:xfrm>
              <a:off x="7141580" y="4552614"/>
              <a:ext cx="1621420" cy="1551000"/>
            </a:xfrm>
            <a:prstGeom prst="round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NCD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7482956" y="5290643"/>
              <a:ext cx="159819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7482956" y="5443043"/>
              <a:ext cx="149161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7632117" y="5160309"/>
              <a:ext cx="640345" cy="691985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sz="1000" b="1" dirty="0" smtClean="0">
                  <a:solidFill>
                    <a:srgbClr val="000000"/>
                  </a:solidFill>
                  <a:latin typeface="Verdana" pitchFamily="34" charset="0"/>
                </a:rPr>
                <a:t>FPGA Slice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7495621" y="5595443"/>
              <a:ext cx="149161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8272462" y="5378419"/>
              <a:ext cx="149161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ounded Rectangle 50"/>
          <p:cNvSpPr/>
          <p:nvPr/>
        </p:nvSpPr>
        <p:spPr bwMode="auto">
          <a:xfrm>
            <a:off x="7430493" y="3369072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Mapping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43237" y="4923686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Place &amp; Route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3472605" y="4355041"/>
            <a:ext cx="1740653" cy="2063267"/>
            <a:chOff x="2974947" y="4176709"/>
            <a:chExt cx="1740653" cy="2063267"/>
          </a:xfrm>
        </p:grpSpPr>
        <p:sp>
          <p:nvSpPr>
            <p:cNvPr id="168" name="Rounded Rectangle 167"/>
            <p:cNvSpPr/>
            <p:nvPr/>
          </p:nvSpPr>
          <p:spPr bwMode="auto">
            <a:xfrm>
              <a:off x="2974947" y="4176709"/>
              <a:ext cx="1740653" cy="2063267"/>
            </a:xfrm>
            <a:prstGeom prst="round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Final Design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69" name="Group 168"/>
            <p:cNvGrpSpPr/>
            <p:nvPr/>
          </p:nvGrpSpPr>
          <p:grpSpPr>
            <a:xfrm>
              <a:off x="3271393" y="4934023"/>
              <a:ext cx="1143002" cy="1144556"/>
              <a:chOff x="3271393" y="4934023"/>
              <a:chExt cx="1143002" cy="1144556"/>
            </a:xfrm>
          </p:grpSpPr>
          <p:sp>
            <p:nvSpPr>
              <p:cNvPr id="101" name="Rectangle 100"/>
              <p:cNvSpPr/>
              <p:nvPr/>
            </p:nvSpPr>
            <p:spPr bwMode="auto">
              <a:xfrm>
                <a:off x="3271395" y="49340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3728595" y="49340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3271395" y="5391223"/>
                <a:ext cx="228600" cy="228600"/>
              </a:xfrm>
              <a:prstGeom prst="rect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3728595" y="5391223"/>
                <a:ext cx="228600" cy="228600"/>
              </a:xfrm>
              <a:prstGeom prst="rect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4185795" y="4934023"/>
                <a:ext cx="228600" cy="228600"/>
              </a:xfrm>
              <a:prstGeom prst="rect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4185795" y="53912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3271395" y="58484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3728595" y="58484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4185795" y="58484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0" name="Straight Connector 109"/>
              <p:cNvCxnSpPr/>
              <p:nvPr/>
            </p:nvCxnSpPr>
            <p:spPr bwMode="auto">
              <a:xfrm>
                <a:off x="3545715" y="4934023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>
                <a:off x="3591435" y="4934023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>
                <a:off x="3634298" y="4934023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3685730" y="4935579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>
                <a:off x="4045778" y="4935579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4091498" y="4935579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>
                <a:off x="4134361" y="4935579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>
                <a:off x="4002915" y="4934023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>
                <a:off x="3272980" y="520834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271395" y="525406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3272980" y="5299679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3271394" y="5340954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3272979" y="566554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3271394" y="571126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3272979" y="575698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3271393" y="5805066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>
                <a:stCxn id="103" idx="2"/>
              </p:cNvCxnSpPr>
              <p:nvPr/>
            </p:nvCxnSpPr>
            <p:spPr bwMode="auto">
              <a:xfrm>
                <a:off x="3385695" y="5619823"/>
                <a:ext cx="0" cy="9144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3385695" y="5711263"/>
                <a:ext cx="300036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flipV="1">
                <a:off x="3685730" y="5507079"/>
                <a:ext cx="1" cy="20418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>
                <a:endCxn id="104" idx="1"/>
              </p:cNvCxnSpPr>
              <p:nvPr/>
            </p:nvCxnSpPr>
            <p:spPr bwMode="auto">
              <a:xfrm flipV="1">
                <a:off x="3685731" y="5505523"/>
                <a:ext cx="42864" cy="1556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3633661" y="4934023"/>
                <a:ext cx="638" cy="517128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>
                <a:off x="3636202" y="5448770"/>
                <a:ext cx="94295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3272980" y="5805066"/>
                <a:ext cx="318456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 flipH="1" flipV="1">
                <a:off x="3591435" y="5254064"/>
                <a:ext cx="1" cy="551002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3584608" y="5254064"/>
                <a:ext cx="461171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Straight Connector 152"/>
              <p:cNvCxnSpPr/>
              <p:nvPr/>
            </p:nvCxnSpPr>
            <p:spPr bwMode="auto">
              <a:xfrm flipV="1">
                <a:off x="4045778" y="5048323"/>
                <a:ext cx="0" cy="205741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Straight Connector 154"/>
              <p:cNvCxnSpPr>
                <a:stCxn id="105" idx="1"/>
              </p:cNvCxnSpPr>
              <p:nvPr/>
            </p:nvCxnSpPr>
            <p:spPr bwMode="auto">
              <a:xfrm flipH="1">
                <a:off x="4045778" y="5048323"/>
                <a:ext cx="140017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3962787" y="5507079"/>
                <a:ext cx="17205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Straight Connector 159"/>
              <p:cNvCxnSpPr/>
              <p:nvPr/>
            </p:nvCxnSpPr>
            <p:spPr bwMode="auto">
              <a:xfrm flipV="1">
                <a:off x="4134837" y="5095551"/>
                <a:ext cx="0" cy="416086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5" name="Straight Connector 164"/>
              <p:cNvCxnSpPr/>
              <p:nvPr/>
            </p:nvCxnSpPr>
            <p:spPr bwMode="auto">
              <a:xfrm flipH="1">
                <a:off x="4134837" y="5095551"/>
                <a:ext cx="48417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76" name="Rounded Rectangle 175"/>
          <p:cNvSpPr/>
          <p:nvPr/>
        </p:nvSpPr>
        <p:spPr bwMode="auto">
          <a:xfrm>
            <a:off x="1649492" y="4923686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latin typeface="Verdana" pitchFamily="34" charset="0"/>
              </a:rPr>
              <a:t>Bitgen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7" name="Flowchart: Multidocument 176"/>
          <p:cNvSpPr/>
          <p:nvPr/>
        </p:nvSpPr>
        <p:spPr bwMode="auto">
          <a:xfrm>
            <a:off x="115746" y="4831090"/>
            <a:ext cx="1203767" cy="1111169"/>
          </a:xfrm>
          <a:prstGeom prst="flowChartMultidocumen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010010110101…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79" name="Straight Arrow Connector 178"/>
          <p:cNvCxnSpPr>
            <a:stCxn id="9" idx="3"/>
            <a:endCxn id="13" idx="1"/>
          </p:cNvCxnSpPr>
          <p:nvPr/>
        </p:nvCxnSpPr>
        <p:spPr bwMode="auto">
          <a:xfrm flipV="1">
            <a:off x="1319513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1" name="Straight Arrow Connector 180"/>
          <p:cNvCxnSpPr>
            <a:stCxn id="13" idx="3"/>
            <a:endCxn id="10" idx="1"/>
          </p:cNvCxnSpPr>
          <p:nvPr/>
        </p:nvCxnSpPr>
        <p:spPr bwMode="auto">
          <a:xfrm>
            <a:off x="3276847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3" name="Straight Arrow Connector 182"/>
          <p:cNvCxnSpPr>
            <a:stCxn id="10" idx="3"/>
            <a:endCxn id="14" idx="1"/>
          </p:cNvCxnSpPr>
          <p:nvPr/>
        </p:nvCxnSpPr>
        <p:spPr bwMode="auto">
          <a:xfrm flipV="1">
            <a:off x="4944814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5" name="Straight Arrow Connector 184"/>
          <p:cNvCxnSpPr>
            <a:stCxn id="14" idx="3"/>
            <a:endCxn id="16" idx="1"/>
          </p:cNvCxnSpPr>
          <p:nvPr/>
        </p:nvCxnSpPr>
        <p:spPr bwMode="auto">
          <a:xfrm>
            <a:off x="6902148" y="2222335"/>
            <a:ext cx="464202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" idx="2"/>
            <a:endCxn id="51" idx="0"/>
          </p:cNvCxnSpPr>
          <p:nvPr/>
        </p:nvCxnSpPr>
        <p:spPr bwMode="auto">
          <a:xfrm>
            <a:off x="8177060" y="2997835"/>
            <a:ext cx="0" cy="371237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51" idx="2"/>
            <a:endCxn id="39" idx="0"/>
          </p:cNvCxnSpPr>
          <p:nvPr/>
        </p:nvCxnSpPr>
        <p:spPr bwMode="auto">
          <a:xfrm>
            <a:off x="8177060" y="4295048"/>
            <a:ext cx="0" cy="316126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39" idx="1"/>
            <a:endCxn id="52" idx="3"/>
          </p:cNvCxnSpPr>
          <p:nvPr/>
        </p:nvCxnSpPr>
        <p:spPr bwMode="auto">
          <a:xfrm flipH="1">
            <a:off x="7036371" y="5386674"/>
            <a:ext cx="329979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52" idx="1"/>
            <a:endCxn id="168" idx="3"/>
          </p:cNvCxnSpPr>
          <p:nvPr/>
        </p:nvCxnSpPr>
        <p:spPr bwMode="auto">
          <a:xfrm flipH="1">
            <a:off x="5213258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68" idx="1"/>
            <a:endCxn id="176" idx="3"/>
          </p:cNvCxnSpPr>
          <p:nvPr/>
        </p:nvCxnSpPr>
        <p:spPr bwMode="auto">
          <a:xfrm flipH="1" flipV="1">
            <a:off x="3142626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Straight Arrow Connector 197"/>
          <p:cNvCxnSpPr>
            <a:stCxn id="176" idx="1"/>
            <a:endCxn id="177" idx="3"/>
          </p:cNvCxnSpPr>
          <p:nvPr/>
        </p:nvCxnSpPr>
        <p:spPr bwMode="auto">
          <a:xfrm flipH="1">
            <a:off x="1319513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ounded Rectangle 97"/>
          <p:cNvSpPr/>
          <p:nvPr/>
        </p:nvSpPr>
        <p:spPr bwMode="auto">
          <a:xfrm>
            <a:off x="289575" y="3369072"/>
            <a:ext cx="2059873" cy="682228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latin typeface="Verdana" pitchFamily="34" charset="0"/>
              </a:rPr>
              <a:t>Programfpga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99" name="Straight Arrow Connector 98"/>
          <p:cNvCxnSpPr>
            <a:stCxn id="177" idx="0"/>
          </p:cNvCxnSpPr>
          <p:nvPr/>
        </p:nvCxnSpPr>
        <p:spPr bwMode="auto">
          <a:xfrm flipV="1">
            <a:off x="800444" y="4051300"/>
            <a:ext cx="0" cy="77979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2349448" y="3710186"/>
            <a:ext cx="545808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Rounded Rectangle 145"/>
          <p:cNvSpPr/>
          <p:nvPr/>
        </p:nvSpPr>
        <p:spPr bwMode="auto">
          <a:xfrm>
            <a:off x="2895256" y="3203065"/>
            <a:ext cx="1493134" cy="92597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FPGA Board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8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  <p:bldP spid="51" grpId="0" animBg="1"/>
      <p:bldP spid="52" grpId="0" animBg="1"/>
      <p:bldP spid="176" grpId="0" animBg="1"/>
      <p:bldP spid="177" grpId="0" animBg="1"/>
      <p:bldP spid="98" grpId="0" animBg="1"/>
      <p:bldP spid="14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Block Ram: Writing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164256" y="1532709"/>
            <a:ext cx="1045028" cy="914400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BRAM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32 Kb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164256" y="2697485"/>
            <a:ext cx="1045028" cy="914400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BRAM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32 Kb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64256" y="3862261"/>
            <a:ext cx="1045028" cy="914400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BRAM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32 Kb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64256" y="5264342"/>
            <a:ext cx="1045028" cy="914400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BRAM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32 Kb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5686770" y="4911634"/>
            <a:ext cx="0" cy="200297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869650" y="4827116"/>
            <a:ext cx="84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x64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92183" y="2447109"/>
            <a:ext cx="91440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18309" y="4589427"/>
            <a:ext cx="914400" cy="0"/>
          </a:xfrm>
          <a:prstGeom prst="line">
            <a:avLst/>
          </a:prstGeom>
          <a:noFill/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92183" y="207777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Addr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7018" y="42121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92183" y="3444241"/>
            <a:ext cx="914400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92183" y="307490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Write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06583" y="1591883"/>
            <a:ext cx="3657673" cy="3885808"/>
            <a:chOff x="1506583" y="1591883"/>
            <a:chExt cx="3657673" cy="3885808"/>
          </a:xfrm>
        </p:grpSpPr>
        <p:grpSp>
          <p:nvGrpSpPr>
            <p:cNvPr id="34" name="Group 33"/>
            <p:cNvGrpSpPr/>
            <p:nvPr/>
          </p:nvGrpSpPr>
          <p:grpSpPr>
            <a:xfrm>
              <a:off x="1506583" y="1724297"/>
              <a:ext cx="3657673" cy="3753394"/>
              <a:chOff x="1506583" y="1724297"/>
              <a:chExt cx="3657673" cy="3753394"/>
            </a:xfrm>
          </p:grpSpPr>
          <p:cxnSp>
            <p:nvCxnSpPr>
              <p:cNvPr id="26" name="Straight Arrow Connector 25"/>
              <p:cNvCxnSpPr/>
              <p:nvPr/>
            </p:nvCxnSpPr>
            <p:spPr bwMode="auto">
              <a:xfrm flipV="1">
                <a:off x="1506583" y="1724297"/>
                <a:ext cx="3657673" cy="72281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8" name="Straight Arrow Connector 27"/>
              <p:cNvCxnSpPr/>
              <p:nvPr/>
            </p:nvCxnSpPr>
            <p:spPr bwMode="auto">
              <a:xfrm>
                <a:off x="1506583" y="2447109"/>
                <a:ext cx="3657673" cy="496388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0" name="Straight Arrow Connector 29"/>
              <p:cNvCxnSpPr/>
              <p:nvPr/>
            </p:nvCxnSpPr>
            <p:spPr bwMode="auto">
              <a:xfrm>
                <a:off x="1506583" y="2447109"/>
                <a:ext cx="3657673" cy="1611085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>
                <a:off x="1506583" y="2447109"/>
                <a:ext cx="3657673" cy="303058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 rot="20923127">
              <a:off x="3526972" y="1591883"/>
              <a:ext cx="870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err="1" smtClean="0">
                  <a:solidFill>
                    <a:srgbClr val="000000"/>
                  </a:solidFill>
                </a:rPr>
                <a:t>lsb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506583" y="1989909"/>
            <a:ext cx="3657673" cy="4188833"/>
            <a:chOff x="1506583" y="1989909"/>
            <a:chExt cx="3657673" cy="4188833"/>
          </a:xfrm>
        </p:grpSpPr>
        <p:grpSp>
          <p:nvGrpSpPr>
            <p:cNvPr id="7" name="Group 6"/>
            <p:cNvGrpSpPr/>
            <p:nvPr/>
          </p:nvGrpSpPr>
          <p:grpSpPr>
            <a:xfrm>
              <a:off x="1506583" y="2447109"/>
              <a:ext cx="1828835" cy="3731633"/>
              <a:chOff x="1506583" y="2447109"/>
              <a:chExt cx="1828835" cy="3731633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1955147" y="5196448"/>
                <a:ext cx="1380271" cy="982294"/>
              </a:xfrm>
              <a:prstGeom prst="rect">
                <a:avLst/>
              </a:prstGeom>
              <a:solidFill>
                <a:schemeClr val="accent5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Address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Decoder</a:t>
                </a: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 bwMode="auto">
              <a:xfrm>
                <a:off x="1506583" y="2447109"/>
                <a:ext cx="1393371" cy="2749339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 rot="3699425">
                <a:off x="1767840" y="3314779"/>
                <a:ext cx="8708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msb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 bwMode="auto">
            <a:xfrm>
              <a:off x="1506583" y="3444241"/>
              <a:ext cx="849954" cy="1752207"/>
            </a:xfrm>
            <a:prstGeom prst="straightConnector1">
              <a:avLst/>
            </a:prstGeom>
            <a:noFill/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endCxn id="12" idx="1"/>
            </p:cNvCxnSpPr>
            <p:nvPr/>
          </p:nvCxnSpPr>
          <p:spPr bwMode="auto">
            <a:xfrm flipV="1">
              <a:off x="3335419" y="5721542"/>
              <a:ext cx="1828837" cy="339624"/>
            </a:xfrm>
            <a:prstGeom prst="straightConnector1">
              <a:avLst/>
            </a:prstGeom>
            <a:noFill/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endCxn id="11" idx="1"/>
            </p:cNvCxnSpPr>
            <p:nvPr/>
          </p:nvCxnSpPr>
          <p:spPr bwMode="auto">
            <a:xfrm flipV="1">
              <a:off x="3335419" y="4319461"/>
              <a:ext cx="1828837" cy="1532699"/>
            </a:xfrm>
            <a:prstGeom prst="straightConnector1">
              <a:avLst/>
            </a:prstGeom>
            <a:noFill/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endCxn id="10" idx="1"/>
            </p:cNvCxnSpPr>
            <p:nvPr/>
          </p:nvCxnSpPr>
          <p:spPr bwMode="auto">
            <a:xfrm flipV="1">
              <a:off x="3335418" y="3154685"/>
              <a:ext cx="1828838" cy="2410092"/>
            </a:xfrm>
            <a:prstGeom prst="straightConnector1">
              <a:avLst/>
            </a:prstGeom>
            <a:noFill/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>
              <a:endCxn id="9" idx="1"/>
            </p:cNvCxnSpPr>
            <p:nvPr/>
          </p:nvCxnSpPr>
          <p:spPr bwMode="auto">
            <a:xfrm flipV="1">
              <a:off x="3335418" y="1989909"/>
              <a:ext cx="1828838" cy="3339737"/>
            </a:xfrm>
            <a:prstGeom prst="straightConnector1">
              <a:avLst/>
            </a:prstGeom>
            <a:noFill/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1506583" y="2262443"/>
            <a:ext cx="3657673" cy="3711637"/>
            <a:chOff x="1506583" y="2262443"/>
            <a:chExt cx="3657673" cy="3711637"/>
          </a:xfrm>
        </p:grpSpPr>
        <p:cxnSp>
          <p:nvCxnSpPr>
            <p:cNvPr id="41" name="Straight Arrow Connector 40"/>
            <p:cNvCxnSpPr/>
            <p:nvPr/>
          </p:nvCxnSpPr>
          <p:spPr bwMode="auto">
            <a:xfrm flipV="1">
              <a:off x="1541418" y="2262443"/>
              <a:ext cx="3622838" cy="2326984"/>
            </a:xfrm>
            <a:prstGeom prst="straightConnector1">
              <a:avLst/>
            </a:prstGeom>
            <a:noFill/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1532709" y="3444241"/>
              <a:ext cx="3631547" cy="1145186"/>
            </a:xfrm>
            <a:prstGeom prst="straightConnector1">
              <a:avLst/>
            </a:prstGeom>
            <a:noFill/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>
              <a:off x="1506583" y="4589427"/>
              <a:ext cx="3657673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1506583" y="4589427"/>
              <a:ext cx="3657673" cy="1384653"/>
            </a:xfrm>
            <a:prstGeom prst="straightConnector1">
              <a:avLst/>
            </a:prstGeom>
            <a:noFill/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>
            <a:off x="6714382" y="5225930"/>
            <a:ext cx="2328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3333"/>
                </a:solidFill>
              </a:rPr>
              <a:t>This </a:t>
            </a:r>
            <a:r>
              <a:rPr lang="en-US" dirty="0" smtClean="0">
                <a:solidFill>
                  <a:srgbClr val="FF3333"/>
                </a:solidFill>
              </a:rPr>
              <a:t>also adds a lot </a:t>
            </a:r>
            <a:r>
              <a:rPr lang="en-US" dirty="0" smtClean="0">
                <a:solidFill>
                  <a:srgbClr val="FF3333"/>
                </a:solidFill>
              </a:rPr>
              <a:t>more logic and routing!</a:t>
            </a:r>
            <a:endParaRPr lang="en-US" dirty="0">
              <a:solidFill>
                <a:srgbClr val="FF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Xilinx Reports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96" name="Flowchart: Multidocument 95"/>
          <p:cNvSpPr/>
          <p:nvPr/>
        </p:nvSpPr>
        <p:spPr bwMode="auto">
          <a:xfrm>
            <a:off x="5543237" y="520858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srp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9" name="Flowchart: Multidocument 8"/>
          <p:cNvSpPr/>
          <p:nvPr/>
        </p:nvSpPr>
        <p:spPr bwMode="auto">
          <a:xfrm>
            <a:off x="115746" y="1666751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bsv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0" name="Flowchart: Multidocument 9"/>
          <p:cNvSpPr/>
          <p:nvPr/>
        </p:nvSpPr>
        <p:spPr bwMode="auto">
          <a:xfrm>
            <a:off x="3741047" y="1666751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783713" y="1759347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Bluespec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409014" y="1759347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HDL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7366350" y="1446835"/>
            <a:ext cx="1621420" cy="1551000"/>
            <a:chOff x="7141580" y="1446835"/>
            <a:chExt cx="1621420" cy="1551000"/>
          </a:xfrm>
          <a:solidFill>
            <a:schemeClr val="bg1">
              <a:lumMod val="95000"/>
            </a:schemeClr>
          </a:solidFill>
        </p:grpSpPr>
        <p:sp>
          <p:nvSpPr>
            <p:cNvPr id="16" name="Rounded Rectangle 15"/>
            <p:cNvSpPr/>
            <p:nvPr/>
          </p:nvSpPr>
          <p:spPr bwMode="auto">
            <a:xfrm>
              <a:off x="7141580" y="1446835"/>
              <a:ext cx="1621420" cy="1551000"/>
            </a:xfrm>
            <a:prstGeom prst="round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RTL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319633" y="2061045"/>
              <a:ext cx="1265314" cy="612140"/>
              <a:chOff x="5322303" y="3421923"/>
              <a:chExt cx="1265314" cy="612140"/>
            </a:xfrm>
            <a:grpFill/>
          </p:grpSpPr>
          <p:sp>
            <p:nvSpPr>
              <p:cNvPr id="20" name="Flowchart: Delay 19"/>
              <p:cNvSpPr/>
              <p:nvPr/>
            </p:nvSpPr>
            <p:spPr bwMode="auto">
              <a:xfrm>
                <a:off x="5482122" y="3421923"/>
                <a:ext cx="329204" cy="289560"/>
              </a:xfrm>
              <a:prstGeom prst="flowChartDelay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5322303" y="3495040"/>
                <a:ext cx="159819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5322303" y="3647440"/>
                <a:ext cx="149161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Elbow Connector 29"/>
              <p:cNvCxnSpPr>
                <a:stCxn id="20" idx="3"/>
              </p:cNvCxnSpPr>
              <p:nvPr/>
            </p:nvCxnSpPr>
            <p:spPr bwMode="auto">
              <a:xfrm>
                <a:off x="5811326" y="3566703"/>
                <a:ext cx="284609" cy="249647"/>
              </a:xfrm>
              <a:prstGeom prst="bentConnector3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" name="Flowchart: Delay 30"/>
              <p:cNvSpPr/>
              <p:nvPr/>
            </p:nvSpPr>
            <p:spPr bwMode="auto">
              <a:xfrm>
                <a:off x="6103924" y="3744503"/>
                <a:ext cx="329204" cy="289560"/>
              </a:xfrm>
              <a:prstGeom prst="flowChartDelay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>
                <a:off x="5953630" y="3958590"/>
                <a:ext cx="156579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6433128" y="3889283"/>
                <a:ext cx="154489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74" name="Group 173"/>
          <p:cNvGrpSpPr/>
          <p:nvPr/>
        </p:nvGrpSpPr>
        <p:grpSpPr>
          <a:xfrm>
            <a:off x="7366350" y="4611174"/>
            <a:ext cx="1621420" cy="1551000"/>
            <a:chOff x="7141580" y="4552614"/>
            <a:chExt cx="1621420" cy="1551000"/>
          </a:xfrm>
          <a:solidFill>
            <a:schemeClr val="bg1">
              <a:lumMod val="95000"/>
            </a:schemeClr>
          </a:solidFill>
        </p:grpSpPr>
        <p:sp>
          <p:nvSpPr>
            <p:cNvPr id="39" name="Rounded Rectangle 38"/>
            <p:cNvSpPr/>
            <p:nvPr/>
          </p:nvSpPr>
          <p:spPr bwMode="auto">
            <a:xfrm>
              <a:off x="7141580" y="4552614"/>
              <a:ext cx="1621420" cy="1551000"/>
            </a:xfrm>
            <a:prstGeom prst="round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rPr>
                <a:t>NCD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7482956" y="5290643"/>
              <a:ext cx="159819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7482956" y="5443043"/>
              <a:ext cx="149161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7632117" y="5160309"/>
              <a:ext cx="640345" cy="691985"/>
            </a:xfrm>
            <a:prstGeom prst="rect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sz="1000" b="1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FPGA Slice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7495621" y="5595443"/>
              <a:ext cx="149161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8272462" y="5378419"/>
              <a:ext cx="149161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ounded Rectangle 50"/>
          <p:cNvSpPr/>
          <p:nvPr/>
        </p:nvSpPr>
        <p:spPr bwMode="auto">
          <a:xfrm>
            <a:off x="7430493" y="3369072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Mapping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43237" y="4923686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Place &amp; Route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3472605" y="4355041"/>
            <a:ext cx="1740653" cy="2063267"/>
            <a:chOff x="2974947" y="4176709"/>
            <a:chExt cx="1740653" cy="2063267"/>
          </a:xfrm>
          <a:solidFill>
            <a:schemeClr val="bg1">
              <a:lumMod val="95000"/>
            </a:schemeClr>
          </a:solidFill>
        </p:grpSpPr>
        <p:sp>
          <p:nvSpPr>
            <p:cNvPr id="168" name="Rounded Rectangle 167"/>
            <p:cNvSpPr/>
            <p:nvPr/>
          </p:nvSpPr>
          <p:spPr bwMode="auto">
            <a:xfrm>
              <a:off x="2974947" y="4176709"/>
              <a:ext cx="1740653" cy="2063267"/>
            </a:xfrm>
            <a:prstGeom prst="round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Final Design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69" name="Group 168"/>
            <p:cNvGrpSpPr/>
            <p:nvPr/>
          </p:nvGrpSpPr>
          <p:grpSpPr>
            <a:xfrm>
              <a:off x="3271393" y="4934023"/>
              <a:ext cx="1143002" cy="1144556"/>
              <a:chOff x="3271393" y="4934023"/>
              <a:chExt cx="1143002" cy="1144556"/>
            </a:xfrm>
            <a:grpFill/>
          </p:grpSpPr>
          <p:sp>
            <p:nvSpPr>
              <p:cNvPr id="101" name="Rectangle 100"/>
              <p:cNvSpPr/>
              <p:nvPr/>
            </p:nvSpPr>
            <p:spPr bwMode="auto">
              <a:xfrm>
                <a:off x="3271395" y="49340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3728595" y="49340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3271395" y="53912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3728595" y="53912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4185795" y="49340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4185795" y="53912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3271395" y="58484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3728595" y="58484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4185795" y="58484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0" name="Straight Connector 109"/>
              <p:cNvCxnSpPr/>
              <p:nvPr/>
            </p:nvCxnSpPr>
            <p:spPr bwMode="auto">
              <a:xfrm>
                <a:off x="3545715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>
                <a:off x="3591435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>
                <a:off x="3634298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3685730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>
                <a:off x="4045778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4091498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>
                <a:off x="4134361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>
                <a:off x="4002915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>
                <a:off x="3272980" y="520834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271395" y="525406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3272980" y="5299679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3271394" y="5340954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3272979" y="566554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3271394" y="571126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3272979" y="575698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3271393" y="5805066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>
                <a:stCxn id="103" idx="2"/>
              </p:cNvCxnSpPr>
              <p:nvPr/>
            </p:nvCxnSpPr>
            <p:spPr bwMode="auto">
              <a:xfrm>
                <a:off x="3385695" y="5619823"/>
                <a:ext cx="0" cy="9144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3385695" y="5711263"/>
                <a:ext cx="300036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flipV="1">
                <a:off x="3685730" y="5507079"/>
                <a:ext cx="1" cy="204184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>
                <a:endCxn id="104" idx="1"/>
              </p:cNvCxnSpPr>
              <p:nvPr/>
            </p:nvCxnSpPr>
            <p:spPr bwMode="auto">
              <a:xfrm flipV="1">
                <a:off x="3685731" y="5505523"/>
                <a:ext cx="42864" cy="1556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3633661" y="4934023"/>
                <a:ext cx="638" cy="517128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>
                <a:off x="3636202" y="5448770"/>
                <a:ext cx="9429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3272980" y="5805066"/>
                <a:ext cx="318456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 flipH="1" flipV="1">
                <a:off x="3591435" y="5254064"/>
                <a:ext cx="1" cy="551002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3584608" y="5254064"/>
                <a:ext cx="461171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Straight Connector 152"/>
              <p:cNvCxnSpPr/>
              <p:nvPr/>
            </p:nvCxnSpPr>
            <p:spPr bwMode="auto">
              <a:xfrm flipV="1">
                <a:off x="4045778" y="5048323"/>
                <a:ext cx="0" cy="205741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Straight Connector 154"/>
              <p:cNvCxnSpPr>
                <a:stCxn id="105" idx="1"/>
              </p:cNvCxnSpPr>
              <p:nvPr/>
            </p:nvCxnSpPr>
            <p:spPr bwMode="auto">
              <a:xfrm flipH="1">
                <a:off x="4045778" y="5048323"/>
                <a:ext cx="140017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3962787" y="5507079"/>
                <a:ext cx="172050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Straight Connector 159"/>
              <p:cNvCxnSpPr/>
              <p:nvPr/>
            </p:nvCxnSpPr>
            <p:spPr bwMode="auto">
              <a:xfrm flipV="1">
                <a:off x="4134837" y="5095551"/>
                <a:ext cx="0" cy="416086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5" name="Straight Connector 164"/>
              <p:cNvCxnSpPr/>
              <p:nvPr/>
            </p:nvCxnSpPr>
            <p:spPr bwMode="auto">
              <a:xfrm flipH="1">
                <a:off x="4134837" y="5095551"/>
                <a:ext cx="48417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76" name="Rounded Rectangle 175"/>
          <p:cNvSpPr/>
          <p:nvPr/>
        </p:nvSpPr>
        <p:spPr bwMode="auto">
          <a:xfrm>
            <a:off x="1649492" y="4923686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Bitgen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77" name="Flowchart: Multidocument 176"/>
          <p:cNvSpPr/>
          <p:nvPr/>
        </p:nvSpPr>
        <p:spPr bwMode="auto">
          <a:xfrm>
            <a:off x="115746" y="4831090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010010110101…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cxnSp>
        <p:nvCxnSpPr>
          <p:cNvPr id="179" name="Straight Arrow Connector 178"/>
          <p:cNvCxnSpPr>
            <a:stCxn id="9" idx="3"/>
            <a:endCxn id="13" idx="1"/>
          </p:cNvCxnSpPr>
          <p:nvPr/>
        </p:nvCxnSpPr>
        <p:spPr bwMode="auto">
          <a:xfrm flipV="1">
            <a:off x="1319513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1" name="Straight Arrow Connector 180"/>
          <p:cNvCxnSpPr>
            <a:stCxn id="13" idx="3"/>
            <a:endCxn id="10" idx="1"/>
          </p:cNvCxnSpPr>
          <p:nvPr/>
        </p:nvCxnSpPr>
        <p:spPr bwMode="auto">
          <a:xfrm>
            <a:off x="3276847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3" name="Straight Arrow Connector 182"/>
          <p:cNvCxnSpPr>
            <a:stCxn id="10" idx="3"/>
            <a:endCxn id="14" idx="1"/>
          </p:cNvCxnSpPr>
          <p:nvPr/>
        </p:nvCxnSpPr>
        <p:spPr bwMode="auto">
          <a:xfrm flipV="1">
            <a:off x="4944814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5" name="Straight Arrow Connector 184"/>
          <p:cNvCxnSpPr>
            <a:stCxn id="14" idx="3"/>
            <a:endCxn id="16" idx="1"/>
          </p:cNvCxnSpPr>
          <p:nvPr/>
        </p:nvCxnSpPr>
        <p:spPr bwMode="auto">
          <a:xfrm>
            <a:off x="6902148" y="2222335"/>
            <a:ext cx="464202" cy="0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" idx="2"/>
            <a:endCxn id="51" idx="0"/>
          </p:cNvCxnSpPr>
          <p:nvPr/>
        </p:nvCxnSpPr>
        <p:spPr bwMode="auto">
          <a:xfrm>
            <a:off x="8177060" y="2997835"/>
            <a:ext cx="0" cy="371237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51" idx="2"/>
            <a:endCxn id="39" idx="0"/>
          </p:cNvCxnSpPr>
          <p:nvPr/>
        </p:nvCxnSpPr>
        <p:spPr bwMode="auto">
          <a:xfrm>
            <a:off x="8177060" y="4295048"/>
            <a:ext cx="0" cy="316126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39" idx="1"/>
            <a:endCxn id="52" idx="3"/>
          </p:cNvCxnSpPr>
          <p:nvPr/>
        </p:nvCxnSpPr>
        <p:spPr bwMode="auto">
          <a:xfrm flipH="1">
            <a:off x="7036371" y="5386674"/>
            <a:ext cx="329979" cy="0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52" idx="1"/>
            <a:endCxn id="168" idx="3"/>
          </p:cNvCxnSpPr>
          <p:nvPr/>
        </p:nvCxnSpPr>
        <p:spPr bwMode="auto">
          <a:xfrm flipH="1">
            <a:off x="5213258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68" idx="1"/>
            <a:endCxn id="176" idx="3"/>
          </p:cNvCxnSpPr>
          <p:nvPr/>
        </p:nvCxnSpPr>
        <p:spPr bwMode="auto">
          <a:xfrm flipH="1" flipV="1">
            <a:off x="3142626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Straight Arrow Connector 197"/>
          <p:cNvCxnSpPr>
            <a:stCxn id="176" idx="1"/>
            <a:endCxn id="177" idx="3"/>
          </p:cNvCxnSpPr>
          <p:nvPr/>
        </p:nvCxnSpPr>
        <p:spPr bwMode="auto">
          <a:xfrm flipH="1">
            <a:off x="1319513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6" name="Flowchart: Multidocument 125"/>
          <p:cNvSpPr/>
          <p:nvPr/>
        </p:nvSpPr>
        <p:spPr bwMode="auto">
          <a:xfrm>
            <a:off x="5802123" y="2997835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*_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map.mrp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32" name="Flowchart: Multidocument 131"/>
          <p:cNvSpPr/>
          <p:nvPr/>
        </p:nvSpPr>
        <p:spPr bwMode="auto">
          <a:xfrm>
            <a:off x="4308582" y="2997834"/>
            <a:ext cx="1203767" cy="1111169"/>
          </a:xfrm>
          <a:prstGeom prst="flowChartMultidocument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*.par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cxnSp>
        <p:nvCxnSpPr>
          <p:cNvPr id="25" name="Straight Arrow Connector 24"/>
          <p:cNvCxnSpPr>
            <a:stCxn id="14" idx="0"/>
          </p:cNvCxnSpPr>
          <p:nvPr/>
        </p:nvCxnSpPr>
        <p:spPr bwMode="auto">
          <a:xfrm flipV="1">
            <a:off x="6155581" y="1527858"/>
            <a:ext cx="0" cy="231489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endCxn id="126" idx="3"/>
          </p:cNvCxnSpPr>
          <p:nvPr/>
        </p:nvCxnSpPr>
        <p:spPr bwMode="auto">
          <a:xfrm flipH="1">
            <a:off x="7005890" y="3553419"/>
            <a:ext cx="424603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0" name="Freeform 39"/>
          <p:cNvSpPr/>
          <p:nvPr/>
        </p:nvSpPr>
        <p:spPr bwMode="auto">
          <a:xfrm>
            <a:off x="5278056" y="3958541"/>
            <a:ext cx="636608" cy="972273"/>
          </a:xfrm>
          <a:custGeom>
            <a:avLst/>
            <a:gdLst>
              <a:gd name="connsiteX0" fmla="*/ 949124 w 1022981"/>
              <a:gd name="connsiteY0" fmla="*/ 925974 h 925974"/>
              <a:gd name="connsiteX1" fmla="*/ 925975 w 1022981"/>
              <a:gd name="connsiteY1" fmla="*/ 567159 h 925974"/>
              <a:gd name="connsiteX2" fmla="*/ 0 w 1022981"/>
              <a:gd name="connsiteY2" fmla="*/ 0 h 925974"/>
              <a:gd name="connsiteX0" fmla="*/ 949124 w 960628"/>
              <a:gd name="connsiteY0" fmla="*/ 925974 h 925974"/>
              <a:gd name="connsiteX1" fmla="*/ 613458 w 960628"/>
              <a:gd name="connsiteY1" fmla="*/ 324091 h 925974"/>
              <a:gd name="connsiteX2" fmla="*/ 0 w 960628"/>
              <a:gd name="connsiteY2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752354 w 752354"/>
              <a:gd name="connsiteY0" fmla="*/ 937549 h 937549"/>
              <a:gd name="connsiteX1" fmla="*/ 0 w 752354"/>
              <a:gd name="connsiteY1" fmla="*/ 0 h 937549"/>
              <a:gd name="connsiteX0" fmla="*/ 752354 w 752354"/>
              <a:gd name="connsiteY0" fmla="*/ 937549 h 937549"/>
              <a:gd name="connsiteX1" fmla="*/ 0 w 752354"/>
              <a:gd name="connsiteY1" fmla="*/ 0 h 937549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636608 w 636608"/>
              <a:gd name="connsiteY0" fmla="*/ 972273 h 972273"/>
              <a:gd name="connsiteX1" fmla="*/ 0 w 636608"/>
              <a:gd name="connsiteY1" fmla="*/ 0 h 97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6608" h="972273">
                <a:moveTo>
                  <a:pt x="636608" y="972273"/>
                </a:moveTo>
                <a:cubicBezTo>
                  <a:pt x="574876" y="559442"/>
                  <a:pt x="281652" y="227635"/>
                  <a:pt x="0" y="0"/>
                </a:cubicBez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3" name="Rounded Rectangle 132"/>
          <p:cNvSpPr/>
          <p:nvPr/>
        </p:nvSpPr>
        <p:spPr bwMode="auto">
          <a:xfrm>
            <a:off x="1649492" y="3546309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Timing Analysis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34" name="Flowchart: Multidocument 133"/>
          <p:cNvSpPr/>
          <p:nvPr/>
        </p:nvSpPr>
        <p:spPr bwMode="auto">
          <a:xfrm>
            <a:off x="107202" y="3453713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twr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cxnSp>
        <p:nvCxnSpPr>
          <p:cNvPr id="136" name="Straight Arrow Connector 135"/>
          <p:cNvCxnSpPr>
            <a:stCxn id="133" idx="1"/>
            <a:endCxn id="134" idx="3"/>
          </p:cNvCxnSpPr>
          <p:nvPr/>
        </p:nvCxnSpPr>
        <p:spPr bwMode="auto">
          <a:xfrm flipH="1">
            <a:off x="1310969" y="4009297"/>
            <a:ext cx="338523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4" name="Elbow Connector 53"/>
          <p:cNvCxnSpPr>
            <a:stCxn id="168" idx="1"/>
            <a:endCxn id="133" idx="3"/>
          </p:cNvCxnSpPr>
          <p:nvPr/>
        </p:nvCxnSpPr>
        <p:spPr bwMode="auto">
          <a:xfrm rot="10800000">
            <a:off x="3142627" y="4009297"/>
            <a:ext cx="329979" cy="1377378"/>
          </a:xfrm>
          <a:prstGeom prst="bentConnector3">
            <a:avLst>
              <a:gd name="adj1" fmla="val 28953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9249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mkBridge.par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earch for: “</a:t>
            </a:r>
            <a:r>
              <a:rPr lang="en-US" dirty="0" err="1" smtClean="0"/>
              <a:t>Deive</a:t>
            </a:r>
            <a:r>
              <a:rPr lang="en-US" dirty="0" smtClean="0"/>
              <a:t> Utilization </a:t>
            </a:r>
            <a:r>
              <a:rPr lang="en-US" dirty="0" smtClean="0"/>
              <a:t>Summary”</a:t>
            </a:r>
          </a:p>
          <a:p>
            <a:pPr lvl="1"/>
            <a:r>
              <a:rPr lang="en-US" dirty="0" smtClean="0"/>
              <a:t>You’ll </a:t>
            </a:r>
            <a:r>
              <a:rPr lang="en-US" dirty="0" smtClean="0"/>
              <a:t>see a more accurate report of resource utilization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mkBridge_map.mrp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earch for: </a:t>
            </a:r>
            <a:r>
              <a:rPr lang="en-US" dirty="0" smtClean="0"/>
              <a:t>“Generating Clock Report”</a:t>
            </a:r>
            <a:endParaRPr lang="en-US" dirty="0" smtClean="0"/>
          </a:p>
          <a:p>
            <a:pPr lvl="1"/>
            <a:r>
              <a:rPr lang="en-US" dirty="0" smtClean="0"/>
              <a:t>You’ll see </a:t>
            </a:r>
            <a:r>
              <a:rPr lang="en-US" dirty="0" smtClean="0"/>
              <a:t>som</a:t>
            </a:r>
            <a:r>
              <a:rPr lang="en-US" dirty="0" smtClean="0"/>
              <a:t>e information about clock timing constraints</a:t>
            </a:r>
          </a:p>
          <a:p>
            <a:pPr lvl="1"/>
            <a:r>
              <a:rPr lang="en-US" dirty="0" smtClean="0"/>
              <a:t>All of these constraints relate to internal </a:t>
            </a:r>
            <a:r>
              <a:rPr lang="en-US" dirty="0" err="1" smtClean="0"/>
              <a:t>SceMi</a:t>
            </a:r>
            <a:r>
              <a:rPr lang="en-US" dirty="0" smtClean="0"/>
              <a:t> clocks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051301" y="2522480"/>
            <a:ext cx="1841499" cy="335020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Constraint                                |    Check    | Worst Case |  Best Case | Timing |   Timing   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        |             |    Slack   | Achievable | Errors |    Score   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* TS_scemi_pcie_ep_pcie_ep0_pcie_blk_clocki | SETUP       |    -0.047ns|    16.188ns|       1|          47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ng_i_clkout1_1 = PERIOD TIMEGRP         " | HOLD        |     0.031ns|            |       0|           0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scemi_pcie_ep_pcie_ep0_pcie_blk_clocking_ |             |            |            |        |            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i_clkout1_1" TS_MGTCLK *         0.625 HI |             |            |            |        |            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GH 50%                                    |             |            |            |        |            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TS_scemi_pcie_ep_pcie_ep0_pcie_blk_clocki | SETUP       |     0.045ns|     3.955ns|       0|           0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ng_i_clkout0_1 = PERIOD TIMEGRP         " | HOLD        |     0.418ns|            |       0|           0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scemi_pcie_ep_pcie_ep0_pcie_blk_clocking_ | MINPERIOD   |     0.000ns|     4.000ns|       0|           0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i_clkout0_1" TS_MGTCLK * 2.5         HIGH |             |            |            |        |            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50%                                      |             |            |            |      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|            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TS_scemi_pcie_ep_pcie_ep0_pcie_blk_clocki | MINPERIOD   |     0.000ns|     4.000ns|       0|           0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ng_i_clkout0_0 = PERIOD TIMEGRP         " |             |            |            |        |            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scemi_pcie_ep_pcie_ep0_pcie_blk_clocking_ |             |            |            |        |            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i_clkout0_0" TS_SYSCLK * 2.5         HIGH |             |            |            |        |            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50%                                      |             |            |            |        | </a:t>
            </a:r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93800" y="16002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This report shows internal </a:t>
            </a:r>
            <a:r>
              <a:rPr lang="en-US" dirty="0" err="1" smtClean="0">
                <a:solidFill>
                  <a:srgbClr val="FF0000"/>
                </a:solidFill>
              </a:rPr>
              <a:t>SceMi</a:t>
            </a:r>
            <a:r>
              <a:rPr lang="en-US" dirty="0" smtClean="0">
                <a:solidFill>
                  <a:srgbClr val="FF0000"/>
                </a:solidFill>
              </a:rPr>
              <a:t> timing errors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36600" y="2425700"/>
            <a:ext cx="431800" cy="32779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800" y="543560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Asterisk (*)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1301" y="5416034"/>
            <a:ext cx="299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Negative slack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609000" y="2819400"/>
            <a:ext cx="241900" cy="2463800"/>
          </a:xfrm>
          <a:custGeom>
            <a:avLst/>
            <a:gdLst>
              <a:gd name="connsiteX0" fmla="*/ 0 w 241300"/>
              <a:gd name="connsiteY0" fmla="*/ 2463800 h 2463800"/>
              <a:gd name="connsiteX1" fmla="*/ 241300 w 241300"/>
              <a:gd name="connsiteY1" fmla="*/ 0 h 2463800"/>
              <a:gd name="connsiteX0" fmla="*/ 0 w 241300"/>
              <a:gd name="connsiteY0" fmla="*/ 2463800 h 2463800"/>
              <a:gd name="connsiteX1" fmla="*/ 241300 w 241300"/>
              <a:gd name="connsiteY1" fmla="*/ 0 h 2463800"/>
              <a:gd name="connsiteX0" fmla="*/ 600 w 241900"/>
              <a:gd name="connsiteY0" fmla="*/ 2463800 h 2463800"/>
              <a:gd name="connsiteX1" fmla="*/ 241900 w 241900"/>
              <a:gd name="connsiteY1" fmla="*/ 0 h 246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1900" h="2463800">
                <a:moveTo>
                  <a:pt x="600" y="2463800"/>
                </a:moveTo>
                <a:cubicBezTo>
                  <a:pt x="-8925" y="1461558"/>
                  <a:pt x="95850" y="713317"/>
                  <a:pt x="241900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4921183" y="2692400"/>
            <a:ext cx="318165" cy="2679700"/>
          </a:xfrm>
          <a:custGeom>
            <a:avLst/>
            <a:gdLst>
              <a:gd name="connsiteX0" fmla="*/ 0 w 241300"/>
              <a:gd name="connsiteY0" fmla="*/ 2463800 h 2463800"/>
              <a:gd name="connsiteX1" fmla="*/ 241300 w 241300"/>
              <a:gd name="connsiteY1" fmla="*/ 0 h 2463800"/>
              <a:gd name="connsiteX0" fmla="*/ 0 w 241300"/>
              <a:gd name="connsiteY0" fmla="*/ 2463800 h 2463800"/>
              <a:gd name="connsiteX1" fmla="*/ 241300 w 241300"/>
              <a:gd name="connsiteY1" fmla="*/ 0 h 2463800"/>
              <a:gd name="connsiteX0" fmla="*/ 600 w 241900"/>
              <a:gd name="connsiteY0" fmla="*/ 2463800 h 2463800"/>
              <a:gd name="connsiteX1" fmla="*/ 241900 w 241900"/>
              <a:gd name="connsiteY1" fmla="*/ 0 h 2463800"/>
              <a:gd name="connsiteX0" fmla="*/ 339 w 330539"/>
              <a:gd name="connsiteY0" fmla="*/ 2603500 h 2603500"/>
              <a:gd name="connsiteX1" fmla="*/ 330539 w 330539"/>
              <a:gd name="connsiteY1" fmla="*/ 0 h 2603500"/>
              <a:gd name="connsiteX0" fmla="*/ 1299 w 179099"/>
              <a:gd name="connsiteY0" fmla="*/ 2679700 h 2679700"/>
              <a:gd name="connsiteX1" fmla="*/ 179099 w 179099"/>
              <a:gd name="connsiteY1" fmla="*/ 0 h 2679700"/>
              <a:gd name="connsiteX0" fmla="*/ 2150 w 179950"/>
              <a:gd name="connsiteY0" fmla="*/ 2679700 h 2679700"/>
              <a:gd name="connsiteX1" fmla="*/ 179950 w 179950"/>
              <a:gd name="connsiteY1" fmla="*/ 0 h 2679700"/>
              <a:gd name="connsiteX0" fmla="*/ 10353 w 188153"/>
              <a:gd name="connsiteY0" fmla="*/ 2679700 h 2679700"/>
              <a:gd name="connsiteX1" fmla="*/ 188153 w 188153"/>
              <a:gd name="connsiteY1" fmla="*/ 0 h 2679700"/>
              <a:gd name="connsiteX0" fmla="*/ 34532 w 148832"/>
              <a:gd name="connsiteY0" fmla="*/ 2705100 h 2705100"/>
              <a:gd name="connsiteX1" fmla="*/ 148832 w 148832"/>
              <a:gd name="connsiteY1" fmla="*/ 0 h 2705100"/>
              <a:gd name="connsiteX0" fmla="*/ 13907 w 179007"/>
              <a:gd name="connsiteY0" fmla="*/ 2679700 h 2679700"/>
              <a:gd name="connsiteX1" fmla="*/ 179007 w 179007"/>
              <a:gd name="connsiteY1" fmla="*/ 0 h 2679700"/>
              <a:gd name="connsiteX0" fmla="*/ 665 w 318165"/>
              <a:gd name="connsiteY0" fmla="*/ 2679700 h 2679700"/>
              <a:gd name="connsiteX1" fmla="*/ 318165 w 318165"/>
              <a:gd name="connsiteY1" fmla="*/ 0 h 267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8165" h="2679700">
                <a:moveTo>
                  <a:pt x="665" y="2679700"/>
                </a:moveTo>
                <a:cubicBezTo>
                  <a:pt x="-8860" y="1677458"/>
                  <a:pt x="83215" y="383117"/>
                  <a:pt x="318165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2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/>
      <p:bldP spid="12" grpId="0" animBg="1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and Hold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717550" y="1930400"/>
            <a:ext cx="7143750" cy="2400300"/>
            <a:chOff x="717550" y="1930400"/>
            <a:chExt cx="7143750" cy="2400300"/>
          </a:xfrm>
        </p:grpSpPr>
        <p:grpSp>
          <p:nvGrpSpPr>
            <p:cNvPr id="49" name="Group 48"/>
            <p:cNvGrpSpPr/>
            <p:nvPr/>
          </p:nvGrpSpPr>
          <p:grpSpPr>
            <a:xfrm>
              <a:off x="1562100" y="1930400"/>
              <a:ext cx="6299200" cy="2400300"/>
              <a:chOff x="1562100" y="1930400"/>
              <a:chExt cx="6299200" cy="2400300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1574800" y="2400300"/>
                <a:ext cx="15367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3111500" y="19431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3111500" y="1943100"/>
                <a:ext cx="15367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flipV="1">
                <a:off x="4648200" y="19304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4635500" y="2400300"/>
                <a:ext cx="15367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flipV="1">
                <a:off x="6172200" y="19431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6172200" y="1943100"/>
                <a:ext cx="15367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7708900" y="19304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1562100" y="3365500"/>
                <a:ext cx="8890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2451100" y="29083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2451100" y="2921000"/>
                <a:ext cx="10033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 flipV="1">
                <a:off x="3454400" y="29210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3454400" y="3378200"/>
                <a:ext cx="44069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1593850" y="4305300"/>
                <a:ext cx="16510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flipV="1">
                <a:off x="3244850" y="38608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3244850" y="3873500"/>
                <a:ext cx="314325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V="1">
                <a:off x="6388100" y="38735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6388100" y="4318000"/>
                <a:ext cx="14732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1" name="TextBox 40"/>
            <p:cNvSpPr txBox="1"/>
            <p:nvPr/>
          </p:nvSpPr>
          <p:spPr>
            <a:xfrm>
              <a:off x="749300" y="2030968"/>
              <a:ext cx="84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CLK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7550" y="2996168"/>
              <a:ext cx="84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D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49300" y="3917434"/>
              <a:ext cx="84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7" name="Straight Connector 46"/>
          <p:cNvCxnSpPr/>
          <p:nvPr/>
        </p:nvCxnSpPr>
        <p:spPr bwMode="auto">
          <a:xfrm>
            <a:off x="3111500" y="1701800"/>
            <a:ext cx="0" cy="28956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172200" y="1689100"/>
            <a:ext cx="0" cy="28956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2451100" y="3244334"/>
            <a:ext cx="66040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3111500" y="3040102"/>
            <a:ext cx="33020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454400" y="2780268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Hold Time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63650" y="3365500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Setup Time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905650" y="5054600"/>
            <a:ext cx="509457" cy="968468"/>
            <a:chOff x="6104700" y="4362993"/>
            <a:chExt cx="509457" cy="834937"/>
          </a:xfrm>
        </p:grpSpPr>
        <p:sp>
          <p:nvSpPr>
            <p:cNvPr id="61" name="Rectangle 60"/>
            <p:cNvSpPr/>
            <p:nvPr/>
          </p:nvSpPr>
          <p:spPr bwMode="auto">
            <a:xfrm>
              <a:off x="6104703" y="4362993"/>
              <a:ext cx="509454" cy="827315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6109054" y="4967153"/>
              <a:ext cx="148045" cy="10885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V="1">
              <a:off x="6104700" y="5076010"/>
              <a:ext cx="152399" cy="12192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9" name="Straight Connector 58"/>
          <p:cNvCxnSpPr/>
          <p:nvPr/>
        </p:nvCxnSpPr>
        <p:spPr bwMode="auto">
          <a:xfrm flipV="1">
            <a:off x="3111500" y="5896632"/>
            <a:ext cx="807707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414797" y="5299370"/>
            <a:ext cx="8033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3087050" y="5325132"/>
            <a:ext cx="807707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2242500" y="5711967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CLK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42500" y="5140467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18153" y="5114704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Q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and Hold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717550" y="1930400"/>
            <a:ext cx="7143750" cy="2400300"/>
            <a:chOff x="717550" y="1930400"/>
            <a:chExt cx="7143750" cy="2400300"/>
          </a:xfrm>
        </p:grpSpPr>
        <p:grpSp>
          <p:nvGrpSpPr>
            <p:cNvPr id="49" name="Group 48"/>
            <p:cNvGrpSpPr/>
            <p:nvPr/>
          </p:nvGrpSpPr>
          <p:grpSpPr>
            <a:xfrm>
              <a:off x="1562100" y="1930400"/>
              <a:ext cx="6299200" cy="2400300"/>
              <a:chOff x="1562100" y="1930400"/>
              <a:chExt cx="6299200" cy="2400300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1574800" y="2400300"/>
                <a:ext cx="15367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3111500" y="19431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3111500" y="1943100"/>
                <a:ext cx="15367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flipV="1">
                <a:off x="4648200" y="19304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4635500" y="2400300"/>
                <a:ext cx="15367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flipV="1">
                <a:off x="6172200" y="19431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6172200" y="1943100"/>
                <a:ext cx="15367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7708900" y="19304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1562100" y="3365500"/>
                <a:ext cx="8890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2451100" y="29083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2451100" y="2921000"/>
                <a:ext cx="10033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 flipV="1">
                <a:off x="3454400" y="29210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3454400" y="3378200"/>
                <a:ext cx="44069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1593850" y="4305300"/>
                <a:ext cx="16510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flipV="1">
                <a:off x="3244850" y="38608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3244850" y="3873500"/>
                <a:ext cx="314325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V="1">
                <a:off x="6388100" y="3873500"/>
                <a:ext cx="0" cy="4572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6388100" y="4318000"/>
                <a:ext cx="14732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1" name="TextBox 40"/>
            <p:cNvSpPr txBox="1"/>
            <p:nvPr/>
          </p:nvSpPr>
          <p:spPr>
            <a:xfrm>
              <a:off x="749300" y="2030968"/>
              <a:ext cx="84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CLK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7550" y="2996168"/>
              <a:ext cx="84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D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49300" y="3917434"/>
              <a:ext cx="84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buNone/>
              </a:pPr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7" name="Straight Connector 46"/>
          <p:cNvCxnSpPr/>
          <p:nvPr/>
        </p:nvCxnSpPr>
        <p:spPr bwMode="auto">
          <a:xfrm>
            <a:off x="3111500" y="1701800"/>
            <a:ext cx="0" cy="28956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172200" y="1689100"/>
            <a:ext cx="0" cy="28956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2451100" y="3244334"/>
            <a:ext cx="35560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3289300" y="3040102"/>
            <a:ext cx="15240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329822" y="1504434"/>
            <a:ext cx="2170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Min Hold Time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7550" y="4584700"/>
            <a:ext cx="236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Min Setup Time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905650" y="5054600"/>
            <a:ext cx="509457" cy="968468"/>
            <a:chOff x="6104700" y="4362993"/>
            <a:chExt cx="509457" cy="834937"/>
          </a:xfrm>
        </p:grpSpPr>
        <p:sp>
          <p:nvSpPr>
            <p:cNvPr id="61" name="Rectangle 60"/>
            <p:cNvSpPr/>
            <p:nvPr/>
          </p:nvSpPr>
          <p:spPr bwMode="auto">
            <a:xfrm>
              <a:off x="6104703" y="4362993"/>
              <a:ext cx="509454" cy="827315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6109054" y="4967153"/>
              <a:ext cx="148045" cy="10885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V="1">
              <a:off x="6104700" y="5076010"/>
              <a:ext cx="152399" cy="12192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9" name="Straight Connector 58"/>
          <p:cNvCxnSpPr/>
          <p:nvPr/>
        </p:nvCxnSpPr>
        <p:spPr bwMode="auto">
          <a:xfrm flipV="1">
            <a:off x="3111500" y="5896632"/>
            <a:ext cx="807707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414797" y="5299370"/>
            <a:ext cx="8033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3087050" y="5325132"/>
            <a:ext cx="807707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2242500" y="5711967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CLK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42500" y="5140467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18153" y="5114704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Q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2806700" y="1714500"/>
            <a:ext cx="0" cy="28956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302000" y="1701800"/>
            <a:ext cx="0" cy="28956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596900" y="3378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 Positive Slacks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5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and Hold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574800" y="2400300"/>
            <a:ext cx="153670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3111500" y="1943100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111500" y="1943100"/>
            <a:ext cx="153670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4648200" y="1930400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635500" y="2400300"/>
            <a:ext cx="153670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6172200" y="1943100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172200" y="1943100"/>
            <a:ext cx="153670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7708900" y="1930400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562100" y="3365500"/>
            <a:ext cx="139065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2952750" y="2921000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952750" y="2921000"/>
            <a:ext cx="50165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3454400" y="2921000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454400" y="3378200"/>
            <a:ext cx="440690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1593850" y="4305300"/>
            <a:ext cx="165100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3244850" y="3860800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244850" y="3873500"/>
            <a:ext cx="314325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6388100" y="3873500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6388100" y="4318000"/>
            <a:ext cx="1473200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49300" y="2030968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CLK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7550" y="2996168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9300" y="3917434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Q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3111500" y="1701800"/>
            <a:ext cx="0" cy="28956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172200" y="1689100"/>
            <a:ext cx="0" cy="289560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2806700" y="3142734"/>
            <a:ext cx="146050" cy="6866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717550" y="4584700"/>
            <a:ext cx="236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Timing Error!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905650" y="5054600"/>
            <a:ext cx="509457" cy="968468"/>
            <a:chOff x="6104700" y="4362993"/>
            <a:chExt cx="509457" cy="834937"/>
          </a:xfrm>
        </p:grpSpPr>
        <p:sp>
          <p:nvSpPr>
            <p:cNvPr id="61" name="Rectangle 60"/>
            <p:cNvSpPr/>
            <p:nvPr/>
          </p:nvSpPr>
          <p:spPr bwMode="auto">
            <a:xfrm>
              <a:off x="6104703" y="4362993"/>
              <a:ext cx="509454" cy="827315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6109054" y="4967153"/>
              <a:ext cx="148045" cy="10885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V="1">
              <a:off x="6104700" y="5076010"/>
              <a:ext cx="152399" cy="12192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9" name="Straight Connector 58"/>
          <p:cNvCxnSpPr/>
          <p:nvPr/>
        </p:nvCxnSpPr>
        <p:spPr bwMode="auto">
          <a:xfrm flipV="1">
            <a:off x="3111500" y="5896632"/>
            <a:ext cx="807707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414797" y="5299370"/>
            <a:ext cx="8033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3087050" y="5325132"/>
            <a:ext cx="807707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2242500" y="5711967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CLK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42500" y="5140467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18153" y="5114704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Q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2806700" y="1714500"/>
            <a:ext cx="0" cy="28956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596900" y="2626836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 Negative Slack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0550" y="15737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Min Setup 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2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1" grpId="0"/>
      <p:bldP spid="5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Xilinx Reports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96" name="Flowchart: Multidocument 95"/>
          <p:cNvSpPr/>
          <p:nvPr/>
        </p:nvSpPr>
        <p:spPr bwMode="auto">
          <a:xfrm>
            <a:off x="5543237" y="520858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srp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9" name="Flowchart: Multidocument 8"/>
          <p:cNvSpPr/>
          <p:nvPr/>
        </p:nvSpPr>
        <p:spPr bwMode="auto">
          <a:xfrm>
            <a:off x="115746" y="1666751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bsv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0" name="Flowchart: Multidocument 9"/>
          <p:cNvSpPr/>
          <p:nvPr/>
        </p:nvSpPr>
        <p:spPr bwMode="auto">
          <a:xfrm>
            <a:off x="3741047" y="1666751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783713" y="1759347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Bluespec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409014" y="1759347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HDL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7366350" y="1446835"/>
            <a:ext cx="1621420" cy="1551000"/>
            <a:chOff x="7141580" y="1446835"/>
            <a:chExt cx="1621420" cy="1551000"/>
          </a:xfrm>
          <a:solidFill>
            <a:schemeClr val="bg1">
              <a:lumMod val="95000"/>
            </a:schemeClr>
          </a:solidFill>
        </p:grpSpPr>
        <p:sp>
          <p:nvSpPr>
            <p:cNvPr id="16" name="Rounded Rectangle 15"/>
            <p:cNvSpPr/>
            <p:nvPr/>
          </p:nvSpPr>
          <p:spPr bwMode="auto">
            <a:xfrm>
              <a:off x="7141580" y="1446835"/>
              <a:ext cx="1621420" cy="1551000"/>
            </a:xfrm>
            <a:prstGeom prst="round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RTL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319633" y="2061045"/>
              <a:ext cx="1265314" cy="612140"/>
              <a:chOff x="5322303" y="3421923"/>
              <a:chExt cx="1265314" cy="612140"/>
            </a:xfrm>
            <a:grpFill/>
          </p:grpSpPr>
          <p:sp>
            <p:nvSpPr>
              <p:cNvPr id="20" name="Flowchart: Delay 19"/>
              <p:cNvSpPr/>
              <p:nvPr/>
            </p:nvSpPr>
            <p:spPr bwMode="auto">
              <a:xfrm>
                <a:off x="5482122" y="3421923"/>
                <a:ext cx="329204" cy="289560"/>
              </a:xfrm>
              <a:prstGeom prst="flowChartDelay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5322303" y="3495040"/>
                <a:ext cx="159819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5322303" y="3647440"/>
                <a:ext cx="149161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Elbow Connector 29"/>
              <p:cNvCxnSpPr>
                <a:stCxn id="20" idx="3"/>
              </p:cNvCxnSpPr>
              <p:nvPr/>
            </p:nvCxnSpPr>
            <p:spPr bwMode="auto">
              <a:xfrm>
                <a:off x="5811326" y="3566703"/>
                <a:ext cx="284609" cy="249647"/>
              </a:xfrm>
              <a:prstGeom prst="bentConnector3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" name="Flowchart: Delay 30"/>
              <p:cNvSpPr/>
              <p:nvPr/>
            </p:nvSpPr>
            <p:spPr bwMode="auto">
              <a:xfrm>
                <a:off x="6103924" y="3744503"/>
                <a:ext cx="329204" cy="289560"/>
              </a:xfrm>
              <a:prstGeom prst="flowChartDelay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>
                <a:off x="5953630" y="3958590"/>
                <a:ext cx="156579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6433128" y="3889283"/>
                <a:ext cx="154489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74" name="Group 173"/>
          <p:cNvGrpSpPr/>
          <p:nvPr/>
        </p:nvGrpSpPr>
        <p:grpSpPr>
          <a:xfrm>
            <a:off x="7366350" y="4611174"/>
            <a:ext cx="1621420" cy="1551000"/>
            <a:chOff x="7141580" y="4552614"/>
            <a:chExt cx="1621420" cy="1551000"/>
          </a:xfrm>
          <a:solidFill>
            <a:schemeClr val="bg1">
              <a:lumMod val="95000"/>
            </a:schemeClr>
          </a:solidFill>
        </p:grpSpPr>
        <p:sp>
          <p:nvSpPr>
            <p:cNvPr id="39" name="Rounded Rectangle 38"/>
            <p:cNvSpPr/>
            <p:nvPr/>
          </p:nvSpPr>
          <p:spPr bwMode="auto">
            <a:xfrm>
              <a:off x="7141580" y="4552614"/>
              <a:ext cx="1621420" cy="1551000"/>
            </a:xfrm>
            <a:prstGeom prst="round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rPr>
                <a:t>NCD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7482956" y="5290643"/>
              <a:ext cx="159819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7482956" y="5443043"/>
              <a:ext cx="149161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7632117" y="5160309"/>
              <a:ext cx="640345" cy="691985"/>
            </a:xfrm>
            <a:prstGeom prst="rect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sz="1000" b="1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FPGA Slice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7495621" y="5595443"/>
              <a:ext cx="149161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8272462" y="5378419"/>
              <a:ext cx="149161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ounded Rectangle 50"/>
          <p:cNvSpPr/>
          <p:nvPr/>
        </p:nvSpPr>
        <p:spPr bwMode="auto">
          <a:xfrm>
            <a:off x="7430493" y="3369072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Mapping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43237" y="4923686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Place &amp; Route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3472605" y="4355041"/>
            <a:ext cx="1740653" cy="2063267"/>
            <a:chOff x="2974947" y="4176709"/>
            <a:chExt cx="1740653" cy="2063267"/>
          </a:xfrm>
          <a:solidFill>
            <a:schemeClr val="bg1">
              <a:lumMod val="95000"/>
            </a:schemeClr>
          </a:solidFill>
        </p:grpSpPr>
        <p:sp>
          <p:nvSpPr>
            <p:cNvPr id="168" name="Rounded Rectangle 167"/>
            <p:cNvSpPr/>
            <p:nvPr/>
          </p:nvSpPr>
          <p:spPr bwMode="auto">
            <a:xfrm>
              <a:off x="2974947" y="4176709"/>
              <a:ext cx="1740653" cy="2063267"/>
            </a:xfrm>
            <a:prstGeom prst="round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Final Design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69" name="Group 168"/>
            <p:cNvGrpSpPr/>
            <p:nvPr/>
          </p:nvGrpSpPr>
          <p:grpSpPr>
            <a:xfrm>
              <a:off x="3271393" y="4934023"/>
              <a:ext cx="1143002" cy="1144556"/>
              <a:chOff x="3271393" y="4934023"/>
              <a:chExt cx="1143002" cy="1144556"/>
            </a:xfrm>
            <a:grpFill/>
          </p:grpSpPr>
          <p:sp>
            <p:nvSpPr>
              <p:cNvPr id="101" name="Rectangle 100"/>
              <p:cNvSpPr/>
              <p:nvPr/>
            </p:nvSpPr>
            <p:spPr bwMode="auto">
              <a:xfrm>
                <a:off x="3271395" y="49340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3728595" y="49340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3271395" y="53912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3728595" y="53912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4185795" y="49340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4185795" y="53912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3271395" y="58484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3728595" y="58484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4185795" y="58484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0" name="Straight Connector 109"/>
              <p:cNvCxnSpPr/>
              <p:nvPr/>
            </p:nvCxnSpPr>
            <p:spPr bwMode="auto">
              <a:xfrm>
                <a:off x="3545715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>
                <a:off x="3591435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>
                <a:off x="3634298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3685730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>
                <a:off x="4045778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4091498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>
                <a:off x="4134361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>
                <a:off x="4002915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>
                <a:off x="3272980" y="520834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271395" y="525406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3272980" y="5299679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3271394" y="5340954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3272979" y="566554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3271394" y="571126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3272979" y="575698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3271393" y="5805066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>
                <a:stCxn id="103" idx="2"/>
              </p:cNvCxnSpPr>
              <p:nvPr/>
            </p:nvCxnSpPr>
            <p:spPr bwMode="auto">
              <a:xfrm>
                <a:off x="3385695" y="5619823"/>
                <a:ext cx="0" cy="9144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3385695" y="5711263"/>
                <a:ext cx="300036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flipV="1">
                <a:off x="3685730" y="5507079"/>
                <a:ext cx="1" cy="204184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>
                <a:endCxn id="104" idx="1"/>
              </p:cNvCxnSpPr>
              <p:nvPr/>
            </p:nvCxnSpPr>
            <p:spPr bwMode="auto">
              <a:xfrm flipV="1">
                <a:off x="3685731" y="5505523"/>
                <a:ext cx="42864" cy="1556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3633661" y="4934023"/>
                <a:ext cx="638" cy="517128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>
                <a:off x="3636202" y="5448770"/>
                <a:ext cx="9429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3272980" y="5805066"/>
                <a:ext cx="318456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 flipH="1" flipV="1">
                <a:off x="3591435" y="5254064"/>
                <a:ext cx="1" cy="551002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3584608" y="5254064"/>
                <a:ext cx="461171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Straight Connector 152"/>
              <p:cNvCxnSpPr/>
              <p:nvPr/>
            </p:nvCxnSpPr>
            <p:spPr bwMode="auto">
              <a:xfrm flipV="1">
                <a:off x="4045778" y="5048323"/>
                <a:ext cx="0" cy="205741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Straight Connector 154"/>
              <p:cNvCxnSpPr>
                <a:stCxn id="105" idx="1"/>
              </p:cNvCxnSpPr>
              <p:nvPr/>
            </p:nvCxnSpPr>
            <p:spPr bwMode="auto">
              <a:xfrm flipH="1">
                <a:off x="4045778" y="5048323"/>
                <a:ext cx="140017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3962787" y="5507079"/>
                <a:ext cx="172050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Straight Connector 159"/>
              <p:cNvCxnSpPr/>
              <p:nvPr/>
            </p:nvCxnSpPr>
            <p:spPr bwMode="auto">
              <a:xfrm flipV="1">
                <a:off x="4134837" y="5095551"/>
                <a:ext cx="0" cy="416086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5" name="Straight Connector 164"/>
              <p:cNvCxnSpPr/>
              <p:nvPr/>
            </p:nvCxnSpPr>
            <p:spPr bwMode="auto">
              <a:xfrm flipH="1">
                <a:off x="4134837" y="5095551"/>
                <a:ext cx="48417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76" name="Rounded Rectangle 175"/>
          <p:cNvSpPr/>
          <p:nvPr/>
        </p:nvSpPr>
        <p:spPr bwMode="auto">
          <a:xfrm>
            <a:off x="1649492" y="4923686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Bitgen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77" name="Flowchart: Multidocument 176"/>
          <p:cNvSpPr/>
          <p:nvPr/>
        </p:nvSpPr>
        <p:spPr bwMode="auto">
          <a:xfrm>
            <a:off x="115746" y="4831090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010010110101…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cxnSp>
        <p:nvCxnSpPr>
          <p:cNvPr id="179" name="Straight Arrow Connector 178"/>
          <p:cNvCxnSpPr>
            <a:stCxn id="9" idx="3"/>
            <a:endCxn id="13" idx="1"/>
          </p:cNvCxnSpPr>
          <p:nvPr/>
        </p:nvCxnSpPr>
        <p:spPr bwMode="auto">
          <a:xfrm flipV="1">
            <a:off x="1319513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1" name="Straight Arrow Connector 180"/>
          <p:cNvCxnSpPr>
            <a:stCxn id="13" idx="3"/>
            <a:endCxn id="10" idx="1"/>
          </p:cNvCxnSpPr>
          <p:nvPr/>
        </p:nvCxnSpPr>
        <p:spPr bwMode="auto">
          <a:xfrm>
            <a:off x="3276847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3" name="Straight Arrow Connector 182"/>
          <p:cNvCxnSpPr>
            <a:stCxn id="10" idx="3"/>
            <a:endCxn id="14" idx="1"/>
          </p:cNvCxnSpPr>
          <p:nvPr/>
        </p:nvCxnSpPr>
        <p:spPr bwMode="auto">
          <a:xfrm flipV="1">
            <a:off x="4944814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5" name="Straight Arrow Connector 184"/>
          <p:cNvCxnSpPr>
            <a:stCxn id="14" idx="3"/>
            <a:endCxn id="16" idx="1"/>
          </p:cNvCxnSpPr>
          <p:nvPr/>
        </p:nvCxnSpPr>
        <p:spPr bwMode="auto">
          <a:xfrm>
            <a:off x="6902148" y="2222335"/>
            <a:ext cx="464202" cy="0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" idx="2"/>
            <a:endCxn id="51" idx="0"/>
          </p:cNvCxnSpPr>
          <p:nvPr/>
        </p:nvCxnSpPr>
        <p:spPr bwMode="auto">
          <a:xfrm>
            <a:off x="8177060" y="2997835"/>
            <a:ext cx="0" cy="371237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51" idx="2"/>
            <a:endCxn id="39" idx="0"/>
          </p:cNvCxnSpPr>
          <p:nvPr/>
        </p:nvCxnSpPr>
        <p:spPr bwMode="auto">
          <a:xfrm>
            <a:off x="8177060" y="4295048"/>
            <a:ext cx="0" cy="316126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39" idx="1"/>
            <a:endCxn id="52" idx="3"/>
          </p:cNvCxnSpPr>
          <p:nvPr/>
        </p:nvCxnSpPr>
        <p:spPr bwMode="auto">
          <a:xfrm flipH="1">
            <a:off x="7036371" y="5386674"/>
            <a:ext cx="329979" cy="0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52" idx="1"/>
            <a:endCxn id="168" idx="3"/>
          </p:cNvCxnSpPr>
          <p:nvPr/>
        </p:nvCxnSpPr>
        <p:spPr bwMode="auto">
          <a:xfrm flipH="1">
            <a:off x="5213258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68" idx="1"/>
            <a:endCxn id="176" idx="3"/>
          </p:cNvCxnSpPr>
          <p:nvPr/>
        </p:nvCxnSpPr>
        <p:spPr bwMode="auto">
          <a:xfrm flipH="1" flipV="1">
            <a:off x="3142626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Straight Arrow Connector 197"/>
          <p:cNvCxnSpPr>
            <a:stCxn id="176" idx="1"/>
            <a:endCxn id="177" idx="3"/>
          </p:cNvCxnSpPr>
          <p:nvPr/>
        </p:nvCxnSpPr>
        <p:spPr bwMode="auto">
          <a:xfrm flipH="1">
            <a:off x="1319513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6" name="Flowchart: Multidocument 125"/>
          <p:cNvSpPr/>
          <p:nvPr/>
        </p:nvSpPr>
        <p:spPr bwMode="auto">
          <a:xfrm>
            <a:off x="5802123" y="2997835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*_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map.mrp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32" name="Flowchart: Multidocument 131"/>
          <p:cNvSpPr/>
          <p:nvPr/>
        </p:nvSpPr>
        <p:spPr bwMode="auto">
          <a:xfrm>
            <a:off x="4308582" y="2997834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*.par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cxnSp>
        <p:nvCxnSpPr>
          <p:cNvPr id="25" name="Straight Arrow Connector 24"/>
          <p:cNvCxnSpPr>
            <a:stCxn id="14" idx="0"/>
          </p:cNvCxnSpPr>
          <p:nvPr/>
        </p:nvCxnSpPr>
        <p:spPr bwMode="auto">
          <a:xfrm flipV="1">
            <a:off x="6155581" y="1527858"/>
            <a:ext cx="0" cy="231489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endCxn id="126" idx="3"/>
          </p:cNvCxnSpPr>
          <p:nvPr/>
        </p:nvCxnSpPr>
        <p:spPr bwMode="auto">
          <a:xfrm flipH="1">
            <a:off x="7005890" y="3553419"/>
            <a:ext cx="424603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0" name="Freeform 39"/>
          <p:cNvSpPr/>
          <p:nvPr/>
        </p:nvSpPr>
        <p:spPr bwMode="auto">
          <a:xfrm>
            <a:off x="5278056" y="3958541"/>
            <a:ext cx="636608" cy="972273"/>
          </a:xfrm>
          <a:custGeom>
            <a:avLst/>
            <a:gdLst>
              <a:gd name="connsiteX0" fmla="*/ 949124 w 1022981"/>
              <a:gd name="connsiteY0" fmla="*/ 925974 h 925974"/>
              <a:gd name="connsiteX1" fmla="*/ 925975 w 1022981"/>
              <a:gd name="connsiteY1" fmla="*/ 567159 h 925974"/>
              <a:gd name="connsiteX2" fmla="*/ 0 w 1022981"/>
              <a:gd name="connsiteY2" fmla="*/ 0 h 925974"/>
              <a:gd name="connsiteX0" fmla="*/ 949124 w 960628"/>
              <a:gd name="connsiteY0" fmla="*/ 925974 h 925974"/>
              <a:gd name="connsiteX1" fmla="*/ 613458 w 960628"/>
              <a:gd name="connsiteY1" fmla="*/ 324091 h 925974"/>
              <a:gd name="connsiteX2" fmla="*/ 0 w 960628"/>
              <a:gd name="connsiteY2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752354 w 752354"/>
              <a:gd name="connsiteY0" fmla="*/ 937549 h 937549"/>
              <a:gd name="connsiteX1" fmla="*/ 0 w 752354"/>
              <a:gd name="connsiteY1" fmla="*/ 0 h 937549"/>
              <a:gd name="connsiteX0" fmla="*/ 752354 w 752354"/>
              <a:gd name="connsiteY0" fmla="*/ 937549 h 937549"/>
              <a:gd name="connsiteX1" fmla="*/ 0 w 752354"/>
              <a:gd name="connsiteY1" fmla="*/ 0 h 937549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636608 w 636608"/>
              <a:gd name="connsiteY0" fmla="*/ 972273 h 972273"/>
              <a:gd name="connsiteX1" fmla="*/ 0 w 636608"/>
              <a:gd name="connsiteY1" fmla="*/ 0 h 97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6608" h="972273">
                <a:moveTo>
                  <a:pt x="636608" y="972273"/>
                </a:moveTo>
                <a:cubicBezTo>
                  <a:pt x="574876" y="559442"/>
                  <a:pt x="281652" y="227635"/>
                  <a:pt x="0" y="0"/>
                </a:cubicBez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3" name="Rounded Rectangle 132"/>
          <p:cNvSpPr/>
          <p:nvPr/>
        </p:nvSpPr>
        <p:spPr bwMode="auto">
          <a:xfrm>
            <a:off x="1649492" y="3546309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Timing Analysis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34" name="Flowchart: Multidocument 133"/>
          <p:cNvSpPr/>
          <p:nvPr/>
        </p:nvSpPr>
        <p:spPr bwMode="auto">
          <a:xfrm>
            <a:off x="107202" y="3453713"/>
            <a:ext cx="1203767" cy="1111169"/>
          </a:xfrm>
          <a:prstGeom prst="flowChartMultidocument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*.</a:t>
            </a:r>
            <a:r>
              <a:rPr lang="en-US" dirty="0" err="1" smtClean="0">
                <a:solidFill>
                  <a:schemeClr val="bg1"/>
                </a:solidFill>
                <a:latin typeface="Verdana" pitchFamily="34" charset="0"/>
              </a:rPr>
              <a:t>twr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cxnSp>
        <p:nvCxnSpPr>
          <p:cNvPr id="136" name="Straight Arrow Connector 135"/>
          <p:cNvCxnSpPr>
            <a:stCxn id="133" idx="1"/>
            <a:endCxn id="134" idx="3"/>
          </p:cNvCxnSpPr>
          <p:nvPr/>
        </p:nvCxnSpPr>
        <p:spPr bwMode="auto">
          <a:xfrm flipH="1">
            <a:off x="1310969" y="4009297"/>
            <a:ext cx="338523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4" name="Elbow Connector 53"/>
          <p:cNvCxnSpPr>
            <a:stCxn id="168" idx="1"/>
            <a:endCxn id="133" idx="3"/>
          </p:cNvCxnSpPr>
          <p:nvPr/>
        </p:nvCxnSpPr>
        <p:spPr bwMode="auto">
          <a:xfrm rot="10800000">
            <a:off x="3142627" y="4009297"/>
            <a:ext cx="329979" cy="1377378"/>
          </a:xfrm>
          <a:prstGeom prst="bentConnector3">
            <a:avLst>
              <a:gd name="adj1" fmla="val 28953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8376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mkBridge.twr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timing information</a:t>
            </a:r>
          </a:p>
          <a:p>
            <a:pPr lvl="1"/>
            <a:r>
              <a:rPr lang="en-US" dirty="0" smtClean="0"/>
              <a:t>All about internal </a:t>
            </a:r>
            <a:r>
              <a:rPr lang="en-US" dirty="0" err="1" smtClean="0"/>
              <a:t>SceMi</a:t>
            </a:r>
            <a:r>
              <a:rPr lang="en-US" dirty="0" smtClean="0"/>
              <a:t> Clocks</a:t>
            </a:r>
          </a:p>
          <a:p>
            <a:pPr lvl="1"/>
            <a:r>
              <a:rPr lang="en-US" dirty="0" smtClean="0"/>
              <a:t>No information about current_clk1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 bwMode="auto">
          <a:xfrm>
            <a:off x="173621" y="1365813"/>
            <a:ext cx="4421530" cy="3063853"/>
          </a:xfrm>
          <a:custGeom>
            <a:avLst/>
            <a:gdLst>
              <a:gd name="connsiteX0" fmla="*/ 0 w 4398380"/>
              <a:gd name="connsiteY0" fmla="*/ 4074289 h 4074289"/>
              <a:gd name="connsiteX1" fmla="*/ 625033 w 4398380"/>
              <a:gd name="connsiteY1" fmla="*/ 2488557 h 4074289"/>
              <a:gd name="connsiteX2" fmla="*/ 2662178 w 4398380"/>
              <a:gd name="connsiteY2" fmla="*/ 1724628 h 4074289"/>
              <a:gd name="connsiteX3" fmla="*/ 4398380 w 4398380"/>
              <a:gd name="connsiteY3" fmla="*/ 0 h 4074289"/>
              <a:gd name="connsiteX0" fmla="*/ 0 w 4849793"/>
              <a:gd name="connsiteY0" fmla="*/ 2604305 h 2604305"/>
              <a:gd name="connsiteX1" fmla="*/ 1076446 w 4849793"/>
              <a:gd name="connsiteY1" fmla="*/ 2488557 h 2604305"/>
              <a:gd name="connsiteX2" fmla="*/ 3113591 w 4849793"/>
              <a:gd name="connsiteY2" fmla="*/ 1724628 h 2604305"/>
              <a:gd name="connsiteX3" fmla="*/ 4849793 w 4849793"/>
              <a:gd name="connsiteY3" fmla="*/ 0 h 2604305"/>
              <a:gd name="connsiteX0" fmla="*/ 0 w 4849793"/>
              <a:gd name="connsiteY0" fmla="*/ 2604305 h 2604305"/>
              <a:gd name="connsiteX1" fmla="*/ 1076446 w 4849793"/>
              <a:gd name="connsiteY1" fmla="*/ 2488557 h 2604305"/>
              <a:gd name="connsiteX2" fmla="*/ 3113591 w 4849793"/>
              <a:gd name="connsiteY2" fmla="*/ 1724628 h 2604305"/>
              <a:gd name="connsiteX3" fmla="*/ 4849793 w 4849793"/>
              <a:gd name="connsiteY3" fmla="*/ 0 h 2604305"/>
              <a:gd name="connsiteX0" fmla="*/ 0 w 4849793"/>
              <a:gd name="connsiteY0" fmla="*/ 2604305 h 2604305"/>
              <a:gd name="connsiteX1" fmla="*/ 3113591 w 4849793"/>
              <a:gd name="connsiteY1" fmla="*/ 1724628 h 2604305"/>
              <a:gd name="connsiteX2" fmla="*/ 4849793 w 4849793"/>
              <a:gd name="connsiteY2" fmla="*/ 0 h 2604305"/>
              <a:gd name="connsiteX0" fmla="*/ 0 w 4849793"/>
              <a:gd name="connsiteY0" fmla="*/ 2604305 h 2604305"/>
              <a:gd name="connsiteX1" fmla="*/ 3113591 w 4849793"/>
              <a:gd name="connsiteY1" fmla="*/ 1956122 h 2604305"/>
              <a:gd name="connsiteX2" fmla="*/ 4849793 w 4849793"/>
              <a:gd name="connsiteY2" fmla="*/ 0 h 2604305"/>
              <a:gd name="connsiteX0" fmla="*/ 0 w 4838218"/>
              <a:gd name="connsiteY0" fmla="*/ 2349662 h 2349662"/>
              <a:gd name="connsiteX1" fmla="*/ 3102016 w 4838218"/>
              <a:gd name="connsiteY1" fmla="*/ 1956122 h 2349662"/>
              <a:gd name="connsiteX2" fmla="*/ 4838218 w 4838218"/>
              <a:gd name="connsiteY2" fmla="*/ 0 h 2349662"/>
              <a:gd name="connsiteX0" fmla="*/ 0 w 4838218"/>
              <a:gd name="connsiteY0" fmla="*/ 2349662 h 2364851"/>
              <a:gd name="connsiteX1" fmla="*/ 3102016 w 4838218"/>
              <a:gd name="connsiteY1" fmla="*/ 1956122 h 2364851"/>
              <a:gd name="connsiteX2" fmla="*/ 4838218 w 4838218"/>
              <a:gd name="connsiteY2" fmla="*/ 0 h 2364851"/>
              <a:gd name="connsiteX0" fmla="*/ 0 w 5081287"/>
              <a:gd name="connsiteY0" fmla="*/ 2754776 h 2778323"/>
              <a:gd name="connsiteX1" fmla="*/ 3102016 w 5081287"/>
              <a:gd name="connsiteY1" fmla="*/ 2361236 h 2778323"/>
              <a:gd name="connsiteX2" fmla="*/ 5081287 w 5081287"/>
              <a:gd name="connsiteY2" fmla="*/ 0 h 2778323"/>
              <a:gd name="connsiteX0" fmla="*/ 0 w 5081287"/>
              <a:gd name="connsiteY0" fmla="*/ 2754776 h 2778323"/>
              <a:gd name="connsiteX1" fmla="*/ 3102016 w 5081287"/>
              <a:gd name="connsiteY1" fmla="*/ 2361236 h 2778323"/>
              <a:gd name="connsiteX2" fmla="*/ 5081287 w 5081287"/>
              <a:gd name="connsiteY2" fmla="*/ 0 h 2778323"/>
              <a:gd name="connsiteX0" fmla="*/ 0 w 4259485"/>
              <a:gd name="connsiteY0" fmla="*/ 2662178 h 2683428"/>
              <a:gd name="connsiteX1" fmla="*/ 3102016 w 4259485"/>
              <a:gd name="connsiteY1" fmla="*/ 2268638 h 2683428"/>
              <a:gd name="connsiteX2" fmla="*/ 4259485 w 4259485"/>
              <a:gd name="connsiteY2" fmla="*/ 0 h 2683428"/>
              <a:gd name="connsiteX0" fmla="*/ 0 w 4259485"/>
              <a:gd name="connsiteY0" fmla="*/ 2662178 h 2683428"/>
              <a:gd name="connsiteX1" fmla="*/ 3102016 w 4259485"/>
              <a:gd name="connsiteY1" fmla="*/ 2268638 h 2683428"/>
              <a:gd name="connsiteX2" fmla="*/ 4259485 w 4259485"/>
              <a:gd name="connsiteY2" fmla="*/ 0 h 2683428"/>
              <a:gd name="connsiteX0" fmla="*/ 0 w 4352082"/>
              <a:gd name="connsiteY0" fmla="*/ 2905246 h 2933046"/>
              <a:gd name="connsiteX1" fmla="*/ 3102016 w 4352082"/>
              <a:gd name="connsiteY1" fmla="*/ 2511706 h 2933046"/>
              <a:gd name="connsiteX2" fmla="*/ 4352082 w 4352082"/>
              <a:gd name="connsiteY2" fmla="*/ 0 h 2933046"/>
              <a:gd name="connsiteX0" fmla="*/ 0 w 4421530"/>
              <a:gd name="connsiteY0" fmla="*/ 3055717 h 3067589"/>
              <a:gd name="connsiteX1" fmla="*/ 3171464 w 4421530"/>
              <a:gd name="connsiteY1" fmla="*/ 2511706 h 3067589"/>
              <a:gd name="connsiteX2" fmla="*/ 4421530 w 4421530"/>
              <a:gd name="connsiteY2" fmla="*/ 0 h 3067589"/>
              <a:gd name="connsiteX0" fmla="*/ 0 w 4421530"/>
              <a:gd name="connsiteY0" fmla="*/ 3055717 h 3063853"/>
              <a:gd name="connsiteX1" fmla="*/ 3171464 w 4421530"/>
              <a:gd name="connsiteY1" fmla="*/ 2511706 h 3063853"/>
              <a:gd name="connsiteX2" fmla="*/ 4421530 w 4421530"/>
              <a:gd name="connsiteY2" fmla="*/ 0 h 306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1530" h="3063853">
                <a:moveTo>
                  <a:pt x="0" y="3055717"/>
                </a:moveTo>
                <a:cubicBezTo>
                  <a:pt x="1007479" y="3092370"/>
                  <a:pt x="2434542" y="3020992"/>
                  <a:pt x="3171464" y="2511706"/>
                </a:cubicBezTo>
                <a:cubicBezTo>
                  <a:pt x="3908386" y="2002420"/>
                  <a:pt x="4203540" y="1732345"/>
                  <a:pt x="4421530" y="0"/>
                </a:cubicBezTo>
              </a:path>
            </a:pathLst>
          </a:custGeom>
          <a:noFill/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Xilinx Tool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Flowchart: Multidocument 8"/>
          <p:cNvSpPr/>
          <p:nvPr/>
        </p:nvSpPr>
        <p:spPr bwMode="auto">
          <a:xfrm>
            <a:off x="115746" y="1666751"/>
            <a:ext cx="1203767" cy="1111169"/>
          </a:xfrm>
          <a:prstGeom prst="flowChartMultidocumen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*.</a:t>
            </a:r>
            <a:r>
              <a:rPr lang="en-US" dirty="0" err="1" smtClean="0">
                <a:latin typeface="Verdana" pitchFamily="34" charset="0"/>
              </a:rPr>
              <a:t>bsv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lowchart: Multidocument 9"/>
          <p:cNvSpPr/>
          <p:nvPr/>
        </p:nvSpPr>
        <p:spPr bwMode="auto">
          <a:xfrm>
            <a:off x="3741047" y="1666751"/>
            <a:ext cx="1203767" cy="1111169"/>
          </a:xfrm>
          <a:prstGeom prst="flowChartMultidocumen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*.v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783713" y="1759347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latin typeface="Verdana" pitchFamily="34" charset="0"/>
              </a:rPr>
              <a:t>Bluespec</a:t>
            </a:r>
            <a:r>
              <a:rPr lang="en-US" dirty="0" smtClean="0">
                <a:latin typeface="Verdana" pitchFamily="34" charset="0"/>
              </a:rPr>
              <a:t>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409014" y="1759347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HDL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7366350" y="1446835"/>
            <a:ext cx="1621420" cy="1551000"/>
            <a:chOff x="7141580" y="1446835"/>
            <a:chExt cx="1621420" cy="1551000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7141580" y="1446835"/>
              <a:ext cx="1621420" cy="1551000"/>
            </a:xfrm>
            <a:prstGeom prst="round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RTL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319633" y="2061045"/>
              <a:ext cx="1265314" cy="612140"/>
              <a:chOff x="5322303" y="3421923"/>
              <a:chExt cx="1265314" cy="612140"/>
            </a:xfrm>
          </p:grpSpPr>
          <p:sp>
            <p:nvSpPr>
              <p:cNvPr id="20" name="Flowchart: Delay 19"/>
              <p:cNvSpPr/>
              <p:nvPr/>
            </p:nvSpPr>
            <p:spPr bwMode="auto">
              <a:xfrm>
                <a:off x="5482122" y="3421923"/>
                <a:ext cx="329204" cy="289560"/>
              </a:xfrm>
              <a:prstGeom prst="flowChartDelay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5322303" y="3495040"/>
                <a:ext cx="159819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5322303" y="3647440"/>
                <a:ext cx="149161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Elbow Connector 29"/>
              <p:cNvCxnSpPr>
                <a:stCxn id="20" idx="3"/>
              </p:cNvCxnSpPr>
              <p:nvPr/>
            </p:nvCxnSpPr>
            <p:spPr bwMode="auto">
              <a:xfrm>
                <a:off x="5811326" y="3566703"/>
                <a:ext cx="284609" cy="249647"/>
              </a:xfrm>
              <a:prstGeom prst="bentConnector3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" name="Flowchart: Delay 30"/>
              <p:cNvSpPr/>
              <p:nvPr/>
            </p:nvSpPr>
            <p:spPr bwMode="auto">
              <a:xfrm>
                <a:off x="6103924" y="3744503"/>
                <a:ext cx="329204" cy="289560"/>
              </a:xfrm>
              <a:prstGeom prst="flowChartDelay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>
                <a:off x="5953630" y="3958590"/>
                <a:ext cx="156579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6433128" y="3889283"/>
                <a:ext cx="154489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74" name="Group 173"/>
          <p:cNvGrpSpPr/>
          <p:nvPr/>
        </p:nvGrpSpPr>
        <p:grpSpPr>
          <a:xfrm>
            <a:off x="7366350" y="4611174"/>
            <a:ext cx="1621420" cy="1551000"/>
            <a:chOff x="7141580" y="4552614"/>
            <a:chExt cx="1621420" cy="1551000"/>
          </a:xfrm>
        </p:grpSpPr>
        <p:sp>
          <p:nvSpPr>
            <p:cNvPr id="39" name="Rounded Rectangle 38"/>
            <p:cNvSpPr/>
            <p:nvPr/>
          </p:nvSpPr>
          <p:spPr bwMode="auto">
            <a:xfrm>
              <a:off x="7141580" y="4552614"/>
              <a:ext cx="1621420" cy="1551000"/>
            </a:xfrm>
            <a:prstGeom prst="round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NCD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7482956" y="5290643"/>
              <a:ext cx="159819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7482956" y="5443043"/>
              <a:ext cx="149161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7632117" y="5160309"/>
              <a:ext cx="640345" cy="691985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sz="1000" b="1" dirty="0" smtClean="0">
                  <a:solidFill>
                    <a:srgbClr val="000000"/>
                  </a:solidFill>
                  <a:latin typeface="Verdana" pitchFamily="34" charset="0"/>
                </a:rPr>
                <a:t>FPGA Slice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7495621" y="5595443"/>
              <a:ext cx="149161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8272462" y="5378419"/>
              <a:ext cx="149161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ounded Rectangle 50"/>
          <p:cNvSpPr/>
          <p:nvPr/>
        </p:nvSpPr>
        <p:spPr bwMode="auto">
          <a:xfrm>
            <a:off x="7430493" y="3369072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Mapping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43237" y="4923686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Place &amp; Route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3472605" y="4355041"/>
            <a:ext cx="1740653" cy="2063267"/>
            <a:chOff x="2974947" y="4176709"/>
            <a:chExt cx="1740653" cy="2063267"/>
          </a:xfrm>
        </p:grpSpPr>
        <p:sp>
          <p:nvSpPr>
            <p:cNvPr id="168" name="Rounded Rectangle 167"/>
            <p:cNvSpPr/>
            <p:nvPr/>
          </p:nvSpPr>
          <p:spPr bwMode="auto">
            <a:xfrm>
              <a:off x="2974947" y="4176709"/>
              <a:ext cx="1740653" cy="2063267"/>
            </a:xfrm>
            <a:prstGeom prst="round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Final Design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69" name="Group 168"/>
            <p:cNvGrpSpPr/>
            <p:nvPr/>
          </p:nvGrpSpPr>
          <p:grpSpPr>
            <a:xfrm>
              <a:off x="3271393" y="4934023"/>
              <a:ext cx="1143002" cy="1144556"/>
              <a:chOff x="3271393" y="4934023"/>
              <a:chExt cx="1143002" cy="1144556"/>
            </a:xfrm>
          </p:grpSpPr>
          <p:sp>
            <p:nvSpPr>
              <p:cNvPr id="101" name="Rectangle 100"/>
              <p:cNvSpPr/>
              <p:nvPr/>
            </p:nvSpPr>
            <p:spPr bwMode="auto">
              <a:xfrm>
                <a:off x="3271395" y="49340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3728595" y="49340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3271395" y="5391223"/>
                <a:ext cx="228600" cy="228600"/>
              </a:xfrm>
              <a:prstGeom prst="rect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3728595" y="5391223"/>
                <a:ext cx="228600" cy="228600"/>
              </a:xfrm>
              <a:prstGeom prst="rect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4185795" y="4934023"/>
                <a:ext cx="228600" cy="228600"/>
              </a:xfrm>
              <a:prstGeom prst="rect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4185795" y="53912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3271395" y="58484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3728595" y="58484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4185795" y="58484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0" name="Straight Connector 109"/>
              <p:cNvCxnSpPr/>
              <p:nvPr/>
            </p:nvCxnSpPr>
            <p:spPr bwMode="auto">
              <a:xfrm>
                <a:off x="3545715" y="4934023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>
                <a:off x="3591435" y="4934023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>
                <a:off x="3634298" y="4934023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3685730" y="4935579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>
                <a:off x="4045778" y="4935579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4091498" y="4935579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>
                <a:off x="4134361" y="4935579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>
                <a:off x="4002915" y="4934023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>
                <a:off x="3272980" y="520834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271395" y="525406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3272980" y="5299679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3271394" y="5340954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3272979" y="566554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3271394" y="571126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3272979" y="575698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3271393" y="5805066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>
                <a:stCxn id="103" idx="2"/>
              </p:cNvCxnSpPr>
              <p:nvPr/>
            </p:nvCxnSpPr>
            <p:spPr bwMode="auto">
              <a:xfrm>
                <a:off x="3385695" y="5619823"/>
                <a:ext cx="0" cy="9144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3385695" y="5711263"/>
                <a:ext cx="300036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flipV="1">
                <a:off x="3685730" y="5507079"/>
                <a:ext cx="1" cy="20418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>
                <a:endCxn id="104" idx="1"/>
              </p:cNvCxnSpPr>
              <p:nvPr/>
            </p:nvCxnSpPr>
            <p:spPr bwMode="auto">
              <a:xfrm flipV="1">
                <a:off x="3685731" y="5505523"/>
                <a:ext cx="42864" cy="1556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3633661" y="4934023"/>
                <a:ext cx="638" cy="517128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>
                <a:off x="3636202" y="5448770"/>
                <a:ext cx="94295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3272980" y="5805066"/>
                <a:ext cx="318456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 flipH="1" flipV="1">
                <a:off x="3591435" y="5254064"/>
                <a:ext cx="1" cy="551002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3584608" y="5254064"/>
                <a:ext cx="461171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Straight Connector 152"/>
              <p:cNvCxnSpPr/>
              <p:nvPr/>
            </p:nvCxnSpPr>
            <p:spPr bwMode="auto">
              <a:xfrm flipV="1">
                <a:off x="4045778" y="5048323"/>
                <a:ext cx="0" cy="205741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Straight Connector 154"/>
              <p:cNvCxnSpPr>
                <a:stCxn id="105" idx="1"/>
              </p:cNvCxnSpPr>
              <p:nvPr/>
            </p:nvCxnSpPr>
            <p:spPr bwMode="auto">
              <a:xfrm flipH="1">
                <a:off x="4045778" y="5048323"/>
                <a:ext cx="140017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3962787" y="5507079"/>
                <a:ext cx="17205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Straight Connector 159"/>
              <p:cNvCxnSpPr/>
              <p:nvPr/>
            </p:nvCxnSpPr>
            <p:spPr bwMode="auto">
              <a:xfrm flipV="1">
                <a:off x="4134837" y="5095551"/>
                <a:ext cx="0" cy="416086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5" name="Straight Connector 164"/>
              <p:cNvCxnSpPr/>
              <p:nvPr/>
            </p:nvCxnSpPr>
            <p:spPr bwMode="auto">
              <a:xfrm flipH="1">
                <a:off x="4134837" y="5095551"/>
                <a:ext cx="48417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76" name="Rounded Rectangle 175"/>
          <p:cNvSpPr/>
          <p:nvPr/>
        </p:nvSpPr>
        <p:spPr bwMode="auto">
          <a:xfrm>
            <a:off x="1649492" y="4923686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latin typeface="Verdana" pitchFamily="34" charset="0"/>
              </a:rPr>
              <a:t>Bitgen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7" name="Flowchart: Multidocument 176"/>
          <p:cNvSpPr/>
          <p:nvPr/>
        </p:nvSpPr>
        <p:spPr bwMode="auto">
          <a:xfrm>
            <a:off x="115746" y="4831090"/>
            <a:ext cx="1203767" cy="1111169"/>
          </a:xfrm>
          <a:prstGeom prst="flowChartMultidocumen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010010110101…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79" name="Straight Arrow Connector 178"/>
          <p:cNvCxnSpPr>
            <a:stCxn id="9" idx="3"/>
            <a:endCxn id="13" idx="1"/>
          </p:cNvCxnSpPr>
          <p:nvPr/>
        </p:nvCxnSpPr>
        <p:spPr bwMode="auto">
          <a:xfrm flipV="1">
            <a:off x="1319513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1" name="Straight Arrow Connector 180"/>
          <p:cNvCxnSpPr>
            <a:stCxn id="13" idx="3"/>
            <a:endCxn id="10" idx="1"/>
          </p:cNvCxnSpPr>
          <p:nvPr/>
        </p:nvCxnSpPr>
        <p:spPr bwMode="auto">
          <a:xfrm>
            <a:off x="3276847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3" name="Straight Arrow Connector 182"/>
          <p:cNvCxnSpPr>
            <a:stCxn id="10" idx="3"/>
            <a:endCxn id="14" idx="1"/>
          </p:cNvCxnSpPr>
          <p:nvPr/>
        </p:nvCxnSpPr>
        <p:spPr bwMode="auto">
          <a:xfrm flipV="1">
            <a:off x="4944814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5" name="Straight Arrow Connector 184"/>
          <p:cNvCxnSpPr>
            <a:stCxn id="14" idx="3"/>
            <a:endCxn id="16" idx="1"/>
          </p:cNvCxnSpPr>
          <p:nvPr/>
        </p:nvCxnSpPr>
        <p:spPr bwMode="auto">
          <a:xfrm>
            <a:off x="6902148" y="2222335"/>
            <a:ext cx="464202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" idx="2"/>
            <a:endCxn id="51" idx="0"/>
          </p:cNvCxnSpPr>
          <p:nvPr/>
        </p:nvCxnSpPr>
        <p:spPr bwMode="auto">
          <a:xfrm>
            <a:off x="8177060" y="2997835"/>
            <a:ext cx="0" cy="371237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51" idx="2"/>
            <a:endCxn id="39" idx="0"/>
          </p:cNvCxnSpPr>
          <p:nvPr/>
        </p:nvCxnSpPr>
        <p:spPr bwMode="auto">
          <a:xfrm>
            <a:off x="8177060" y="4295048"/>
            <a:ext cx="0" cy="316126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39" idx="1"/>
            <a:endCxn id="52" idx="3"/>
          </p:cNvCxnSpPr>
          <p:nvPr/>
        </p:nvCxnSpPr>
        <p:spPr bwMode="auto">
          <a:xfrm flipH="1">
            <a:off x="7036371" y="5386674"/>
            <a:ext cx="329979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52" idx="1"/>
            <a:endCxn id="168" idx="3"/>
          </p:cNvCxnSpPr>
          <p:nvPr/>
        </p:nvCxnSpPr>
        <p:spPr bwMode="auto">
          <a:xfrm flipH="1">
            <a:off x="5213258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68" idx="1"/>
            <a:endCxn id="176" idx="3"/>
          </p:cNvCxnSpPr>
          <p:nvPr/>
        </p:nvCxnSpPr>
        <p:spPr bwMode="auto">
          <a:xfrm flipH="1" flipV="1">
            <a:off x="3142626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Straight Arrow Connector 197"/>
          <p:cNvCxnSpPr>
            <a:stCxn id="176" idx="1"/>
            <a:endCxn id="177" idx="3"/>
          </p:cNvCxnSpPr>
          <p:nvPr/>
        </p:nvCxnSpPr>
        <p:spPr bwMode="auto">
          <a:xfrm flipH="1">
            <a:off x="1319513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00526" y="3879604"/>
            <a:ext cx="242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Bluespec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0294" y="3879604"/>
            <a:ext cx="173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Xilinx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8895" y="2685323"/>
            <a:ext cx="2391385" cy="1067698"/>
            <a:chOff x="138895" y="2685323"/>
            <a:chExt cx="2391385" cy="1067698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138895" y="2985123"/>
              <a:ext cx="1310881" cy="767898"/>
            </a:xfrm>
            <a:prstGeom prst="roundRect">
              <a:avLst/>
            </a:prstGeom>
            <a:solidFill>
              <a:schemeClr val="accent5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Scemi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6" name="Straight Arrow Connector 35"/>
            <p:cNvCxnSpPr>
              <a:endCxn id="13" idx="2"/>
            </p:cNvCxnSpPr>
            <p:nvPr/>
          </p:nvCxnSpPr>
          <p:spPr bwMode="auto">
            <a:xfrm flipV="1">
              <a:off x="1449776" y="2685323"/>
              <a:ext cx="1080504" cy="498130"/>
            </a:xfrm>
            <a:prstGeom prst="bentConnector2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45" name="Straight Arrow Connector 44"/>
          <p:cNvCxnSpPr>
            <a:endCxn id="18" idx="1"/>
          </p:cNvCxnSpPr>
          <p:nvPr/>
        </p:nvCxnSpPr>
        <p:spPr bwMode="auto">
          <a:xfrm>
            <a:off x="1449776" y="3494496"/>
            <a:ext cx="1496887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2946663" y="2679044"/>
            <a:ext cx="4440409" cy="2229461"/>
            <a:chOff x="2946663" y="2679044"/>
            <a:chExt cx="4440409" cy="2229461"/>
          </a:xfrm>
        </p:grpSpPr>
        <p:grpSp>
          <p:nvGrpSpPr>
            <p:cNvPr id="7" name="Group 6"/>
            <p:cNvGrpSpPr/>
            <p:nvPr/>
          </p:nvGrpSpPr>
          <p:grpSpPr>
            <a:xfrm>
              <a:off x="2946663" y="2947979"/>
              <a:ext cx="4440409" cy="1960526"/>
              <a:chOff x="2946663" y="2947979"/>
              <a:chExt cx="4440409" cy="196052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946663" y="2947979"/>
                <a:ext cx="1998152" cy="1234424"/>
                <a:chOff x="2946663" y="2947979"/>
                <a:chExt cx="1998152" cy="1234424"/>
              </a:xfrm>
            </p:grpSpPr>
            <p:sp>
              <p:nvSpPr>
                <p:cNvPr id="17" name="Cloud 16"/>
                <p:cNvSpPr/>
                <p:nvPr/>
              </p:nvSpPr>
              <p:spPr bwMode="auto">
                <a:xfrm>
                  <a:off x="2946663" y="2947979"/>
                  <a:ext cx="1998152" cy="1234424"/>
                </a:xfrm>
                <a:prstGeom prst="cloud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None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2946663" y="3309830"/>
                  <a:ext cx="19981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buNone/>
                  </a:pPr>
                  <a:r>
                    <a:rPr lang="en-US" dirty="0" smtClean="0">
                      <a:solidFill>
                        <a:schemeClr val="accent2">
                          <a:lumMod val="50000"/>
                        </a:schemeClr>
                      </a:solidFill>
                    </a:rPr>
                    <a:t>Constraints</a:t>
                  </a:r>
                  <a:endParaRPr lang="en-US" dirty="0">
                    <a:solidFill>
                      <a:schemeClr val="accent2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129" name="Freeform 128"/>
              <p:cNvSpPr/>
              <p:nvPr/>
            </p:nvSpPr>
            <p:spPr bwMode="auto">
              <a:xfrm>
                <a:off x="4944814" y="3507545"/>
                <a:ext cx="2442258" cy="316184"/>
              </a:xfrm>
              <a:custGeom>
                <a:avLst/>
                <a:gdLst>
                  <a:gd name="connsiteX0" fmla="*/ 0 w 1169043"/>
                  <a:gd name="connsiteY0" fmla="*/ 798653 h 798653"/>
                  <a:gd name="connsiteX1" fmla="*/ 752354 w 1169043"/>
                  <a:gd name="connsiteY1" fmla="*/ 544010 h 798653"/>
                  <a:gd name="connsiteX2" fmla="*/ 1169043 w 1169043"/>
                  <a:gd name="connsiteY2" fmla="*/ 0 h 798653"/>
                  <a:gd name="connsiteX0" fmla="*/ 0 w 1169043"/>
                  <a:gd name="connsiteY0" fmla="*/ 798653 h 798653"/>
                  <a:gd name="connsiteX1" fmla="*/ 1169043 w 1169043"/>
                  <a:gd name="connsiteY1" fmla="*/ 0 h 798653"/>
                  <a:gd name="connsiteX0" fmla="*/ 0 w 1250066"/>
                  <a:gd name="connsiteY0" fmla="*/ 648182 h 648182"/>
                  <a:gd name="connsiteX1" fmla="*/ 1250066 w 1250066"/>
                  <a:gd name="connsiteY1" fmla="*/ 0 h 648182"/>
                  <a:gd name="connsiteX0" fmla="*/ 0 w 1250066"/>
                  <a:gd name="connsiteY0" fmla="*/ 648182 h 648182"/>
                  <a:gd name="connsiteX1" fmla="*/ 1250066 w 1250066"/>
                  <a:gd name="connsiteY1" fmla="*/ 0 h 648182"/>
                  <a:gd name="connsiteX0" fmla="*/ 0 w 1250066"/>
                  <a:gd name="connsiteY0" fmla="*/ 648182 h 648182"/>
                  <a:gd name="connsiteX1" fmla="*/ 1250066 w 1250066"/>
                  <a:gd name="connsiteY1" fmla="*/ 0 h 648182"/>
                  <a:gd name="connsiteX0" fmla="*/ 0 w 2442258"/>
                  <a:gd name="connsiteY0" fmla="*/ 1067 h 396758"/>
                  <a:gd name="connsiteX1" fmla="*/ 2442258 w 2442258"/>
                  <a:gd name="connsiteY1" fmla="*/ 313583 h 396758"/>
                  <a:gd name="connsiteX0" fmla="*/ 0 w 2442258"/>
                  <a:gd name="connsiteY0" fmla="*/ 1760 h 317541"/>
                  <a:gd name="connsiteX1" fmla="*/ 2442258 w 2442258"/>
                  <a:gd name="connsiteY1" fmla="*/ 314276 h 317541"/>
                  <a:gd name="connsiteX0" fmla="*/ 0 w 2442258"/>
                  <a:gd name="connsiteY0" fmla="*/ 0 h 316184"/>
                  <a:gd name="connsiteX1" fmla="*/ 2442258 w 2442258"/>
                  <a:gd name="connsiteY1" fmla="*/ 312516 h 316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42258" h="316184">
                    <a:moveTo>
                      <a:pt x="0" y="0"/>
                    </a:moveTo>
                    <a:cubicBezTo>
                      <a:pt x="787079" y="15433"/>
                      <a:pt x="1666754" y="354957"/>
                      <a:pt x="2442258" y="312516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30" name="Freeform 129"/>
              <p:cNvSpPr/>
              <p:nvPr/>
            </p:nvSpPr>
            <p:spPr bwMode="auto">
              <a:xfrm>
                <a:off x="4905514" y="3693163"/>
                <a:ext cx="1238491" cy="1215342"/>
              </a:xfrm>
              <a:custGeom>
                <a:avLst/>
                <a:gdLst>
                  <a:gd name="connsiteX0" fmla="*/ 0 w 1169043"/>
                  <a:gd name="connsiteY0" fmla="*/ 798653 h 798653"/>
                  <a:gd name="connsiteX1" fmla="*/ 752354 w 1169043"/>
                  <a:gd name="connsiteY1" fmla="*/ 544010 h 798653"/>
                  <a:gd name="connsiteX2" fmla="*/ 1169043 w 1169043"/>
                  <a:gd name="connsiteY2" fmla="*/ 0 h 798653"/>
                  <a:gd name="connsiteX0" fmla="*/ 0 w 1169043"/>
                  <a:gd name="connsiteY0" fmla="*/ 798653 h 798653"/>
                  <a:gd name="connsiteX1" fmla="*/ 1169043 w 1169043"/>
                  <a:gd name="connsiteY1" fmla="*/ 0 h 798653"/>
                  <a:gd name="connsiteX0" fmla="*/ 0 w 1250066"/>
                  <a:gd name="connsiteY0" fmla="*/ 648182 h 648182"/>
                  <a:gd name="connsiteX1" fmla="*/ 1250066 w 1250066"/>
                  <a:gd name="connsiteY1" fmla="*/ 0 h 648182"/>
                  <a:gd name="connsiteX0" fmla="*/ 0 w 1250066"/>
                  <a:gd name="connsiteY0" fmla="*/ 648182 h 648182"/>
                  <a:gd name="connsiteX1" fmla="*/ 1250066 w 1250066"/>
                  <a:gd name="connsiteY1" fmla="*/ 0 h 648182"/>
                  <a:gd name="connsiteX0" fmla="*/ 0 w 1250066"/>
                  <a:gd name="connsiteY0" fmla="*/ 648182 h 648182"/>
                  <a:gd name="connsiteX1" fmla="*/ 1250066 w 1250066"/>
                  <a:gd name="connsiteY1" fmla="*/ 0 h 648182"/>
                  <a:gd name="connsiteX0" fmla="*/ 0 w 1238491"/>
                  <a:gd name="connsiteY0" fmla="*/ 454 h 1256365"/>
                  <a:gd name="connsiteX1" fmla="*/ 1238491 w 1238491"/>
                  <a:gd name="connsiteY1" fmla="*/ 1215796 h 1256365"/>
                  <a:gd name="connsiteX0" fmla="*/ 0 w 1238491"/>
                  <a:gd name="connsiteY0" fmla="*/ 943 h 1216285"/>
                  <a:gd name="connsiteX1" fmla="*/ 1238491 w 1238491"/>
                  <a:gd name="connsiteY1" fmla="*/ 1216285 h 1216285"/>
                  <a:gd name="connsiteX0" fmla="*/ 0 w 1238491"/>
                  <a:gd name="connsiteY0" fmla="*/ 0 h 1215342"/>
                  <a:gd name="connsiteX1" fmla="*/ 1238491 w 1238491"/>
                  <a:gd name="connsiteY1" fmla="*/ 1215342 h 1215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491" h="1215342">
                    <a:moveTo>
                      <a:pt x="0" y="0"/>
                    </a:moveTo>
                    <a:cubicBezTo>
                      <a:pt x="659757" y="119605"/>
                      <a:pt x="1088019" y="702198"/>
                      <a:pt x="1238491" y="1215342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96" name="Freeform 95"/>
            <p:cNvSpPr/>
            <p:nvPr/>
          </p:nvSpPr>
          <p:spPr bwMode="auto">
            <a:xfrm>
              <a:off x="4905514" y="2679044"/>
              <a:ext cx="1159558" cy="564090"/>
            </a:xfrm>
            <a:custGeom>
              <a:avLst/>
              <a:gdLst>
                <a:gd name="connsiteX0" fmla="*/ 0 w 1169043"/>
                <a:gd name="connsiteY0" fmla="*/ 798653 h 798653"/>
                <a:gd name="connsiteX1" fmla="*/ 752354 w 1169043"/>
                <a:gd name="connsiteY1" fmla="*/ 544010 h 798653"/>
                <a:gd name="connsiteX2" fmla="*/ 1169043 w 1169043"/>
                <a:gd name="connsiteY2" fmla="*/ 0 h 798653"/>
                <a:gd name="connsiteX0" fmla="*/ 0 w 1169043"/>
                <a:gd name="connsiteY0" fmla="*/ 798653 h 798653"/>
                <a:gd name="connsiteX1" fmla="*/ 1169043 w 1169043"/>
                <a:gd name="connsiteY1" fmla="*/ 0 h 798653"/>
                <a:gd name="connsiteX0" fmla="*/ 0 w 1250066"/>
                <a:gd name="connsiteY0" fmla="*/ 648182 h 648182"/>
                <a:gd name="connsiteX1" fmla="*/ 1250066 w 1250066"/>
                <a:gd name="connsiteY1" fmla="*/ 0 h 648182"/>
                <a:gd name="connsiteX0" fmla="*/ 0 w 1250066"/>
                <a:gd name="connsiteY0" fmla="*/ 648182 h 648182"/>
                <a:gd name="connsiteX1" fmla="*/ 1250066 w 1250066"/>
                <a:gd name="connsiteY1" fmla="*/ 0 h 648182"/>
                <a:gd name="connsiteX0" fmla="*/ 0 w 1250066"/>
                <a:gd name="connsiteY0" fmla="*/ 648182 h 648182"/>
                <a:gd name="connsiteX1" fmla="*/ 1250066 w 1250066"/>
                <a:gd name="connsiteY1" fmla="*/ 0 h 648182"/>
                <a:gd name="connsiteX0" fmla="*/ 0 w 2442258"/>
                <a:gd name="connsiteY0" fmla="*/ 1067 h 396758"/>
                <a:gd name="connsiteX1" fmla="*/ 2442258 w 2442258"/>
                <a:gd name="connsiteY1" fmla="*/ 313583 h 396758"/>
                <a:gd name="connsiteX0" fmla="*/ 0 w 2442258"/>
                <a:gd name="connsiteY0" fmla="*/ 1760 h 317541"/>
                <a:gd name="connsiteX1" fmla="*/ 2442258 w 2442258"/>
                <a:gd name="connsiteY1" fmla="*/ 314276 h 317541"/>
                <a:gd name="connsiteX0" fmla="*/ 0 w 2442258"/>
                <a:gd name="connsiteY0" fmla="*/ 0 h 316184"/>
                <a:gd name="connsiteX1" fmla="*/ 2442258 w 2442258"/>
                <a:gd name="connsiteY1" fmla="*/ 312516 h 316184"/>
                <a:gd name="connsiteX0" fmla="*/ 0 w 1159558"/>
                <a:gd name="connsiteY0" fmla="*/ 563784 h 564110"/>
                <a:gd name="connsiteX1" fmla="*/ 1159558 w 1159558"/>
                <a:gd name="connsiteY1" fmla="*/ 0 h 564110"/>
                <a:gd name="connsiteX0" fmla="*/ 0 w 1159558"/>
                <a:gd name="connsiteY0" fmla="*/ 563784 h 567089"/>
                <a:gd name="connsiteX1" fmla="*/ 1159558 w 1159558"/>
                <a:gd name="connsiteY1" fmla="*/ 0 h 567089"/>
                <a:gd name="connsiteX0" fmla="*/ 0 w 1159558"/>
                <a:gd name="connsiteY0" fmla="*/ 563784 h 564090"/>
                <a:gd name="connsiteX1" fmla="*/ 1159558 w 1159558"/>
                <a:gd name="connsiteY1" fmla="*/ 0 h 564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59558" h="564090">
                  <a:moveTo>
                    <a:pt x="0" y="563784"/>
                  </a:moveTo>
                  <a:cubicBezTo>
                    <a:pt x="418779" y="566517"/>
                    <a:pt x="942854" y="563141"/>
                    <a:pt x="1159558" y="0"/>
                  </a:cubicBezTo>
                </a:path>
              </a:pathLst>
            </a:custGeom>
            <a:noFill/>
            <a:ln w="3810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05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8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‘build’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Automates the Xilinx tool </a:t>
            </a:r>
            <a:r>
              <a:rPr lang="en-US" dirty="0" smtClean="0"/>
              <a:t>flow</a:t>
            </a:r>
          </a:p>
          <a:p>
            <a:r>
              <a:rPr lang="en-US" dirty="0" smtClean="0"/>
              <a:t>See `build --doc` for more information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1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‘build’ utility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Performs the following stages in order: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delete_build_dirs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make_build_dirs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compile_for_verilog</a:t>
            </a:r>
            <a:r>
              <a:rPr lang="en-US" dirty="0" smtClean="0"/>
              <a:t> (</a:t>
            </a:r>
            <a:r>
              <a:rPr lang="en-US" dirty="0" err="1" smtClean="0"/>
              <a:t>bsc</a:t>
            </a:r>
            <a:r>
              <a:rPr lang="en-US" dirty="0" smtClean="0"/>
              <a:t> –</a:t>
            </a:r>
            <a:r>
              <a:rPr lang="en-US" dirty="0" err="1" smtClean="0"/>
              <a:t>verilog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generate_scemi_parameters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xilinx_cleanup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make_xilinx_directory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create_ucf_file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create_xcf_file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create_scr_file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prepare_project_files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xst_compile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translate_and_build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map_to_device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place_and_route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timing_analysis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gen_bit_file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timing_check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gen_ace_file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7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‘build’ utility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Major stages</a:t>
            </a:r>
          </a:p>
          <a:p>
            <a:pPr lvl="1"/>
            <a:r>
              <a:rPr lang="en-US" dirty="0" err="1" smtClean="0"/>
              <a:t>compile_for_verilog</a:t>
            </a:r>
            <a:endParaRPr lang="en-US" dirty="0"/>
          </a:p>
          <a:p>
            <a:pPr lvl="1"/>
            <a:r>
              <a:rPr lang="en-US" dirty="0" err="1" smtClean="0"/>
              <a:t>xst_compile</a:t>
            </a:r>
            <a:endParaRPr lang="en-US" dirty="0" smtClean="0"/>
          </a:p>
          <a:p>
            <a:pPr lvl="1"/>
            <a:r>
              <a:rPr lang="en-US" dirty="0" err="1" smtClean="0"/>
              <a:t>translate_and_build</a:t>
            </a:r>
            <a:endParaRPr lang="en-US" dirty="0" smtClean="0"/>
          </a:p>
          <a:p>
            <a:pPr lvl="1"/>
            <a:r>
              <a:rPr lang="en-US" dirty="0" err="1" smtClean="0"/>
              <a:t>map_to_device</a:t>
            </a:r>
            <a:endParaRPr lang="en-US" dirty="0" smtClean="0"/>
          </a:p>
          <a:p>
            <a:pPr lvl="1"/>
            <a:r>
              <a:rPr lang="en-US" dirty="0" err="1" smtClean="0"/>
              <a:t>place_and_route</a:t>
            </a:r>
            <a:endParaRPr lang="en-US" dirty="0" smtClean="0"/>
          </a:p>
          <a:p>
            <a:pPr lvl="1"/>
            <a:r>
              <a:rPr lang="en-US" dirty="0" err="1" smtClean="0"/>
              <a:t>timing_analysis</a:t>
            </a:r>
            <a:endParaRPr lang="en-US" dirty="0" smtClean="0"/>
          </a:p>
          <a:p>
            <a:pPr lvl="1"/>
            <a:r>
              <a:rPr lang="en-US" dirty="0" err="1" smtClean="0"/>
              <a:t>gen_bit_file</a:t>
            </a:r>
            <a:endParaRPr lang="en-US" dirty="0" smtClean="0"/>
          </a:p>
          <a:p>
            <a:pPr lvl="1"/>
            <a:r>
              <a:rPr lang="en-US" dirty="0" err="1" smtClean="0"/>
              <a:t>timing_check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14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Xilinx Reports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Flowchart: Multidocument 8"/>
          <p:cNvSpPr/>
          <p:nvPr/>
        </p:nvSpPr>
        <p:spPr bwMode="auto">
          <a:xfrm>
            <a:off x="115746" y="1666751"/>
            <a:ext cx="1203767" cy="1111169"/>
          </a:xfrm>
          <a:prstGeom prst="flowChartMultidocumen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*.</a:t>
            </a:r>
            <a:r>
              <a:rPr lang="en-US" dirty="0" err="1" smtClean="0">
                <a:latin typeface="Verdana" pitchFamily="34" charset="0"/>
              </a:rPr>
              <a:t>bsv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lowchart: Multidocument 9"/>
          <p:cNvSpPr/>
          <p:nvPr/>
        </p:nvSpPr>
        <p:spPr bwMode="auto">
          <a:xfrm>
            <a:off x="3741047" y="1666751"/>
            <a:ext cx="1203767" cy="1111169"/>
          </a:xfrm>
          <a:prstGeom prst="flowChartMultidocumen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*.v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783713" y="1759347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latin typeface="Verdana" pitchFamily="34" charset="0"/>
              </a:rPr>
              <a:t>Bluespec</a:t>
            </a:r>
            <a:r>
              <a:rPr lang="en-US" dirty="0" smtClean="0">
                <a:latin typeface="Verdana" pitchFamily="34" charset="0"/>
              </a:rPr>
              <a:t>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409014" y="1759347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HDL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7366350" y="1446835"/>
            <a:ext cx="1621420" cy="1551000"/>
            <a:chOff x="7141580" y="1446835"/>
            <a:chExt cx="1621420" cy="1551000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7141580" y="1446835"/>
              <a:ext cx="1621420" cy="1551000"/>
            </a:xfrm>
            <a:prstGeom prst="round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RTL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319633" y="2061045"/>
              <a:ext cx="1265314" cy="612140"/>
              <a:chOff x="5322303" y="3421923"/>
              <a:chExt cx="1265314" cy="612140"/>
            </a:xfrm>
          </p:grpSpPr>
          <p:sp>
            <p:nvSpPr>
              <p:cNvPr id="20" name="Flowchart: Delay 19"/>
              <p:cNvSpPr/>
              <p:nvPr/>
            </p:nvSpPr>
            <p:spPr bwMode="auto">
              <a:xfrm>
                <a:off x="5482122" y="3421923"/>
                <a:ext cx="329204" cy="289560"/>
              </a:xfrm>
              <a:prstGeom prst="flowChartDelay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5322303" y="3495040"/>
                <a:ext cx="159819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5322303" y="3647440"/>
                <a:ext cx="149161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Elbow Connector 29"/>
              <p:cNvCxnSpPr>
                <a:stCxn id="20" idx="3"/>
              </p:cNvCxnSpPr>
              <p:nvPr/>
            </p:nvCxnSpPr>
            <p:spPr bwMode="auto">
              <a:xfrm>
                <a:off x="5811326" y="3566703"/>
                <a:ext cx="284609" cy="249647"/>
              </a:xfrm>
              <a:prstGeom prst="bentConnector3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" name="Flowchart: Delay 30"/>
              <p:cNvSpPr/>
              <p:nvPr/>
            </p:nvSpPr>
            <p:spPr bwMode="auto">
              <a:xfrm>
                <a:off x="6103924" y="3744503"/>
                <a:ext cx="329204" cy="289560"/>
              </a:xfrm>
              <a:prstGeom prst="flowChartDelay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>
                <a:off x="5953630" y="3958590"/>
                <a:ext cx="156579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6433128" y="3889283"/>
                <a:ext cx="154489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74" name="Group 173"/>
          <p:cNvGrpSpPr/>
          <p:nvPr/>
        </p:nvGrpSpPr>
        <p:grpSpPr>
          <a:xfrm>
            <a:off x="7366350" y="4611174"/>
            <a:ext cx="1621420" cy="1551000"/>
            <a:chOff x="7141580" y="4552614"/>
            <a:chExt cx="1621420" cy="1551000"/>
          </a:xfrm>
        </p:grpSpPr>
        <p:sp>
          <p:nvSpPr>
            <p:cNvPr id="39" name="Rounded Rectangle 38"/>
            <p:cNvSpPr/>
            <p:nvPr/>
          </p:nvSpPr>
          <p:spPr bwMode="auto">
            <a:xfrm>
              <a:off x="7141580" y="4552614"/>
              <a:ext cx="1621420" cy="1551000"/>
            </a:xfrm>
            <a:prstGeom prst="round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NCD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7482956" y="5290643"/>
              <a:ext cx="159819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7482956" y="5443043"/>
              <a:ext cx="149161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7632117" y="5160309"/>
              <a:ext cx="640345" cy="691985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sz="1000" b="1" dirty="0" smtClean="0">
                  <a:solidFill>
                    <a:srgbClr val="000000"/>
                  </a:solidFill>
                  <a:latin typeface="Verdana" pitchFamily="34" charset="0"/>
                </a:rPr>
                <a:t>FPGA Slice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7495621" y="5595443"/>
              <a:ext cx="149161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8272462" y="5378419"/>
              <a:ext cx="149161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ounded Rectangle 50"/>
          <p:cNvSpPr/>
          <p:nvPr/>
        </p:nvSpPr>
        <p:spPr bwMode="auto">
          <a:xfrm>
            <a:off x="7430493" y="3369072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Mapping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43237" y="4923686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Place &amp; Route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3472605" y="4355041"/>
            <a:ext cx="1740653" cy="2063267"/>
            <a:chOff x="2974947" y="4176709"/>
            <a:chExt cx="1740653" cy="2063267"/>
          </a:xfrm>
        </p:grpSpPr>
        <p:sp>
          <p:nvSpPr>
            <p:cNvPr id="168" name="Rounded Rectangle 167"/>
            <p:cNvSpPr/>
            <p:nvPr/>
          </p:nvSpPr>
          <p:spPr bwMode="auto">
            <a:xfrm>
              <a:off x="2974947" y="4176709"/>
              <a:ext cx="1740653" cy="2063267"/>
            </a:xfrm>
            <a:prstGeom prst="round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Final Design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69" name="Group 168"/>
            <p:cNvGrpSpPr/>
            <p:nvPr/>
          </p:nvGrpSpPr>
          <p:grpSpPr>
            <a:xfrm>
              <a:off x="3271393" y="4934023"/>
              <a:ext cx="1143002" cy="1144556"/>
              <a:chOff x="3271393" y="4934023"/>
              <a:chExt cx="1143002" cy="1144556"/>
            </a:xfrm>
          </p:grpSpPr>
          <p:sp>
            <p:nvSpPr>
              <p:cNvPr id="101" name="Rectangle 100"/>
              <p:cNvSpPr/>
              <p:nvPr/>
            </p:nvSpPr>
            <p:spPr bwMode="auto">
              <a:xfrm>
                <a:off x="3271395" y="49340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3728595" y="49340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3271395" y="5391223"/>
                <a:ext cx="228600" cy="228600"/>
              </a:xfrm>
              <a:prstGeom prst="rect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3728595" y="5391223"/>
                <a:ext cx="228600" cy="228600"/>
              </a:xfrm>
              <a:prstGeom prst="rect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4185795" y="4934023"/>
                <a:ext cx="228600" cy="228600"/>
              </a:xfrm>
              <a:prstGeom prst="rect">
                <a:avLst/>
              </a:prstGeom>
              <a:solidFill>
                <a:schemeClr val="accent5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4185795" y="53912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3271395" y="58484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3728595" y="58484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4185795" y="5848423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0" name="Straight Connector 109"/>
              <p:cNvCxnSpPr/>
              <p:nvPr/>
            </p:nvCxnSpPr>
            <p:spPr bwMode="auto">
              <a:xfrm>
                <a:off x="3545715" y="4934023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>
                <a:off x="3591435" y="4934023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>
                <a:off x="3634298" y="4934023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3685730" y="4935579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>
                <a:off x="4045778" y="4935579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4091498" y="4935579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>
                <a:off x="4134361" y="4935579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>
                <a:off x="4002915" y="4934023"/>
                <a:ext cx="1" cy="1143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>
                <a:off x="3272980" y="520834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271395" y="525406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3272980" y="5299679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3271394" y="5340954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3272979" y="566554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3271394" y="571126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3272979" y="5756983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3271393" y="5805066"/>
                <a:ext cx="11414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>
                <a:stCxn id="103" idx="2"/>
              </p:cNvCxnSpPr>
              <p:nvPr/>
            </p:nvCxnSpPr>
            <p:spPr bwMode="auto">
              <a:xfrm>
                <a:off x="3385695" y="5619823"/>
                <a:ext cx="0" cy="9144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3385695" y="5711263"/>
                <a:ext cx="300036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flipV="1">
                <a:off x="3685730" y="5507079"/>
                <a:ext cx="1" cy="20418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>
                <a:endCxn id="104" idx="1"/>
              </p:cNvCxnSpPr>
              <p:nvPr/>
            </p:nvCxnSpPr>
            <p:spPr bwMode="auto">
              <a:xfrm flipV="1">
                <a:off x="3685731" y="5505523"/>
                <a:ext cx="42864" cy="1556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3633661" y="4934023"/>
                <a:ext cx="638" cy="517128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>
                <a:off x="3636202" y="5448770"/>
                <a:ext cx="94295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3272980" y="5805066"/>
                <a:ext cx="318456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 flipH="1" flipV="1">
                <a:off x="3591435" y="5254064"/>
                <a:ext cx="1" cy="551002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3584608" y="5254064"/>
                <a:ext cx="461171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Straight Connector 152"/>
              <p:cNvCxnSpPr/>
              <p:nvPr/>
            </p:nvCxnSpPr>
            <p:spPr bwMode="auto">
              <a:xfrm flipV="1">
                <a:off x="4045778" y="5048323"/>
                <a:ext cx="0" cy="205741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Straight Connector 154"/>
              <p:cNvCxnSpPr>
                <a:stCxn id="105" idx="1"/>
              </p:cNvCxnSpPr>
              <p:nvPr/>
            </p:nvCxnSpPr>
            <p:spPr bwMode="auto">
              <a:xfrm flipH="1">
                <a:off x="4045778" y="5048323"/>
                <a:ext cx="140017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3962787" y="5507079"/>
                <a:ext cx="17205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Straight Connector 159"/>
              <p:cNvCxnSpPr/>
              <p:nvPr/>
            </p:nvCxnSpPr>
            <p:spPr bwMode="auto">
              <a:xfrm flipV="1">
                <a:off x="4134837" y="5095551"/>
                <a:ext cx="0" cy="416086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5" name="Straight Connector 164"/>
              <p:cNvCxnSpPr/>
              <p:nvPr/>
            </p:nvCxnSpPr>
            <p:spPr bwMode="auto">
              <a:xfrm flipH="1">
                <a:off x="4134837" y="5095551"/>
                <a:ext cx="48417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76" name="Rounded Rectangle 175"/>
          <p:cNvSpPr/>
          <p:nvPr/>
        </p:nvSpPr>
        <p:spPr bwMode="auto">
          <a:xfrm>
            <a:off x="1649492" y="4923686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latin typeface="Verdana" pitchFamily="34" charset="0"/>
              </a:rPr>
              <a:t>Bitgen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7" name="Flowchart: Multidocument 176"/>
          <p:cNvSpPr/>
          <p:nvPr/>
        </p:nvSpPr>
        <p:spPr bwMode="auto">
          <a:xfrm>
            <a:off x="115746" y="4831090"/>
            <a:ext cx="1203767" cy="1111169"/>
          </a:xfrm>
          <a:prstGeom prst="flowChartMultidocumen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010010110101…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79" name="Straight Arrow Connector 178"/>
          <p:cNvCxnSpPr>
            <a:stCxn id="9" idx="3"/>
            <a:endCxn id="13" idx="1"/>
          </p:cNvCxnSpPr>
          <p:nvPr/>
        </p:nvCxnSpPr>
        <p:spPr bwMode="auto">
          <a:xfrm flipV="1">
            <a:off x="1319513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1" name="Straight Arrow Connector 180"/>
          <p:cNvCxnSpPr>
            <a:stCxn id="13" idx="3"/>
            <a:endCxn id="10" idx="1"/>
          </p:cNvCxnSpPr>
          <p:nvPr/>
        </p:nvCxnSpPr>
        <p:spPr bwMode="auto">
          <a:xfrm>
            <a:off x="3276847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3" name="Straight Arrow Connector 182"/>
          <p:cNvCxnSpPr>
            <a:stCxn id="10" idx="3"/>
            <a:endCxn id="14" idx="1"/>
          </p:cNvCxnSpPr>
          <p:nvPr/>
        </p:nvCxnSpPr>
        <p:spPr bwMode="auto">
          <a:xfrm flipV="1">
            <a:off x="4944814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5" name="Straight Arrow Connector 184"/>
          <p:cNvCxnSpPr>
            <a:stCxn id="14" idx="3"/>
            <a:endCxn id="16" idx="1"/>
          </p:cNvCxnSpPr>
          <p:nvPr/>
        </p:nvCxnSpPr>
        <p:spPr bwMode="auto">
          <a:xfrm>
            <a:off x="6902148" y="2222335"/>
            <a:ext cx="464202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" idx="2"/>
            <a:endCxn id="51" idx="0"/>
          </p:cNvCxnSpPr>
          <p:nvPr/>
        </p:nvCxnSpPr>
        <p:spPr bwMode="auto">
          <a:xfrm>
            <a:off x="8177060" y="2997835"/>
            <a:ext cx="0" cy="371237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51" idx="2"/>
            <a:endCxn id="39" idx="0"/>
          </p:cNvCxnSpPr>
          <p:nvPr/>
        </p:nvCxnSpPr>
        <p:spPr bwMode="auto">
          <a:xfrm>
            <a:off x="8177060" y="4295048"/>
            <a:ext cx="0" cy="316126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39" idx="1"/>
            <a:endCxn id="52" idx="3"/>
          </p:cNvCxnSpPr>
          <p:nvPr/>
        </p:nvCxnSpPr>
        <p:spPr bwMode="auto">
          <a:xfrm flipH="1">
            <a:off x="7036371" y="5386674"/>
            <a:ext cx="329979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52" idx="1"/>
            <a:endCxn id="168" idx="3"/>
          </p:cNvCxnSpPr>
          <p:nvPr/>
        </p:nvCxnSpPr>
        <p:spPr bwMode="auto">
          <a:xfrm flipH="1">
            <a:off x="5213258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68" idx="1"/>
            <a:endCxn id="176" idx="3"/>
          </p:cNvCxnSpPr>
          <p:nvPr/>
        </p:nvCxnSpPr>
        <p:spPr bwMode="auto">
          <a:xfrm flipH="1" flipV="1">
            <a:off x="3142626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Straight Arrow Connector 197"/>
          <p:cNvCxnSpPr>
            <a:stCxn id="176" idx="1"/>
            <a:endCxn id="177" idx="3"/>
          </p:cNvCxnSpPr>
          <p:nvPr/>
        </p:nvCxnSpPr>
        <p:spPr bwMode="auto">
          <a:xfrm flipH="1">
            <a:off x="1319513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Flowchart: Multidocument 95"/>
          <p:cNvSpPr/>
          <p:nvPr/>
        </p:nvSpPr>
        <p:spPr bwMode="auto">
          <a:xfrm>
            <a:off x="5543237" y="520858"/>
            <a:ext cx="1203767" cy="1111169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*.</a:t>
            </a:r>
            <a:r>
              <a:rPr lang="en-US" dirty="0" err="1" smtClean="0">
                <a:latin typeface="Verdana" pitchFamily="34" charset="0"/>
              </a:rPr>
              <a:t>srp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6" name="Flowchart: Multidocument 125"/>
          <p:cNvSpPr/>
          <p:nvPr/>
        </p:nvSpPr>
        <p:spPr bwMode="auto">
          <a:xfrm>
            <a:off x="5802123" y="2997835"/>
            <a:ext cx="1203767" cy="1111169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*_</a:t>
            </a:r>
            <a:r>
              <a:rPr lang="en-US" sz="1800" dirty="0" err="1" smtClean="0">
                <a:latin typeface="Verdana" pitchFamily="34" charset="0"/>
              </a:rPr>
              <a:t>map.mrp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2" name="Flowchart: Multidocument 131"/>
          <p:cNvSpPr/>
          <p:nvPr/>
        </p:nvSpPr>
        <p:spPr bwMode="auto">
          <a:xfrm>
            <a:off x="4308582" y="2997834"/>
            <a:ext cx="1203767" cy="1111169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*.par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5" name="Straight Arrow Connector 24"/>
          <p:cNvCxnSpPr>
            <a:stCxn id="14" idx="0"/>
          </p:cNvCxnSpPr>
          <p:nvPr/>
        </p:nvCxnSpPr>
        <p:spPr bwMode="auto">
          <a:xfrm flipV="1">
            <a:off x="6155581" y="1527858"/>
            <a:ext cx="0" cy="231489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endCxn id="126" idx="3"/>
          </p:cNvCxnSpPr>
          <p:nvPr/>
        </p:nvCxnSpPr>
        <p:spPr bwMode="auto">
          <a:xfrm flipH="1">
            <a:off x="7005890" y="3553419"/>
            <a:ext cx="424603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0" name="Freeform 39"/>
          <p:cNvSpPr/>
          <p:nvPr/>
        </p:nvSpPr>
        <p:spPr bwMode="auto">
          <a:xfrm>
            <a:off x="5278056" y="3958541"/>
            <a:ext cx="636608" cy="972273"/>
          </a:xfrm>
          <a:custGeom>
            <a:avLst/>
            <a:gdLst>
              <a:gd name="connsiteX0" fmla="*/ 949124 w 1022981"/>
              <a:gd name="connsiteY0" fmla="*/ 925974 h 925974"/>
              <a:gd name="connsiteX1" fmla="*/ 925975 w 1022981"/>
              <a:gd name="connsiteY1" fmla="*/ 567159 h 925974"/>
              <a:gd name="connsiteX2" fmla="*/ 0 w 1022981"/>
              <a:gd name="connsiteY2" fmla="*/ 0 h 925974"/>
              <a:gd name="connsiteX0" fmla="*/ 949124 w 960628"/>
              <a:gd name="connsiteY0" fmla="*/ 925974 h 925974"/>
              <a:gd name="connsiteX1" fmla="*/ 613458 w 960628"/>
              <a:gd name="connsiteY1" fmla="*/ 324091 h 925974"/>
              <a:gd name="connsiteX2" fmla="*/ 0 w 960628"/>
              <a:gd name="connsiteY2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752354 w 752354"/>
              <a:gd name="connsiteY0" fmla="*/ 937549 h 937549"/>
              <a:gd name="connsiteX1" fmla="*/ 0 w 752354"/>
              <a:gd name="connsiteY1" fmla="*/ 0 h 937549"/>
              <a:gd name="connsiteX0" fmla="*/ 752354 w 752354"/>
              <a:gd name="connsiteY0" fmla="*/ 937549 h 937549"/>
              <a:gd name="connsiteX1" fmla="*/ 0 w 752354"/>
              <a:gd name="connsiteY1" fmla="*/ 0 h 937549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636608 w 636608"/>
              <a:gd name="connsiteY0" fmla="*/ 972273 h 972273"/>
              <a:gd name="connsiteX1" fmla="*/ 0 w 636608"/>
              <a:gd name="connsiteY1" fmla="*/ 0 h 97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6608" h="972273">
                <a:moveTo>
                  <a:pt x="636608" y="972273"/>
                </a:moveTo>
                <a:cubicBezTo>
                  <a:pt x="574876" y="559442"/>
                  <a:pt x="281652" y="227635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3" name="Rounded Rectangle 132"/>
          <p:cNvSpPr/>
          <p:nvPr/>
        </p:nvSpPr>
        <p:spPr bwMode="auto">
          <a:xfrm>
            <a:off x="1649492" y="3546309"/>
            <a:ext cx="1493134" cy="925976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Timing Analysis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4" name="Flowchart: Multidocument 133"/>
          <p:cNvSpPr/>
          <p:nvPr/>
        </p:nvSpPr>
        <p:spPr bwMode="auto">
          <a:xfrm>
            <a:off x="107202" y="3453713"/>
            <a:ext cx="1203767" cy="1111169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*.</a:t>
            </a:r>
            <a:r>
              <a:rPr lang="en-US" dirty="0" err="1" smtClean="0">
                <a:latin typeface="Verdana" pitchFamily="34" charset="0"/>
              </a:rPr>
              <a:t>twr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36" name="Straight Arrow Connector 135"/>
          <p:cNvCxnSpPr>
            <a:stCxn id="133" idx="1"/>
            <a:endCxn id="134" idx="3"/>
          </p:cNvCxnSpPr>
          <p:nvPr/>
        </p:nvCxnSpPr>
        <p:spPr bwMode="auto">
          <a:xfrm flipH="1">
            <a:off x="1310969" y="4009297"/>
            <a:ext cx="338523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4" name="Elbow Connector 53"/>
          <p:cNvCxnSpPr>
            <a:stCxn id="168" idx="1"/>
            <a:endCxn id="133" idx="3"/>
          </p:cNvCxnSpPr>
          <p:nvPr/>
        </p:nvCxnSpPr>
        <p:spPr bwMode="auto">
          <a:xfrm rot="10800000">
            <a:off x="3142627" y="4009297"/>
            <a:ext cx="329979" cy="1377378"/>
          </a:xfrm>
          <a:prstGeom prst="bentConnector3">
            <a:avLst>
              <a:gd name="adj1" fmla="val 28953"/>
            </a:avLst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1686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126" grpId="0" animBg="1"/>
      <p:bldP spid="132" grpId="0" animBg="1"/>
      <p:bldP spid="40" grpId="0" animBg="1"/>
      <p:bldP spid="133" grpId="0" animBg="1"/>
      <p:bldP spid="1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Xilinx Reports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6" name="Flowchart: Multidocument 95"/>
          <p:cNvSpPr/>
          <p:nvPr/>
        </p:nvSpPr>
        <p:spPr bwMode="auto">
          <a:xfrm>
            <a:off x="5543237" y="520858"/>
            <a:ext cx="1203767" cy="1111169"/>
          </a:xfrm>
          <a:prstGeom prst="flowChartMultidocument">
            <a:avLst/>
          </a:prstGeom>
          <a:solidFill>
            <a:srgbClr val="00B050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*.</a:t>
            </a:r>
            <a:r>
              <a:rPr lang="en-US" dirty="0" err="1" smtClean="0">
                <a:solidFill>
                  <a:schemeClr val="bg1"/>
                </a:solidFill>
                <a:latin typeface="Verdana" pitchFamily="34" charset="0"/>
              </a:rPr>
              <a:t>srp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Flowchart: Multidocument 8"/>
          <p:cNvSpPr/>
          <p:nvPr/>
        </p:nvSpPr>
        <p:spPr bwMode="auto">
          <a:xfrm>
            <a:off x="115746" y="1666751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bsv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0" name="Flowchart: Multidocument 9"/>
          <p:cNvSpPr/>
          <p:nvPr/>
        </p:nvSpPr>
        <p:spPr bwMode="auto">
          <a:xfrm>
            <a:off x="3741047" y="1666751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783713" y="1759347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Bluespec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409014" y="1759347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HDL Compiler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7366350" y="1446835"/>
            <a:ext cx="1621420" cy="1551000"/>
            <a:chOff x="7141580" y="1446835"/>
            <a:chExt cx="1621420" cy="1551000"/>
          </a:xfrm>
          <a:solidFill>
            <a:schemeClr val="bg1">
              <a:lumMod val="95000"/>
            </a:schemeClr>
          </a:solidFill>
        </p:grpSpPr>
        <p:sp>
          <p:nvSpPr>
            <p:cNvPr id="16" name="Rounded Rectangle 15"/>
            <p:cNvSpPr/>
            <p:nvPr/>
          </p:nvSpPr>
          <p:spPr bwMode="auto">
            <a:xfrm>
              <a:off x="7141580" y="1446835"/>
              <a:ext cx="1621420" cy="1551000"/>
            </a:xfrm>
            <a:prstGeom prst="round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RTL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319633" y="2061045"/>
              <a:ext cx="1265314" cy="612140"/>
              <a:chOff x="5322303" y="3421923"/>
              <a:chExt cx="1265314" cy="612140"/>
            </a:xfrm>
            <a:grpFill/>
          </p:grpSpPr>
          <p:sp>
            <p:nvSpPr>
              <p:cNvPr id="20" name="Flowchart: Delay 19"/>
              <p:cNvSpPr/>
              <p:nvPr/>
            </p:nvSpPr>
            <p:spPr bwMode="auto">
              <a:xfrm>
                <a:off x="5482122" y="3421923"/>
                <a:ext cx="329204" cy="289560"/>
              </a:xfrm>
              <a:prstGeom prst="flowChartDelay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5322303" y="3495040"/>
                <a:ext cx="159819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5322303" y="3647440"/>
                <a:ext cx="149161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Elbow Connector 29"/>
              <p:cNvCxnSpPr>
                <a:stCxn id="20" idx="3"/>
              </p:cNvCxnSpPr>
              <p:nvPr/>
            </p:nvCxnSpPr>
            <p:spPr bwMode="auto">
              <a:xfrm>
                <a:off x="5811326" y="3566703"/>
                <a:ext cx="284609" cy="249647"/>
              </a:xfrm>
              <a:prstGeom prst="bentConnector3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" name="Flowchart: Delay 30"/>
              <p:cNvSpPr/>
              <p:nvPr/>
            </p:nvSpPr>
            <p:spPr bwMode="auto">
              <a:xfrm>
                <a:off x="6103924" y="3744503"/>
                <a:ext cx="329204" cy="289560"/>
              </a:xfrm>
              <a:prstGeom prst="flowChartDelay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>
                <a:off x="5953630" y="3958590"/>
                <a:ext cx="156579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6433128" y="3889283"/>
                <a:ext cx="154489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74" name="Group 173"/>
          <p:cNvGrpSpPr/>
          <p:nvPr/>
        </p:nvGrpSpPr>
        <p:grpSpPr>
          <a:xfrm>
            <a:off x="7366350" y="4611174"/>
            <a:ext cx="1621420" cy="1551000"/>
            <a:chOff x="7141580" y="4552614"/>
            <a:chExt cx="1621420" cy="1551000"/>
          </a:xfrm>
          <a:solidFill>
            <a:schemeClr val="bg1">
              <a:lumMod val="95000"/>
            </a:schemeClr>
          </a:solidFill>
        </p:grpSpPr>
        <p:sp>
          <p:nvSpPr>
            <p:cNvPr id="39" name="Rounded Rectangle 38"/>
            <p:cNvSpPr/>
            <p:nvPr/>
          </p:nvSpPr>
          <p:spPr bwMode="auto">
            <a:xfrm>
              <a:off x="7141580" y="4552614"/>
              <a:ext cx="1621420" cy="1551000"/>
            </a:xfrm>
            <a:prstGeom prst="round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rPr>
                <a:t>NCD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7482956" y="5290643"/>
              <a:ext cx="159819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7482956" y="5443043"/>
              <a:ext cx="149161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7632117" y="5160309"/>
              <a:ext cx="640345" cy="691985"/>
            </a:xfrm>
            <a:prstGeom prst="rect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sz="1000" b="1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FPGA Slice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7495621" y="5595443"/>
              <a:ext cx="149161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8272462" y="5378419"/>
              <a:ext cx="149161" cy="0"/>
            </a:xfrm>
            <a:prstGeom prst="lin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ounded Rectangle 50"/>
          <p:cNvSpPr/>
          <p:nvPr/>
        </p:nvSpPr>
        <p:spPr bwMode="auto">
          <a:xfrm>
            <a:off x="7430493" y="3369072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Mapping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43237" y="4923686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Place &amp; Route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3472605" y="4355041"/>
            <a:ext cx="1740653" cy="2063267"/>
            <a:chOff x="2974947" y="4176709"/>
            <a:chExt cx="1740653" cy="2063267"/>
          </a:xfrm>
          <a:solidFill>
            <a:schemeClr val="bg1">
              <a:lumMod val="95000"/>
            </a:schemeClr>
          </a:solidFill>
        </p:grpSpPr>
        <p:sp>
          <p:nvSpPr>
            <p:cNvPr id="168" name="Rounded Rectangle 167"/>
            <p:cNvSpPr/>
            <p:nvPr/>
          </p:nvSpPr>
          <p:spPr bwMode="auto">
            <a:xfrm>
              <a:off x="2974947" y="4176709"/>
              <a:ext cx="1740653" cy="2063267"/>
            </a:xfrm>
            <a:prstGeom prst="round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Final Design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69" name="Group 168"/>
            <p:cNvGrpSpPr/>
            <p:nvPr/>
          </p:nvGrpSpPr>
          <p:grpSpPr>
            <a:xfrm>
              <a:off x="3271393" y="4934023"/>
              <a:ext cx="1143002" cy="1144556"/>
              <a:chOff x="3271393" y="4934023"/>
              <a:chExt cx="1143002" cy="1144556"/>
            </a:xfrm>
            <a:grpFill/>
          </p:grpSpPr>
          <p:sp>
            <p:nvSpPr>
              <p:cNvPr id="101" name="Rectangle 100"/>
              <p:cNvSpPr/>
              <p:nvPr/>
            </p:nvSpPr>
            <p:spPr bwMode="auto">
              <a:xfrm>
                <a:off x="3271395" y="49340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3728595" y="49340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3271395" y="53912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3728595" y="53912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4185795" y="49340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4185795" y="53912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3271395" y="58484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3728595" y="58484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4185795" y="5848423"/>
                <a:ext cx="228600" cy="2286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0" name="Straight Connector 109"/>
              <p:cNvCxnSpPr/>
              <p:nvPr/>
            </p:nvCxnSpPr>
            <p:spPr bwMode="auto">
              <a:xfrm>
                <a:off x="3545715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>
                <a:off x="3591435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>
                <a:off x="3634298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3685730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>
                <a:off x="4045778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4091498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>
                <a:off x="4134361" y="4935579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>
                <a:off x="4002915" y="4934023"/>
                <a:ext cx="1" cy="11430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>
                <a:off x="3272980" y="520834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271395" y="525406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3272980" y="5299679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3271394" y="5340954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3272979" y="566554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3271394" y="571126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3272979" y="5756983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3271393" y="5805066"/>
                <a:ext cx="114141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>
                <a:stCxn id="103" idx="2"/>
              </p:cNvCxnSpPr>
              <p:nvPr/>
            </p:nvCxnSpPr>
            <p:spPr bwMode="auto">
              <a:xfrm>
                <a:off x="3385695" y="5619823"/>
                <a:ext cx="0" cy="9144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3385695" y="5711263"/>
                <a:ext cx="300036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flipV="1">
                <a:off x="3685730" y="5507079"/>
                <a:ext cx="1" cy="204184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>
                <a:endCxn id="104" idx="1"/>
              </p:cNvCxnSpPr>
              <p:nvPr/>
            </p:nvCxnSpPr>
            <p:spPr bwMode="auto">
              <a:xfrm flipV="1">
                <a:off x="3685731" y="5505523"/>
                <a:ext cx="42864" cy="1556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3633661" y="4934023"/>
                <a:ext cx="638" cy="517128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>
                <a:off x="3636202" y="5448770"/>
                <a:ext cx="94295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3272980" y="5805066"/>
                <a:ext cx="318456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 flipH="1" flipV="1">
                <a:off x="3591435" y="5254064"/>
                <a:ext cx="1" cy="551002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3584608" y="5254064"/>
                <a:ext cx="461171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Straight Connector 152"/>
              <p:cNvCxnSpPr/>
              <p:nvPr/>
            </p:nvCxnSpPr>
            <p:spPr bwMode="auto">
              <a:xfrm flipV="1">
                <a:off x="4045778" y="5048323"/>
                <a:ext cx="0" cy="205741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Straight Connector 154"/>
              <p:cNvCxnSpPr>
                <a:stCxn id="105" idx="1"/>
              </p:cNvCxnSpPr>
              <p:nvPr/>
            </p:nvCxnSpPr>
            <p:spPr bwMode="auto">
              <a:xfrm flipH="1">
                <a:off x="4045778" y="5048323"/>
                <a:ext cx="140017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3962787" y="5507079"/>
                <a:ext cx="172050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Straight Connector 159"/>
              <p:cNvCxnSpPr/>
              <p:nvPr/>
            </p:nvCxnSpPr>
            <p:spPr bwMode="auto">
              <a:xfrm flipV="1">
                <a:off x="4134837" y="5095551"/>
                <a:ext cx="0" cy="416086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5" name="Straight Connector 164"/>
              <p:cNvCxnSpPr/>
              <p:nvPr/>
            </p:nvCxnSpPr>
            <p:spPr bwMode="auto">
              <a:xfrm flipH="1">
                <a:off x="4134837" y="5095551"/>
                <a:ext cx="48417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76" name="Rounded Rectangle 175"/>
          <p:cNvSpPr/>
          <p:nvPr/>
        </p:nvSpPr>
        <p:spPr bwMode="auto">
          <a:xfrm>
            <a:off x="1649492" y="4923686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Bitgen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77" name="Flowchart: Multidocument 176"/>
          <p:cNvSpPr/>
          <p:nvPr/>
        </p:nvSpPr>
        <p:spPr bwMode="auto">
          <a:xfrm>
            <a:off x="115746" y="4831090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010010110101…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cxnSp>
        <p:nvCxnSpPr>
          <p:cNvPr id="179" name="Straight Arrow Connector 178"/>
          <p:cNvCxnSpPr>
            <a:stCxn id="9" idx="3"/>
            <a:endCxn id="13" idx="1"/>
          </p:cNvCxnSpPr>
          <p:nvPr/>
        </p:nvCxnSpPr>
        <p:spPr bwMode="auto">
          <a:xfrm flipV="1">
            <a:off x="1319513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1" name="Straight Arrow Connector 180"/>
          <p:cNvCxnSpPr>
            <a:stCxn id="13" idx="3"/>
            <a:endCxn id="10" idx="1"/>
          </p:cNvCxnSpPr>
          <p:nvPr/>
        </p:nvCxnSpPr>
        <p:spPr bwMode="auto">
          <a:xfrm>
            <a:off x="3276847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3" name="Straight Arrow Connector 182"/>
          <p:cNvCxnSpPr>
            <a:stCxn id="10" idx="3"/>
            <a:endCxn id="14" idx="1"/>
          </p:cNvCxnSpPr>
          <p:nvPr/>
        </p:nvCxnSpPr>
        <p:spPr bwMode="auto">
          <a:xfrm flipV="1">
            <a:off x="4944814" y="2222335"/>
            <a:ext cx="464200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5" name="Straight Arrow Connector 184"/>
          <p:cNvCxnSpPr>
            <a:stCxn id="14" idx="3"/>
            <a:endCxn id="16" idx="1"/>
          </p:cNvCxnSpPr>
          <p:nvPr/>
        </p:nvCxnSpPr>
        <p:spPr bwMode="auto">
          <a:xfrm>
            <a:off x="6902148" y="2222335"/>
            <a:ext cx="464202" cy="0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" idx="2"/>
            <a:endCxn id="51" idx="0"/>
          </p:cNvCxnSpPr>
          <p:nvPr/>
        </p:nvCxnSpPr>
        <p:spPr bwMode="auto">
          <a:xfrm>
            <a:off x="8177060" y="2997835"/>
            <a:ext cx="0" cy="371237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51" idx="2"/>
            <a:endCxn id="39" idx="0"/>
          </p:cNvCxnSpPr>
          <p:nvPr/>
        </p:nvCxnSpPr>
        <p:spPr bwMode="auto">
          <a:xfrm>
            <a:off x="8177060" y="4295048"/>
            <a:ext cx="0" cy="316126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39" idx="1"/>
            <a:endCxn id="52" idx="3"/>
          </p:cNvCxnSpPr>
          <p:nvPr/>
        </p:nvCxnSpPr>
        <p:spPr bwMode="auto">
          <a:xfrm flipH="1">
            <a:off x="7036371" y="5386674"/>
            <a:ext cx="329979" cy="0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52" idx="1"/>
            <a:endCxn id="168" idx="3"/>
          </p:cNvCxnSpPr>
          <p:nvPr/>
        </p:nvCxnSpPr>
        <p:spPr bwMode="auto">
          <a:xfrm flipH="1">
            <a:off x="5213258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68" idx="1"/>
            <a:endCxn id="176" idx="3"/>
          </p:cNvCxnSpPr>
          <p:nvPr/>
        </p:nvCxnSpPr>
        <p:spPr bwMode="auto">
          <a:xfrm flipH="1" flipV="1">
            <a:off x="3142626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Straight Arrow Connector 197"/>
          <p:cNvCxnSpPr>
            <a:stCxn id="176" idx="1"/>
            <a:endCxn id="177" idx="3"/>
          </p:cNvCxnSpPr>
          <p:nvPr/>
        </p:nvCxnSpPr>
        <p:spPr bwMode="auto">
          <a:xfrm flipH="1">
            <a:off x="1319513" y="5386674"/>
            <a:ext cx="329979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6" name="Flowchart: Multidocument 125"/>
          <p:cNvSpPr/>
          <p:nvPr/>
        </p:nvSpPr>
        <p:spPr bwMode="auto">
          <a:xfrm>
            <a:off x="5802123" y="2997835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*_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map.mrp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32" name="Flowchart: Multidocument 131"/>
          <p:cNvSpPr/>
          <p:nvPr/>
        </p:nvSpPr>
        <p:spPr bwMode="auto">
          <a:xfrm>
            <a:off x="4308582" y="2997834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*.par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cxnSp>
        <p:nvCxnSpPr>
          <p:cNvPr id="25" name="Straight Arrow Connector 24"/>
          <p:cNvCxnSpPr>
            <a:stCxn id="14" idx="0"/>
          </p:cNvCxnSpPr>
          <p:nvPr/>
        </p:nvCxnSpPr>
        <p:spPr bwMode="auto">
          <a:xfrm flipV="1">
            <a:off x="6155581" y="1527858"/>
            <a:ext cx="0" cy="231489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endCxn id="126" idx="3"/>
          </p:cNvCxnSpPr>
          <p:nvPr/>
        </p:nvCxnSpPr>
        <p:spPr bwMode="auto">
          <a:xfrm flipH="1">
            <a:off x="7005890" y="3553419"/>
            <a:ext cx="424603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0" name="Freeform 39"/>
          <p:cNvSpPr/>
          <p:nvPr/>
        </p:nvSpPr>
        <p:spPr bwMode="auto">
          <a:xfrm>
            <a:off x="5278056" y="3958541"/>
            <a:ext cx="636608" cy="972273"/>
          </a:xfrm>
          <a:custGeom>
            <a:avLst/>
            <a:gdLst>
              <a:gd name="connsiteX0" fmla="*/ 949124 w 1022981"/>
              <a:gd name="connsiteY0" fmla="*/ 925974 h 925974"/>
              <a:gd name="connsiteX1" fmla="*/ 925975 w 1022981"/>
              <a:gd name="connsiteY1" fmla="*/ 567159 h 925974"/>
              <a:gd name="connsiteX2" fmla="*/ 0 w 1022981"/>
              <a:gd name="connsiteY2" fmla="*/ 0 h 925974"/>
              <a:gd name="connsiteX0" fmla="*/ 949124 w 960628"/>
              <a:gd name="connsiteY0" fmla="*/ 925974 h 925974"/>
              <a:gd name="connsiteX1" fmla="*/ 613458 w 960628"/>
              <a:gd name="connsiteY1" fmla="*/ 324091 h 925974"/>
              <a:gd name="connsiteX2" fmla="*/ 0 w 960628"/>
              <a:gd name="connsiteY2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949124 w 949124"/>
              <a:gd name="connsiteY0" fmla="*/ 925974 h 925974"/>
              <a:gd name="connsiteX1" fmla="*/ 0 w 949124"/>
              <a:gd name="connsiteY1" fmla="*/ 0 h 925974"/>
              <a:gd name="connsiteX0" fmla="*/ 752354 w 752354"/>
              <a:gd name="connsiteY0" fmla="*/ 937549 h 937549"/>
              <a:gd name="connsiteX1" fmla="*/ 0 w 752354"/>
              <a:gd name="connsiteY1" fmla="*/ 0 h 937549"/>
              <a:gd name="connsiteX0" fmla="*/ 752354 w 752354"/>
              <a:gd name="connsiteY0" fmla="*/ 937549 h 937549"/>
              <a:gd name="connsiteX1" fmla="*/ 0 w 752354"/>
              <a:gd name="connsiteY1" fmla="*/ 0 h 937549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752354 w 752354"/>
              <a:gd name="connsiteY0" fmla="*/ 972273 h 972273"/>
              <a:gd name="connsiteX1" fmla="*/ 0 w 752354"/>
              <a:gd name="connsiteY1" fmla="*/ 0 h 972273"/>
              <a:gd name="connsiteX0" fmla="*/ 636608 w 636608"/>
              <a:gd name="connsiteY0" fmla="*/ 972273 h 972273"/>
              <a:gd name="connsiteX1" fmla="*/ 0 w 636608"/>
              <a:gd name="connsiteY1" fmla="*/ 0 h 97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6608" h="972273">
                <a:moveTo>
                  <a:pt x="636608" y="972273"/>
                </a:moveTo>
                <a:cubicBezTo>
                  <a:pt x="574876" y="559442"/>
                  <a:pt x="281652" y="227635"/>
                  <a:pt x="0" y="0"/>
                </a:cubicBez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3" name="Rounded Rectangle 132"/>
          <p:cNvSpPr/>
          <p:nvPr/>
        </p:nvSpPr>
        <p:spPr bwMode="auto">
          <a:xfrm>
            <a:off x="1649492" y="3546309"/>
            <a:ext cx="1493134" cy="925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Timing Analysis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34" name="Flowchart: Multidocument 133"/>
          <p:cNvSpPr/>
          <p:nvPr/>
        </p:nvSpPr>
        <p:spPr bwMode="auto">
          <a:xfrm>
            <a:off x="107202" y="3453713"/>
            <a:ext cx="1203767" cy="111116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*.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twr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cxnSp>
        <p:nvCxnSpPr>
          <p:cNvPr id="136" name="Straight Arrow Connector 135"/>
          <p:cNvCxnSpPr>
            <a:stCxn id="133" idx="1"/>
            <a:endCxn id="134" idx="3"/>
          </p:cNvCxnSpPr>
          <p:nvPr/>
        </p:nvCxnSpPr>
        <p:spPr bwMode="auto">
          <a:xfrm flipH="1">
            <a:off x="1310969" y="4009297"/>
            <a:ext cx="338523" cy="1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4" name="Elbow Connector 53"/>
          <p:cNvCxnSpPr>
            <a:stCxn id="168" idx="1"/>
            <a:endCxn id="133" idx="3"/>
          </p:cNvCxnSpPr>
          <p:nvPr/>
        </p:nvCxnSpPr>
        <p:spPr bwMode="auto">
          <a:xfrm rot="10800000">
            <a:off x="3142627" y="4009297"/>
            <a:ext cx="329979" cy="1377378"/>
          </a:xfrm>
          <a:prstGeom prst="bentConnector3">
            <a:avLst>
              <a:gd name="adj1" fmla="val 28953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068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mkBridge.srp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earch for: “Low Level Synthesis”</a:t>
            </a:r>
          </a:p>
          <a:p>
            <a:pPr lvl="1"/>
            <a:r>
              <a:rPr lang="en-US" dirty="0" smtClean="0"/>
              <a:t>You’ll see some optimizations performed such as removing constant value registers.</a:t>
            </a:r>
          </a:p>
          <a:p>
            <a:pPr lvl="1"/>
            <a:r>
              <a:rPr lang="en-US" dirty="0" smtClean="0"/>
              <a:t>This portion removes unwanted overhead of EHRs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5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Level Optimizations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758212" y="3213690"/>
            <a:ext cx="770793" cy="1263235"/>
            <a:chOff x="6104700" y="4362993"/>
            <a:chExt cx="509457" cy="834937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104703" y="4362993"/>
              <a:ext cx="509454" cy="827315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6109054" y="4967153"/>
              <a:ext cx="148045" cy="10885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6104700" y="5076010"/>
              <a:ext cx="152399" cy="12192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Trapezoid 11"/>
          <p:cNvSpPr/>
          <p:nvPr/>
        </p:nvSpPr>
        <p:spPr bwMode="auto">
          <a:xfrm rot="5400000">
            <a:off x="4635668" y="3260777"/>
            <a:ext cx="909130" cy="391151"/>
          </a:xfrm>
          <a:prstGeom prst="trapezoid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191000" y="3715341"/>
            <a:ext cx="70365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285809" y="3456352"/>
            <a:ext cx="46115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endCxn id="12" idx="1"/>
          </p:cNvCxnSpPr>
          <p:nvPr/>
        </p:nvCxnSpPr>
        <p:spPr bwMode="auto">
          <a:xfrm>
            <a:off x="5090233" y="2298700"/>
            <a:ext cx="0" cy="751982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rapezoid 21"/>
          <p:cNvSpPr/>
          <p:nvPr/>
        </p:nvSpPr>
        <p:spPr bwMode="auto">
          <a:xfrm rot="5400000">
            <a:off x="3540859" y="3528426"/>
            <a:ext cx="909130" cy="391151"/>
          </a:xfrm>
          <a:prstGeom prst="trapezoid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331212" y="3982990"/>
            <a:ext cx="46863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22" idx="1"/>
          </p:cNvCxnSpPr>
          <p:nvPr/>
        </p:nvCxnSpPr>
        <p:spPr bwMode="auto">
          <a:xfrm>
            <a:off x="3995424" y="3107620"/>
            <a:ext cx="0" cy="210711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2667000" y="3456352"/>
            <a:ext cx="11328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667000" y="3107620"/>
            <a:ext cx="13284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6529005" y="3456352"/>
            <a:ext cx="46863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3331212" y="3982990"/>
            <a:ext cx="0" cy="110971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3331212" y="5062490"/>
            <a:ext cx="366643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6988754" y="3456352"/>
            <a:ext cx="0" cy="16363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4423412" y="2298700"/>
            <a:ext cx="0" cy="1416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4686300" y="2298700"/>
            <a:ext cx="3812" cy="97073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690112" y="3269436"/>
            <a:ext cx="20193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1905717" y="2692479"/>
            <a:ext cx="770788" cy="1251703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Enq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58" name="Cloud 57"/>
          <p:cNvSpPr/>
          <p:nvPr/>
        </p:nvSpPr>
        <p:spPr bwMode="auto">
          <a:xfrm>
            <a:off x="3915512" y="1638300"/>
            <a:ext cx="1831450" cy="800101"/>
          </a:xfrm>
          <a:prstGeom prst="cloud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Canon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cxnSp>
        <p:nvCxnSpPr>
          <p:cNvPr id="63" name="Straight Connector 62"/>
          <p:cNvCxnSpPr>
            <a:endCxn id="12" idx="0"/>
          </p:cNvCxnSpPr>
          <p:nvPr/>
        </p:nvCxnSpPr>
        <p:spPr bwMode="auto">
          <a:xfrm>
            <a:off x="4894658" y="3269436"/>
            <a:ext cx="391151" cy="186917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4697777" y="2544504"/>
            <a:ext cx="393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080060" y="2544504"/>
            <a:ext cx="43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71038" y="3456352"/>
            <a:ext cx="393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838903" y="1638300"/>
            <a:ext cx="229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Assume this fires every cycle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603881" y="3449486"/>
            <a:ext cx="393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41185" y="2544504"/>
            <a:ext cx="1853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Register always 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2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Level Optimizations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T08-</a:t>
            </a:r>
            <a:fld id="{EC0A9AF3-268B-496B-8C8B-87FFEF9690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191000" y="3715341"/>
            <a:ext cx="2324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rapezoid 21"/>
          <p:cNvSpPr/>
          <p:nvPr/>
        </p:nvSpPr>
        <p:spPr bwMode="auto">
          <a:xfrm rot="5400000">
            <a:off x="3540859" y="3528426"/>
            <a:ext cx="909130" cy="391151"/>
          </a:xfrm>
          <a:prstGeom prst="trapezoid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331212" y="3982990"/>
            <a:ext cx="46863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22" idx="1"/>
          </p:cNvCxnSpPr>
          <p:nvPr/>
        </p:nvCxnSpPr>
        <p:spPr bwMode="auto">
          <a:xfrm>
            <a:off x="3995424" y="3107620"/>
            <a:ext cx="0" cy="210711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2667000" y="3456352"/>
            <a:ext cx="11328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667000" y="3107620"/>
            <a:ext cx="13284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4423412" y="2298700"/>
            <a:ext cx="0" cy="1416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1905717" y="2692479"/>
            <a:ext cx="770788" cy="1251703"/>
          </a:xfrm>
          <a:prstGeom prst="rect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Enq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58" name="Cloud 57"/>
          <p:cNvSpPr/>
          <p:nvPr/>
        </p:nvSpPr>
        <p:spPr bwMode="auto">
          <a:xfrm>
            <a:off x="3915512" y="1638300"/>
            <a:ext cx="1831450" cy="800101"/>
          </a:xfrm>
          <a:prstGeom prst="cloud">
            <a:avLst/>
          </a:prstGeom>
          <a:solidFill>
            <a:schemeClr val="accent5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Canon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37451" y="3825684"/>
            <a:ext cx="393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76505" y="4295953"/>
            <a:ext cx="229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This can still be optimized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93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44118</TotalTime>
  <Words>2546</Words>
  <Application>Microsoft Office PowerPoint</Application>
  <PresentationFormat>On-screen Show (4:3)</PresentationFormat>
  <Paragraphs>684</Paragraphs>
  <Slides>43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Blueprint</vt:lpstr>
      <vt:lpstr>PowerPoint Presentation</vt:lpstr>
      <vt:lpstr>Lab Update</vt:lpstr>
      <vt:lpstr>Xilinx Tool Flow</vt:lpstr>
      <vt:lpstr>Xilinx Tool Flow</vt:lpstr>
      <vt:lpstr>Xilinx Reports</vt:lpstr>
      <vt:lpstr>Xilinx Reports</vt:lpstr>
      <vt:lpstr>mkBridge.srp</vt:lpstr>
      <vt:lpstr>Low Level Optimizations</vt:lpstr>
      <vt:lpstr>Low Level Optimizations</vt:lpstr>
      <vt:lpstr>Low Level Optimizations</vt:lpstr>
      <vt:lpstr>mkBridge.srp</vt:lpstr>
      <vt:lpstr>Different Clocks</vt:lpstr>
      <vt:lpstr>Critical Path</vt:lpstr>
      <vt:lpstr>Critical Path</vt:lpstr>
      <vt:lpstr>Critical Path</vt:lpstr>
      <vt:lpstr>Critical Path</vt:lpstr>
      <vt:lpstr>Splitting Critical Paths</vt:lpstr>
      <vt:lpstr>Splitting Critical Paths</vt:lpstr>
      <vt:lpstr>Critical Path</vt:lpstr>
      <vt:lpstr>Xilinx Reports</vt:lpstr>
      <vt:lpstr>mkBridge_map.mrp</vt:lpstr>
      <vt:lpstr>LUT-FF Pair</vt:lpstr>
      <vt:lpstr>Design Summary</vt:lpstr>
      <vt:lpstr>FPGA Slice</vt:lpstr>
      <vt:lpstr>Design Summary</vt:lpstr>
      <vt:lpstr>Design Summary</vt:lpstr>
      <vt:lpstr>Block Ram</vt:lpstr>
      <vt:lpstr>Single Block Ram</vt:lpstr>
      <vt:lpstr>Large Block Ram: Reading</vt:lpstr>
      <vt:lpstr>Large Block Ram: Writing</vt:lpstr>
      <vt:lpstr>Xilinx Reports</vt:lpstr>
      <vt:lpstr>mkBridge.par</vt:lpstr>
      <vt:lpstr>mkBridge_map.mrp</vt:lpstr>
      <vt:lpstr>Clock Report</vt:lpstr>
      <vt:lpstr>Setup and Hold</vt:lpstr>
      <vt:lpstr>Setup and Hold</vt:lpstr>
      <vt:lpstr>Setup and Hold</vt:lpstr>
      <vt:lpstr>Xilinx Reports</vt:lpstr>
      <vt:lpstr>mkBridge.twr</vt:lpstr>
      <vt:lpstr>Conclusion</vt:lpstr>
      <vt:lpstr>‘build’ utility</vt:lpstr>
      <vt:lpstr>‘build’ utility</vt:lpstr>
      <vt:lpstr>‘build’ utility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Sequential Circuits</dc:subject>
  <dc:creator>Arvind</dc:creator>
  <cp:lastModifiedBy>cotton</cp:lastModifiedBy>
  <cp:revision>1195</cp:revision>
  <cp:lastPrinted>1601-01-01T00:00:00Z</cp:lastPrinted>
  <dcterms:created xsi:type="dcterms:W3CDTF">2003-01-21T19:25:41Z</dcterms:created>
  <dcterms:modified xsi:type="dcterms:W3CDTF">2013-11-08T19:53:27Z</dcterms:modified>
</cp:coreProperties>
</file>