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5"/>
  </p:notesMasterIdLst>
  <p:handoutMasterIdLst>
    <p:handoutMasterId r:id="rId16"/>
  </p:handoutMasterIdLst>
  <p:sldIdLst>
    <p:sldId id="1222" r:id="rId2"/>
    <p:sldId id="1342" r:id="rId3"/>
    <p:sldId id="1333" r:id="rId4"/>
    <p:sldId id="1343" r:id="rId5"/>
    <p:sldId id="1330" r:id="rId6"/>
    <p:sldId id="1344" r:id="rId7"/>
    <p:sldId id="1331" r:id="rId8"/>
    <p:sldId id="1332" r:id="rId9"/>
    <p:sldId id="1350" r:id="rId10"/>
    <p:sldId id="1348" r:id="rId11"/>
    <p:sldId id="1346" r:id="rId12"/>
    <p:sldId id="1349" r:id="rId13"/>
    <p:sldId id="1351" r:id="rId14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AF6798-9452-439D-93C4-6263D960481B}">
          <p14:sldIdLst>
            <p14:sldId id="1222"/>
            <p14:sldId id="1342"/>
            <p14:sldId id="1333"/>
            <p14:sldId id="1343"/>
            <p14:sldId id="1330"/>
            <p14:sldId id="1344"/>
            <p14:sldId id="1331"/>
            <p14:sldId id="1332"/>
            <p14:sldId id="1350"/>
            <p14:sldId id="1348"/>
            <p14:sldId id="1346"/>
            <p14:sldId id="1349"/>
            <p14:sldId id="135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5737" autoAdjust="0"/>
  </p:normalViewPr>
  <p:slideViewPr>
    <p:cSldViewPr snapToGrid="0">
      <p:cViewPr>
        <p:scale>
          <a:sx n="74" d="100"/>
          <a:sy n="74" d="100"/>
        </p:scale>
        <p:origin x="-618" y="-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1) Introduction – We have a processor (4 minutes)</a:t>
            </a:r>
          </a:p>
          <a:p>
            <a:r>
              <a:rPr lang="en-US" dirty="0" smtClean="0"/>
              <a:t>    -It was tandem verified with spike</a:t>
            </a:r>
          </a:p>
          <a:p>
            <a:r>
              <a:rPr lang="en-US" dirty="0" smtClean="0"/>
              <a:t>    -The ISA spec had room for additional specification</a:t>
            </a:r>
          </a:p>
          <a:p>
            <a:r>
              <a:rPr lang="en-US" dirty="0" smtClean="0"/>
              <a:t>2) The Expedition – We are doing stuff to it (5 minutes)</a:t>
            </a:r>
          </a:p>
          <a:p>
            <a:r>
              <a:rPr lang="en-US" dirty="0" smtClean="0"/>
              <a:t>3)</a:t>
            </a:r>
            <a:r>
              <a:rPr lang="en-US" baseline="0" dirty="0" smtClean="0"/>
              <a:t> The Plan – How we will succeed (3 minutes)</a:t>
            </a:r>
            <a:endParaRPr lang="en-US" dirty="0" smtClean="0"/>
          </a:p>
          <a:p>
            <a:r>
              <a:rPr lang="en-US" dirty="0" smtClean="0"/>
              <a:t>    -We are leveraging </a:t>
            </a:r>
            <a:r>
              <a:rPr lang="en-US" dirty="0" err="1" smtClean="0"/>
              <a:t>Bluespec</a:t>
            </a:r>
            <a:endParaRPr lang="en-US" dirty="0" smtClean="0"/>
          </a:p>
          <a:p>
            <a:r>
              <a:rPr lang="en-US" dirty="0" smtClean="0">
                <a:latin typeface="Times New Roman" pitchFamily="-96" charset="0"/>
              </a:rPr>
              <a:t>    -We have a diverse team</a:t>
            </a:r>
          </a:p>
        </p:txBody>
      </p:sp>
    </p:spTree>
    <p:extLst>
      <p:ext uri="{BB962C8B-B14F-4D97-AF65-F5344CB8AC3E}">
        <p14:creationId xmlns:p14="http://schemas.microsoft.com/office/powerpoint/2010/main" val="420978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Riscy</a:t>
            </a:r>
            <a:r>
              <a:rPr lang="en-US" dirty="0" smtClean="0"/>
              <a:t> Expedition has six</a:t>
            </a:r>
            <a:r>
              <a:rPr lang="en-US" baseline="0" dirty="0" smtClean="0"/>
              <a:t> directions of exploration.</a:t>
            </a:r>
          </a:p>
          <a:p>
            <a:r>
              <a:rPr lang="en-US" baseline="0" dirty="0" smtClean="0"/>
              <a:t>Formal Specification, Formal Verification, Memory Consistency Model, Accelerators, Architecture, and ASIC Implementations.</a:t>
            </a:r>
          </a:p>
          <a:p>
            <a:r>
              <a:rPr lang="en-US" baseline="0" dirty="0" smtClean="0"/>
              <a:t>Some directions are from research interests of members in our group and some directions were decided as necessary when developing the base processor.</a:t>
            </a:r>
          </a:p>
          <a:p>
            <a:r>
              <a:rPr lang="en-US" dirty="0" smtClean="0"/>
              <a:t>The rest</a:t>
            </a:r>
            <a:r>
              <a:rPr lang="en-US" baseline="0" dirty="0" smtClean="0"/>
              <a:t> of this presentation will be an overview of the base processor and how the expedition directions are expanding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5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</a:t>
            </a:r>
            <a:r>
              <a:rPr lang="en-US" baseline="0" dirty="0" smtClean="0"/>
              <a:t> models are not satisfactory.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RC is hard to understand because it is defined using “with respect</a:t>
            </a:r>
            <a:r>
              <a:rPr lang="en-US" baseline="0" dirty="0" smtClean="0"/>
              <a:t> to”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Power/ARM is hard to understand because (1) official definition not clear (2) special cases where ordering is enforced.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Dependent load example:</a:t>
            </a:r>
          </a:p>
          <a:p>
            <a:r>
              <a:rPr lang="en-US" baseline="0" dirty="0" smtClean="0"/>
              <a:t>P0: W[a] = 1; sync; W[b] = 1</a:t>
            </a:r>
          </a:p>
          <a:p>
            <a:r>
              <a:rPr lang="en-US" baseline="0" dirty="0" smtClean="0"/>
              <a:t>P1: r1 = R[b]; r2 = R[r1-1+a]</a:t>
            </a:r>
          </a:p>
          <a:p>
            <a:r>
              <a:rPr lang="en-US" baseline="0" dirty="0" smtClean="0"/>
              <a:t>Prohibited result: r1=1, r2 = 0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say WMM is</a:t>
            </a:r>
          </a:p>
          <a:p>
            <a:pPr marL="228600" indent="-228600">
              <a:buAutoNum type="arabicParenBoth"/>
            </a:pPr>
            <a:r>
              <a:rPr lang="en-US" dirty="0" smtClean="0"/>
              <a:t>Easy to understand</a:t>
            </a:r>
          </a:p>
          <a:p>
            <a:pPr marL="228600" indent="-228600">
              <a:buAutoNum type="arabicParenBoth"/>
            </a:pPr>
            <a:r>
              <a:rPr lang="en-US" dirty="0" smtClean="0"/>
              <a:t>Relaxed</a:t>
            </a:r>
            <a:r>
              <a:rPr lang="en-US" baseline="0" dirty="0" smtClean="0"/>
              <a:t> enough to enable all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5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say WMM is</a:t>
            </a:r>
          </a:p>
          <a:p>
            <a:pPr marL="228600" indent="-228600">
              <a:buAutoNum type="arabicParenBoth"/>
            </a:pPr>
            <a:r>
              <a:rPr lang="en-US" dirty="0" smtClean="0"/>
              <a:t>Easy to understand</a:t>
            </a:r>
          </a:p>
          <a:p>
            <a:pPr marL="228600" indent="-228600">
              <a:buAutoNum type="arabicParenBoth"/>
            </a:pPr>
            <a:r>
              <a:rPr lang="en-US" dirty="0" smtClean="0"/>
              <a:t>Relaxed</a:t>
            </a:r>
            <a:r>
              <a:rPr lang="en-US" baseline="0" dirty="0" smtClean="0"/>
              <a:t> enough to enable all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8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2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sg.csail.mit.edu/riscy-e" TargetMode="External"/><Relationship Id="rId2" Type="http://schemas.openxmlformats.org/officeDocument/2006/relationships/hyperlink" Target="mailto:acwright@mi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Computation Structures Group</a:t>
            </a:r>
            <a:endParaRPr lang="en-US" sz="2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MIT’s RISCY Expedition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Wright, </a:t>
            </a:r>
            <a:r>
              <a:rPr lang="en-US" sz="2400" dirty="0" err="1" smtClean="0"/>
              <a:t>Sizhuo</a:t>
            </a:r>
            <a:r>
              <a:rPr lang="en-US" sz="2400" dirty="0" smtClean="0"/>
              <a:t> Zhang, Thomas </a:t>
            </a:r>
            <a:r>
              <a:rPr lang="en-US" sz="2400" dirty="0" err="1" smtClean="0"/>
              <a:t>Bourgeat</a:t>
            </a:r>
            <a:r>
              <a:rPr lang="en-US" sz="2400" dirty="0" smtClean="0"/>
              <a:t>, Amol </a:t>
            </a:r>
            <a:r>
              <a:rPr lang="en-US" sz="2400" dirty="0" err="1" smtClean="0"/>
              <a:t>Bhave</a:t>
            </a:r>
            <a:r>
              <a:rPr lang="en-US" sz="2400" dirty="0" smtClean="0"/>
              <a:t>, Jamey Hicks, Arvind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RISC V Workshop, Redwood Shores, CA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January 6, 2015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1204686" y="2002980"/>
            <a:ext cx="6749143" cy="2438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“Flavored” Memory Accesses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33550" y="2212077"/>
            <a:ext cx="1104900" cy="666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Inst. Fetch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753100" y="2212077"/>
            <a:ext cx="1257300" cy="666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Mem.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343400" y="2212077"/>
            <a:ext cx="1104900" cy="666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3669400"/>
            <a:ext cx="914400" cy="5048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TLB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981200" y="2897875"/>
            <a:ext cx="0" cy="79057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5391150" y="3666677"/>
            <a:ext cx="914400" cy="50482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TLB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6000750" y="2895152"/>
            <a:ext cx="0" cy="79057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3" name="Straight Arrow Connector 32"/>
          <p:cNvCxnSpPr>
            <a:endCxn id="15" idx="1"/>
          </p:cNvCxnSpPr>
          <p:nvPr/>
        </p:nvCxnSpPr>
        <p:spPr bwMode="auto">
          <a:xfrm>
            <a:off x="3991429" y="2545452"/>
            <a:ext cx="351971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1" idx="1"/>
          </p:cNvCxnSpPr>
          <p:nvPr/>
        </p:nvCxnSpPr>
        <p:spPr bwMode="auto">
          <a:xfrm>
            <a:off x="5448300" y="2545452"/>
            <a:ext cx="30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7010400" y="2545452"/>
            <a:ext cx="30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838450" y="2545452"/>
            <a:ext cx="30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207659" y="2545452"/>
            <a:ext cx="7112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424059" y="2545452"/>
            <a:ext cx="3556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55" name="Group 54"/>
          <p:cNvGrpSpPr/>
          <p:nvPr/>
        </p:nvGrpSpPr>
        <p:grpSpPr>
          <a:xfrm>
            <a:off x="2647950" y="2897875"/>
            <a:ext cx="1931307" cy="2341454"/>
            <a:chOff x="2647950" y="2897875"/>
            <a:chExt cx="1931307" cy="2341454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2647950" y="2897875"/>
              <a:ext cx="0" cy="2167620"/>
            </a:xfrm>
            <a:prstGeom prst="straightConnector1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2805016" y="4592998"/>
              <a:ext cx="17742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B050"/>
                  </a:solidFill>
                </a:rPr>
                <a:t>Instruction Fetch (I)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583" y="4171502"/>
            <a:ext cx="5922867" cy="1935723"/>
            <a:chOff x="90583" y="4171502"/>
            <a:chExt cx="5922867" cy="1935723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1981200" y="4174225"/>
              <a:ext cx="12700" cy="89127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6000750" y="4171502"/>
              <a:ext cx="12700" cy="89399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90583" y="5460894"/>
              <a:ext cx="25620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Virtual Address Translation (VAT)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2612571" y="5138067"/>
              <a:ext cx="3251200" cy="696686"/>
            </a:xfrm>
            <a:custGeom>
              <a:avLst/>
              <a:gdLst>
                <a:gd name="connsiteX0" fmla="*/ 0 w 3251200"/>
                <a:gd name="connsiteY0" fmla="*/ 333829 h 377451"/>
                <a:gd name="connsiteX1" fmla="*/ 2278743 w 3251200"/>
                <a:gd name="connsiteY1" fmla="*/ 348343 h 377451"/>
                <a:gd name="connsiteX2" fmla="*/ 3251200 w 3251200"/>
                <a:gd name="connsiteY2" fmla="*/ 0 h 377451"/>
                <a:gd name="connsiteX0" fmla="*/ 0 w 3251200"/>
                <a:gd name="connsiteY0" fmla="*/ 696686 h 699832"/>
                <a:gd name="connsiteX1" fmla="*/ 2278743 w 3251200"/>
                <a:gd name="connsiteY1" fmla="*/ 348343 h 699832"/>
                <a:gd name="connsiteX2" fmla="*/ 3251200 w 3251200"/>
                <a:gd name="connsiteY2" fmla="*/ 0 h 699832"/>
                <a:gd name="connsiteX0" fmla="*/ 0 w 3251200"/>
                <a:gd name="connsiteY0" fmla="*/ 696686 h 696686"/>
                <a:gd name="connsiteX1" fmla="*/ 3251200 w 3251200"/>
                <a:gd name="connsiteY1" fmla="*/ 0 h 696686"/>
                <a:gd name="connsiteX0" fmla="*/ 0 w 3251200"/>
                <a:gd name="connsiteY0" fmla="*/ 696686 h 696686"/>
                <a:gd name="connsiteX1" fmla="*/ 3251200 w 3251200"/>
                <a:gd name="connsiteY1" fmla="*/ 0 h 696686"/>
                <a:gd name="connsiteX0" fmla="*/ 0 w 3251200"/>
                <a:gd name="connsiteY0" fmla="*/ 696686 h 696686"/>
                <a:gd name="connsiteX1" fmla="*/ 3251200 w 3251200"/>
                <a:gd name="connsiteY1" fmla="*/ 0 h 69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51200" h="696686">
                  <a:moveTo>
                    <a:pt x="0" y="696686"/>
                  </a:moveTo>
                  <a:cubicBezTo>
                    <a:pt x="2244876" y="667657"/>
                    <a:pt x="2864153" y="478972"/>
                    <a:pt x="3251200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1791606" y="5138067"/>
              <a:ext cx="123825" cy="32282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5887357" y="2895152"/>
            <a:ext cx="1361621" cy="3137225"/>
            <a:chOff x="5887357" y="2895152"/>
            <a:chExt cx="1361621" cy="313722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6632121" y="2895152"/>
              <a:ext cx="0" cy="2167620"/>
            </a:xfrm>
            <a:prstGeom prst="straightConnector1">
              <a:avLst/>
            </a:prstGeom>
            <a:noFill/>
            <a:ln w="28575" cap="flat" cmpd="sng" algn="ctr">
              <a:solidFill>
                <a:srgbClr val="00B0F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887357" y="5109047"/>
              <a:ext cx="13616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rgbClr val="00B0F0"/>
                  </a:solidFill>
                </a:rPr>
                <a:t>Data Access (D)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35321" y="2895152"/>
            <a:ext cx="2061934" cy="2213895"/>
            <a:chOff x="6835321" y="2895152"/>
            <a:chExt cx="2061934" cy="2213895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6835321" y="2895152"/>
              <a:ext cx="0" cy="2167620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7010398" y="4462716"/>
              <a:ext cx="18868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solidFill>
                    <a:srgbClr val="FFC000"/>
                  </a:solidFill>
                </a:rPr>
                <a:t>Input/Output</a:t>
              </a:r>
              <a:r>
                <a:rPr lang="en-US" dirty="0" smtClean="0">
                  <a:solidFill>
                    <a:srgbClr val="FFC000"/>
                  </a:solidFill>
                </a:rPr>
                <a:t> (IO)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8084" y="6255591"/>
            <a:ext cx="8042345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looks like 4 separate cores accessing the same memory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Flavored Memory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SFENCE.VM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D.ST</a:t>
            </a:r>
            <a:r>
              <a:rPr lang="en-US" dirty="0" smtClean="0"/>
              <a:t> &lt; SFENCE.VM &lt; </a:t>
            </a:r>
            <a:r>
              <a:rPr lang="en-US" dirty="0" smtClean="0">
                <a:solidFill>
                  <a:srgbClr val="FF0000"/>
                </a:solidFill>
              </a:rPr>
              <a:t>VAT.LD</a:t>
            </a:r>
          </a:p>
          <a:p>
            <a:pPr lvl="2"/>
            <a:r>
              <a:rPr lang="en-US" dirty="0" smtClean="0"/>
              <a:t>VAT.LD must see result of D.ST</a:t>
            </a:r>
          </a:p>
          <a:p>
            <a:pPr lvl="1"/>
            <a:r>
              <a:rPr lang="en-US" dirty="0" smtClean="0"/>
              <a:t>With this specification, some SFENCE.VMs are missing from the Linux kernel</a:t>
            </a:r>
          </a:p>
          <a:p>
            <a:r>
              <a:rPr lang="en-US" dirty="0" smtClean="0"/>
              <a:t>No instruction for the other direction (yet)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VAT.ST</a:t>
            </a:r>
            <a:r>
              <a:rPr lang="en-US" dirty="0" smtClean="0"/>
              <a:t> &lt; ? &lt; </a:t>
            </a:r>
            <a:r>
              <a:rPr lang="en-US" dirty="0" smtClean="0">
                <a:solidFill>
                  <a:srgbClr val="00B0F0"/>
                </a:solidFill>
              </a:rPr>
              <a:t>D.LD</a:t>
            </a:r>
          </a:p>
          <a:p>
            <a:pPr lvl="1"/>
            <a:r>
              <a:rPr lang="en-US" dirty="0" smtClean="0"/>
              <a:t>So does D.LD always need to see the results of all previous VAT.STs immediately?</a:t>
            </a:r>
          </a:p>
          <a:p>
            <a:r>
              <a:rPr lang="en-US" dirty="0" smtClean="0"/>
              <a:t>We are looking at these flavored accesses closely and </a:t>
            </a:r>
            <a:r>
              <a:rPr lang="en-US" dirty="0" smtClean="0"/>
              <a:t>incorporating them into the memory model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1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Accelerators</a:t>
            </a:r>
          </a:p>
          <a:p>
            <a:pPr lvl="1"/>
            <a:r>
              <a:rPr lang="en-US" sz="2000" dirty="0" smtClean="0"/>
              <a:t>Convolutional Neural Network accelerator in </a:t>
            </a:r>
            <a:r>
              <a:rPr lang="en-US" sz="2000" dirty="0" err="1" smtClean="0"/>
              <a:t>BlueDBM</a:t>
            </a:r>
            <a:endParaRPr lang="en-US" sz="2000" dirty="0" smtClean="0"/>
          </a:p>
          <a:p>
            <a:r>
              <a:rPr lang="en-US" sz="2400" dirty="0" smtClean="0"/>
              <a:t>Microarchitecture</a:t>
            </a:r>
          </a:p>
          <a:p>
            <a:pPr lvl="1"/>
            <a:r>
              <a:rPr lang="en-US" sz="2000" dirty="0" smtClean="0"/>
              <a:t>Out-of-order execution multicore processor</a:t>
            </a:r>
          </a:p>
          <a:p>
            <a:r>
              <a:rPr lang="en-US" sz="2400" dirty="0" smtClean="0"/>
              <a:t>ASIC Implementation</a:t>
            </a:r>
          </a:p>
          <a:p>
            <a:pPr lvl="1"/>
            <a:r>
              <a:rPr lang="en-US" sz="2000" dirty="0" smtClean="0"/>
              <a:t>Processor building blocks tuned for ASIC performance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Contact information:</a:t>
            </a:r>
          </a:p>
          <a:p>
            <a:pPr lvl="1"/>
            <a:r>
              <a:rPr lang="en-US" dirty="0" smtClean="0"/>
              <a:t>Andy Wright – </a:t>
            </a:r>
            <a:r>
              <a:rPr lang="en-US" dirty="0" smtClean="0">
                <a:hlinkClick r:id="rId2"/>
              </a:rPr>
              <a:t>acwright@mit.edu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csg.csail.mit.edu/</a:t>
            </a:r>
            <a:r>
              <a:rPr lang="en-US" dirty="0" err="1" smtClean="0">
                <a:hlinkClick r:id="rId3" action="ppaction://hlinkfile"/>
              </a:rPr>
              <a:t>riscy</a:t>
            </a:r>
            <a:r>
              <a:rPr lang="en-US" dirty="0" smtClean="0">
                <a:hlinkClick r:id="rId3" action="ppaction://hlinkfile"/>
              </a:rPr>
              <a:t>-e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589314"/>
            <a:ext cx="77724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made an 64-bit RISC-V processor</a:t>
            </a:r>
          </a:p>
          <a:p>
            <a:pPr lvl="1"/>
            <a:r>
              <a:rPr lang="en-US" sz="2000" dirty="0" smtClean="0"/>
              <a:t>IMAFD extensions</a:t>
            </a:r>
          </a:p>
          <a:p>
            <a:pPr lvl="1"/>
            <a:r>
              <a:rPr lang="en-US" sz="2000" dirty="0" smtClean="0"/>
              <a:t>Machine, Supervisor, and User modes</a:t>
            </a:r>
          </a:p>
          <a:p>
            <a:pPr lvl="1"/>
            <a:r>
              <a:rPr lang="en-US" sz="2000" dirty="0" smtClean="0"/>
              <a:t>Boots RISC-V Linux with Sv39 Paged Virtual Memory</a:t>
            </a:r>
          </a:p>
          <a:p>
            <a:pPr lvl="1"/>
            <a:r>
              <a:rPr lang="en-US" sz="2000" dirty="0" smtClean="0"/>
              <a:t>Tandem verified with Spike</a:t>
            </a:r>
          </a:p>
          <a:p>
            <a:pPr lvl="1"/>
            <a:r>
              <a:rPr lang="en-US" sz="2000" dirty="0" smtClean="0"/>
              <a:t>Written in </a:t>
            </a:r>
            <a:r>
              <a:rPr lang="en-US" sz="2000" dirty="0" err="1" smtClean="0"/>
              <a:t>Bluespec</a:t>
            </a:r>
            <a:r>
              <a:rPr lang="en-US" sz="2000" dirty="0" smtClean="0"/>
              <a:t> System Verilog</a:t>
            </a:r>
          </a:p>
          <a:p>
            <a:r>
              <a:rPr lang="en-US" sz="2400" dirty="0" smtClean="0"/>
              <a:t>We are using this as a base for our “</a:t>
            </a:r>
            <a:r>
              <a:rPr lang="en-US" sz="2400" dirty="0" err="1" smtClean="0"/>
              <a:t>Riscy</a:t>
            </a:r>
            <a:r>
              <a:rPr lang="en-US" sz="2400" dirty="0" smtClean="0"/>
              <a:t> Expedition”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8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Riscy</a:t>
            </a:r>
            <a:r>
              <a:rPr lang="en-US" dirty="0" smtClean="0"/>
              <a:t> Expedition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58" y="1543619"/>
            <a:ext cx="7772400" cy="4114800"/>
          </a:xfrm>
        </p:spPr>
        <p:txBody>
          <a:bodyPr/>
          <a:lstStyle/>
          <a:p>
            <a:r>
              <a:rPr lang="en-US" sz="2400" dirty="0" smtClean="0"/>
              <a:t>Formal specification of the ISA </a:t>
            </a:r>
          </a:p>
          <a:p>
            <a:pPr lvl="1"/>
            <a:r>
              <a:rPr lang="en-US" sz="2000" dirty="0" smtClean="0"/>
              <a:t>using an operational model</a:t>
            </a:r>
            <a:endParaRPr lang="en-US" sz="2000" dirty="0"/>
          </a:p>
          <a:p>
            <a:r>
              <a:rPr lang="en-US" sz="2400" dirty="0" smtClean="0"/>
              <a:t>Formally verified processor implementations</a:t>
            </a:r>
            <a:endParaRPr lang="en-US" sz="2000" dirty="0"/>
          </a:p>
          <a:p>
            <a:r>
              <a:rPr lang="en-US" sz="2400" dirty="0" smtClean="0"/>
              <a:t>Memory </a:t>
            </a:r>
            <a:r>
              <a:rPr lang="en-US" altLang="zh-CN" sz="2400" dirty="0"/>
              <a:t>Consistency</a:t>
            </a:r>
            <a:r>
              <a:rPr lang="en-US" sz="2400" dirty="0"/>
              <a:t> </a:t>
            </a:r>
            <a:r>
              <a:rPr lang="en-US" sz="2400" dirty="0" smtClean="0"/>
              <a:t>Models</a:t>
            </a:r>
          </a:p>
          <a:p>
            <a:pPr lvl="1"/>
            <a:r>
              <a:rPr lang="en-US" sz="2000" dirty="0" smtClean="0"/>
              <a:t>Should RISC V have a weak memory model? </a:t>
            </a:r>
          </a:p>
          <a:p>
            <a:pPr lvl="1"/>
            <a:r>
              <a:rPr lang="en-US" sz="2000" dirty="0" smtClean="0"/>
              <a:t>Which memory model?</a:t>
            </a:r>
          </a:p>
          <a:p>
            <a:r>
              <a:rPr lang="en-US" sz="2400" dirty="0" smtClean="0"/>
              <a:t>Accelerators</a:t>
            </a:r>
            <a:endParaRPr lang="en-US" sz="2400" dirty="0"/>
          </a:p>
          <a:p>
            <a:r>
              <a:rPr lang="en-US" sz="2400" dirty="0" smtClean="0"/>
              <a:t>Microarchitecture exploration</a:t>
            </a:r>
          </a:p>
          <a:p>
            <a:r>
              <a:rPr lang="en-US" sz="2400" dirty="0" smtClean="0"/>
              <a:t>VLSI implementations using standard ASIC flow – “push button” synthesis</a:t>
            </a:r>
          </a:p>
          <a:p>
            <a:pPr lvl="1"/>
            <a:r>
              <a:rPr lang="en-US" sz="2000" dirty="0" smtClean="0"/>
              <a:t>Processors tuned for ASIC designs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8429"/>
            <a:ext cx="77724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Philosophy: Get a working processor first, figure out why it is slow, and make it faster without breaking it</a:t>
            </a:r>
          </a:p>
          <a:p>
            <a:r>
              <a:rPr lang="en-US" sz="2400" dirty="0" smtClean="0"/>
              <a:t>There is no separation of Design and Verification – There’s just verified design</a:t>
            </a:r>
          </a:p>
          <a:p>
            <a:r>
              <a:rPr lang="en-US" sz="2400" dirty="0" smtClean="0"/>
              <a:t>Currently we are using </a:t>
            </a:r>
            <a:r>
              <a:rPr lang="en-US" sz="2400" i="1" dirty="0" smtClean="0"/>
              <a:t>Tandem Verification*</a:t>
            </a:r>
          </a:p>
          <a:p>
            <a:r>
              <a:rPr lang="en-US" sz="2400" dirty="0" smtClean="0"/>
              <a:t>In our expedition we are moving to </a:t>
            </a:r>
            <a:r>
              <a:rPr lang="en-US" sz="2400" i="1" dirty="0"/>
              <a:t>F</a:t>
            </a:r>
            <a:r>
              <a:rPr lang="en-US" sz="2400" i="1" dirty="0" smtClean="0"/>
              <a:t>ormal </a:t>
            </a:r>
            <a:r>
              <a:rPr lang="en-US" sz="2400" i="1" dirty="0"/>
              <a:t>V</a:t>
            </a:r>
            <a:r>
              <a:rPr lang="en-US" sz="2400" i="1" dirty="0" smtClean="0"/>
              <a:t>erification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204857"/>
            <a:ext cx="539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* Technology developed by Bluespec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Tandem verification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96444" y="2723103"/>
            <a:ext cx="1657978" cy="2009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Spike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126793" y="2723105"/>
            <a:ext cx="1657978" cy="2009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RiscyFpga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6444" y="1718267"/>
            <a:ext cx="1657978" cy="5357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HTIF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26793" y="1718268"/>
            <a:ext cx="1657978" cy="5357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HTIF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1515385" y="2362932"/>
            <a:ext cx="10048" cy="25120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7945734" y="2349221"/>
            <a:ext cx="10048" cy="25120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Right Arrow 25"/>
          <p:cNvSpPr/>
          <p:nvPr/>
        </p:nvSpPr>
        <p:spPr bwMode="auto">
          <a:xfrm rot="10800000">
            <a:off x="6330128" y="3259017"/>
            <a:ext cx="693339" cy="319872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27984" y="3223418"/>
                <a:ext cx="2577757" cy="391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𝑠𝑝𝑖𝑘𝑒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𝑟𝑖𝑠𝑐𝑦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984" y="3223418"/>
                <a:ext cx="2577757" cy="391069"/>
              </a:xfrm>
              <a:prstGeom prst="rect">
                <a:avLst/>
              </a:prstGeom>
              <a:blipFill rotWithShape="0"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 bwMode="auto">
          <a:xfrm>
            <a:off x="2544933" y="3259017"/>
            <a:ext cx="693339" cy="319872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2402122" y="3730698"/>
            <a:ext cx="5576269" cy="243459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 contains : </a:t>
            </a:r>
          </a:p>
          <a:p>
            <a:pPr marL="171450" indent="-171450"/>
            <a:r>
              <a:rPr lang="en-US" sz="1600" dirty="0" smtClean="0"/>
              <a:t>The pc at step n.</a:t>
            </a:r>
          </a:p>
          <a:p>
            <a:pPr marL="171450" indent="-171450"/>
            <a:r>
              <a:rPr lang="en-US" sz="1600" dirty="0" smtClean="0"/>
              <a:t>The instruction executed at step n</a:t>
            </a:r>
          </a:p>
          <a:p>
            <a:pPr marL="171450" indent="-171450"/>
            <a:r>
              <a:rPr lang="en-US" sz="1600" dirty="0" smtClean="0"/>
              <a:t>The operands and the concerned registers</a:t>
            </a:r>
          </a:p>
          <a:p>
            <a:pPr marL="171450" indent="-171450"/>
            <a:r>
              <a:rPr lang="en-US" sz="1600" dirty="0" smtClean="0"/>
              <a:t>The packets exchanged with HTIF, if exists</a:t>
            </a:r>
          </a:p>
          <a:p>
            <a:pPr marL="171450" indent="-171450"/>
            <a:r>
              <a:rPr lang="en-US" sz="1600" dirty="0" smtClean="0"/>
              <a:t>The memory operations wanted to be performed, if exists</a:t>
            </a:r>
          </a:p>
          <a:p>
            <a:pPr marL="171450" indent="-171450"/>
            <a:r>
              <a:rPr lang="en-US" sz="1600" dirty="0" smtClean="0"/>
              <a:t>…</a:t>
            </a:r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1558858" y="3198816"/>
            <a:ext cx="606175" cy="746460"/>
          </a:xfrm>
          <a:prstGeom prst="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026054" y="3198816"/>
            <a:ext cx="606175" cy="746460"/>
          </a:xfrm>
          <a:prstGeom prst="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15385" y="3220030"/>
            <a:ext cx="673582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 smtClean="0"/>
              <a:t>…</a:t>
            </a:r>
          </a:p>
          <a:p>
            <a:pPr>
              <a:buNone/>
            </a:pPr>
            <a:r>
              <a:rPr lang="en-US" sz="1100" dirty="0" err="1" smtClean="0"/>
              <a:t>Jmp</a:t>
            </a:r>
            <a:r>
              <a:rPr lang="en-US" sz="1100" dirty="0" smtClean="0"/>
              <a:t> a;</a:t>
            </a:r>
          </a:p>
          <a:p>
            <a:pPr>
              <a:buNone/>
            </a:pPr>
            <a:r>
              <a:rPr lang="en-US" sz="1100" dirty="0" smtClean="0"/>
              <a:t>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60777" y="3220030"/>
            <a:ext cx="673582" cy="987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/>
              <a:t>…</a:t>
            </a:r>
          </a:p>
          <a:p>
            <a:pPr>
              <a:buNone/>
            </a:pPr>
            <a:r>
              <a:rPr lang="en-US" sz="1100" dirty="0" err="1"/>
              <a:t>Jmp</a:t>
            </a:r>
            <a:r>
              <a:rPr lang="en-US" sz="1100" dirty="0"/>
              <a:t> a;</a:t>
            </a:r>
          </a:p>
          <a:p>
            <a:pPr>
              <a:buNone/>
            </a:pPr>
            <a:r>
              <a:rPr lang="en-US" sz="1100" dirty="0"/>
              <a:t>…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0" name="Straight Arrow Connector 39"/>
          <p:cNvCxnSpPr>
            <a:endCxn id="35" idx="1"/>
          </p:cNvCxnSpPr>
          <p:nvPr/>
        </p:nvCxnSpPr>
        <p:spPr bwMode="auto">
          <a:xfrm>
            <a:off x="1284144" y="3537040"/>
            <a:ext cx="231241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7714493" y="3537040"/>
            <a:ext cx="231241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72964" y="3393924"/>
            <a:ext cx="389850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pc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43364" y="3393924"/>
            <a:ext cx="389850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pc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2729993" y="1986118"/>
            <a:ext cx="3890704" cy="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37942" y="6068437"/>
            <a:ext cx="6835507" cy="646331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Very useful but 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highly-parameterized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designs it provides only a weak sense of correctness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3990" y="1616787"/>
            <a:ext cx="190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/>
              <a:t>Synchronized</a:t>
            </a:r>
          </a:p>
        </p:txBody>
      </p:sp>
    </p:spTree>
    <p:extLst>
      <p:ext uri="{BB962C8B-B14F-4D97-AF65-F5344CB8AC3E}">
        <p14:creationId xmlns:p14="http://schemas.microsoft.com/office/powerpoint/2010/main" val="14467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Verification and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676400"/>
            <a:ext cx="77724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Formal Verification is constructing a proof that </a:t>
            </a:r>
            <a:r>
              <a:rPr lang="en-US" sz="2400" dirty="0" smtClean="0"/>
              <a:t>a processor </a:t>
            </a:r>
            <a:r>
              <a:rPr lang="en-US" sz="2400" dirty="0" smtClean="0"/>
              <a:t>matches a formal </a:t>
            </a:r>
            <a:r>
              <a:rPr lang="en-US" sz="2400" dirty="0" smtClean="0"/>
              <a:t>specification</a:t>
            </a:r>
            <a:endParaRPr lang="en-US" sz="2000" dirty="0" smtClean="0"/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But we </a:t>
            </a:r>
            <a:r>
              <a:rPr lang="en-US" sz="2000" i="1" dirty="0" smtClean="0">
                <a:solidFill>
                  <a:srgbClr val="FF0000"/>
                </a:solidFill>
              </a:rPr>
              <a:t>need a formal specification for RISC-V</a:t>
            </a:r>
          </a:p>
          <a:p>
            <a:r>
              <a:rPr lang="en-US" sz="2400" dirty="0" smtClean="0"/>
              <a:t>In the ISA there are lots of (odd) cases that need to be specified for a formal </a:t>
            </a:r>
            <a:r>
              <a:rPr lang="en-US" sz="2400" dirty="0" smtClean="0"/>
              <a:t>verification</a:t>
            </a:r>
          </a:p>
          <a:p>
            <a:pPr lvl="1"/>
            <a:r>
              <a:rPr lang="en-US" sz="2000" dirty="0" smtClean="0"/>
              <a:t>Are </a:t>
            </a:r>
            <a:r>
              <a:rPr lang="en-US" sz="2000" dirty="0" smtClean="0"/>
              <a:t>referenced bits in page table entries set for speculatively accessed pages?</a:t>
            </a:r>
          </a:p>
          <a:p>
            <a:pPr lvl="1"/>
            <a:r>
              <a:rPr lang="en-US" sz="2000" dirty="0" smtClean="0"/>
              <a:t>A single instruction can result in up to 13 effective memory accesses. How exactly do they </a:t>
            </a:r>
            <a:r>
              <a:rPr lang="en-US" sz="2000" dirty="0" smtClean="0"/>
              <a:t>interact with each other?</a:t>
            </a:r>
            <a:endParaRPr lang="en-US" sz="2000" dirty="0"/>
          </a:p>
          <a:p>
            <a:pPr lvl="2"/>
            <a:r>
              <a:rPr lang="en-US" sz="1600" dirty="0" smtClean="0"/>
              <a:t>How does they influence the memory model?</a:t>
            </a:r>
            <a:endParaRPr lang="en-US" sz="16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97672" cy="1143000"/>
          </a:xfrm>
        </p:spPr>
        <p:txBody>
          <a:bodyPr/>
          <a:lstStyle/>
          <a:p>
            <a:r>
              <a:rPr lang="en-US" dirty="0" smtClean="0"/>
              <a:t>Memory </a:t>
            </a:r>
            <a:r>
              <a:rPr lang="en-US" altLang="zh-CN" dirty="0" smtClean="0"/>
              <a:t>Consistency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0158"/>
            <a:ext cx="7772400" cy="4114800"/>
          </a:xfrm>
        </p:spPr>
        <p:txBody>
          <a:bodyPr/>
          <a:lstStyle/>
          <a:p>
            <a:r>
              <a:rPr lang="en-US" sz="2400" dirty="0"/>
              <a:t>Strong consistency </a:t>
            </a:r>
            <a:r>
              <a:rPr lang="en-US" sz="2400" dirty="0" smtClean="0"/>
              <a:t>models (e.g. SC, TSO)</a:t>
            </a:r>
          </a:p>
          <a:p>
            <a:pPr lvl="1"/>
            <a:r>
              <a:rPr lang="en-US" sz="2000" dirty="0" smtClean="0"/>
              <a:t>Easy </a:t>
            </a:r>
            <a:r>
              <a:rPr lang="en-US" sz="2000" dirty="0"/>
              <a:t>to </a:t>
            </a:r>
            <a:r>
              <a:rPr lang="en-US" sz="2000" dirty="0" smtClean="0"/>
              <a:t>understand, but restricts optimizations</a:t>
            </a:r>
            <a:endParaRPr lang="en-US" sz="2000" dirty="0"/>
          </a:p>
          <a:p>
            <a:r>
              <a:rPr lang="en-US" sz="2400" dirty="0"/>
              <a:t>Weak consistency </a:t>
            </a:r>
            <a:r>
              <a:rPr lang="en-US" sz="2400" dirty="0" smtClean="0"/>
              <a:t>models</a:t>
            </a:r>
          </a:p>
          <a:p>
            <a:pPr lvl="1"/>
            <a:r>
              <a:rPr lang="en-US" sz="2000" dirty="0" smtClean="0"/>
              <a:t>Permit HW optimizations, but difficult to understand</a:t>
            </a:r>
            <a:endParaRPr lang="en-US" sz="2000" dirty="0"/>
          </a:p>
          <a:p>
            <a:pPr lvl="1"/>
            <a:r>
              <a:rPr lang="en-US" sz="2000" dirty="0"/>
              <a:t>Release Consistency (RC)</a:t>
            </a:r>
          </a:p>
          <a:p>
            <a:pPr lvl="2"/>
            <a:r>
              <a:rPr lang="en-US" sz="1800" dirty="0" smtClean="0"/>
              <a:t>Defined with “operation </a:t>
            </a:r>
            <a:r>
              <a:rPr lang="en-US" sz="1800" dirty="0"/>
              <a:t>performed with respect to certain </a:t>
            </a:r>
            <a:r>
              <a:rPr lang="en-US" sz="1800" dirty="0" smtClean="0"/>
              <a:t>processor”</a:t>
            </a:r>
            <a:endParaRPr lang="en-US" sz="1800" dirty="0"/>
          </a:p>
          <a:p>
            <a:pPr lvl="1"/>
            <a:r>
              <a:rPr lang="en-US" sz="2000" dirty="0" smtClean="0"/>
              <a:t>Power/ARM</a:t>
            </a:r>
          </a:p>
          <a:p>
            <a:pPr lvl="2"/>
            <a:r>
              <a:rPr lang="en-US" sz="1800" dirty="0" smtClean="0"/>
              <a:t>Definition in official ISA is not clear</a:t>
            </a:r>
            <a:endParaRPr lang="en-US" sz="1800" dirty="0"/>
          </a:p>
          <a:p>
            <a:pPr lvl="2"/>
            <a:r>
              <a:rPr lang="en-US" sz="1800" dirty="0"/>
              <a:t>General description: no ordering should be assumed</a:t>
            </a:r>
          </a:p>
          <a:p>
            <a:pPr lvl="2"/>
            <a:r>
              <a:rPr lang="en-US" sz="1800" dirty="0"/>
              <a:t>Special cases where ordering is enforced</a:t>
            </a:r>
          </a:p>
          <a:p>
            <a:pPr lvl="3"/>
            <a:r>
              <a:rPr lang="en-US" sz="1600" dirty="0"/>
              <a:t>Dependent loads cannot be reordered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35462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We want </a:t>
            </a:r>
            <a:r>
              <a:rPr lang="en-US" sz="4000" i="1" dirty="0" smtClean="0"/>
              <a:t>Simple</a:t>
            </a:r>
            <a:r>
              <a:rPr lang="en-US" sz="4000" dirty="0" smtClean="0"/>
              <a:t> </a:t>
            </a:r>
            <a:r>
              <a:rPr lang="en-US" sz="4000" dirty="0" smtClean="0"/>
              <a:t>operational definitions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1000"/>
            <a:ext cx="8394700" cy="4951818"/>
          </a:xfrm>
        </p:spPr>
        <p:txBody>
          <a:bodyPr/>
          <a:lstStyle/>
          <a:p>
            <a:r>
              <a:rPr lang="en-US" sz="2400" dirty="0" smtClean="0"/>
              <a:t>Legal behaviors must be observable on a simple abstract machine consisting of cores and a shared monolithic memory</a:t>
            </a:r>
          </a:p>
          <a:p>
            <a:r>
              <a:rPr lang="en-US" sz="2400" dirty="0" smtClean="0"/>
              <a:t>Cores execute </a:t>
            </a:r>
            <a:r>
              <a:rPr lang="en-US" sz="2400" dirty="0"/>
              <a:t>one instruction at a </a:t>
            </a:r>
            <a:r>
              <a:rPr lang="en-US" sz="2400" dirty="0" smtClean="0"/>
              <a:t>time in program order</a:t>
            </a:r>
          </a:p>
          <a:p>
            <a:pPr lvl="1"/>
            <a:r>
              <a:rPr lang="en-US" sz="2000" dirty="0" smtClean="0"/>
              <a:t>May have local buffers, like the store buffer used to define TSO; useful in modeling implicit reordering of memory instructions </a:t>
            </a:r>
          </a:p>
          <a:p>
            <a:pPr lvl="1"/>
            <a:r>
              <a:rPr lang="en-US" sz="2000" dirty="0" smtClean="0"/>
              <a:t>The effect of Fence instructions is to flush </a:t>
            </a:r>
            <a:r>
              <a:rPr lang="en-US" sz="2000" dirty="0"/>
              <a:t>local buffers</a:t>
            </a:r>
          </a:p>
          <a:p>
            <a:r>
              <a:rPr lang="en-US" sz="2400" dirty="0" smtClean="0"/>
              <a:t>Multi-ported monolithic memory which processes one read or </a:t>
            </a:r>
            <a:r>
              <a:rPr lang="en-US" sz="2400" dirty="0"/>
              <a:t>write </a:t>
            </a:r>
            <a:r>
              <a:rPr lang="en-US" sz="2400" dirty="0" smtClean="0"/>
              <a:t>immediately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4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35462" cy="1143000"/>
          </a:xfrm>
        </p:spPr>
        <p:txBody>
          <a:bodyPr/>
          <a:lstStyle/>
          <a:p>
            <a:r>
              <a:rPr lang="en-US" sz="3600" dirty="0" smtClean="0"/>
              <a:t>WMM: A new weak consistency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51000"/>
            <a:ext cx="8394700" cy="4951818"/>
          </a:xfrm>
        </p:spPr>
        <p:txBody>
          <a:bodyPr/>
          <a:lstStyle/>
          <a:p>
            <a:r>
              <a:rPr lang="en-US" sz="2400" dirty="0" smtClean="0"/>
              <a:t>WMM is defined using a store buffer and an invalidation buffer per core</a:t>
            </a:r>
            <a:endParaRPr lang="en-US" sz="2400" dirty="0"/>
          </a:p>
          <a:p>
            <a:pPr lvl="1"/>
            <a:r>
              <a:rPr lang="en-US" sz="2000" dirty="0" smtClean="0"/>
              <a:t>Permits all load-store </a:t>
            </a:r>
            <a:r>
              <a:rPr lang="en-US" sz="2000" dirty="0" err="1" smtClean="0"/>
              <a:t>reorderings</a:t>
            </a:r>
            <a:r>
              <a:rPr lang="en-US" sz="2000" dirty="0" smtClean="0"/>
              <a:t> except stores overtaking loads</a:t>
            </a:r>
          </a:p>
          <a:p>
            <a:pPr lvl="1"/>
            <a:r>
              <a:rPr lang="en-US" sz="2000" dirty="0" smtClean="0"/>
              <a:t>Allows almost all </a:t>
            </a:r>
            <a:r>
              <a:rPr lang="en-US" sz="2000" dirty="0" err="1" smtClean="0"/>
              <a:t>microarchitectural</a:t>
            </a:r>
            <a:r>
              <a:rPr lang="en-US" sz="2000" dirty="0" smtClean="0"/>
              <a:t> optimizations</a:t>
            </a:r>
          </a:p>
          <a:p>
            <a:pPr lvl="2"/>
            <a:r>
              <a:rPr lang="en-US" sz="2000" dirty="0" smtClean="0"/>
              <a:t>out-of-order execution</a:t>
            </a:r>
          </a:p>
          <a:p>
            <a:pPr lvl="2"/>
            <a:r>
              <a:rPr lang="en-US" sz="2000" dirty="0" smtClean="0"/>
              <a:t>memory </a:t>
            </a:r>
            <a:r>
              <a:rPr lang="en-US" sz="2000" dirty="0"/>
              <a:t>dependency </a:t>
            </a:r>
            <a:r>
              <a:rPr lang="en-US" sz="2000" dirty="0" smtClean="0"/>
              <a:t>speculation</a:t>
            </a:r>
          </a:p>
          <a:p>
            <a:pPr lvl="2"/>
            <a:r>
              <a:rPr lang="en-US" sz="2000" dirty="0" smtClean="0"/>
              <a:t>load-value </a:t>
            </a:r>
            <a:r>
              <a:rPr lang="en-US" sz="2000" dirty="0" smtClean="0"/>
              <a:t>speculation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Provides an easy to understand operational model between cores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2704540-D8BF-43FA-8BB3-56C1EB5567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45769</TotalTime>
  <Words>995</Words>
  <Application>Microsoft Office PowerPoint</Application>
  <PresentationFormat>On-screen Show (4:3)</PresentationFormat>
  <Paragraphs>176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Blueprint</vt:lpstr>
      <vt:lpstr>PowerPoint Presentation</vt:lpstr>
      <vt:lpstr>Introduction</vt:lpstr>
      <vt:lpstr>Riscy Expedition</vt:lpstr>
      <vt:lpstr>Verified Design</vt:lpstr>
      <vt:lpstr>Tandem verification</vt:lpstr>
      <vt:lpstr>Formal Verification and Specification</vt:lpstr>
      <vt:lpstr>Memory Consistency Model</vt:lpstr>
      <vt:lpstr>We want Simple operational definitions</vt:lpstr>
      <vt:lpstr>WMM: A new weak consistency model</vt:lpstr>
      <vt:lpstr>“Flavored” Memory Accesses</vt:lpstr>
      <vt:lpstr>Flavored Memory Synchronization</vt:lpstr>
      <vt:lpstr>Further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Combinational Circuits</dc:subject>
  <dc:creator>Arvind</dc:creator>
  <dc:description>Other contributors: Asif Khan</dc:description>
  <cp:lastModifiedBy>acwright</cp:lastModifiedBy>
  <cp:revision>1127</cp:revision>
  <cp:lastPrinted>2015-09-11T20:45:35Z</cp:lastPrinted>
  <dcterms:created xsi:type="dcterms:W3CDTF">2003-01-21T19:25:41Z</dcterms:created>
  <dcterms:modified xsi:type="dcterms:W3CDTF">2016-01-06T18:23:39Z</dcterms:modified>
</cp:coreProperties>
</file>