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03" r:id="rId2"/>
    <p:sldId id="697" r:id="rId3"/>
    <p:sldId id="993" r:id="rId4"/>
    <p:sldId id="994" r:id="rId5"/>
    <p:sldId id="3398" r:id="rId6"/>
    <p:sldId id="996" r:id="rId7"/>
    <p:sldId id="981" r:id="rId8"/>
    <p:sldId id="3397" r:id="rId9"/>
    <p:sldId id="9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8A57AC-269C-41C2-A04F-E6F1B7F42523}">
          <p14:sldIdLst>
            <p14:sldId id="3403"/>
          </p14:sldIdLst>
        </p14:section>
        <p14:section name="Weight Stationary Continued" id="{34E56034-6795-447B-ADEA-C07761F09667}">
          <p14:sldIdLst>
            <p14:sldId id="697"/>
            <p14:sldId id="993"/>
            <p14:sldId id="994"/>
            <p14:sldId id="3398"/>
            <p14:sldId id="996"/>
            <p14:sldId id="981"/>
            <p14:sldId id="3397"/>
            <p14:sldId id="9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3983" userDrawn="1">
          <p15:clr>
            <a:srgbClr val="A4A3A4"/>
          </p15:clr>
        </p15:guide>
        <p15:guide id="6" pos="6528" userDrawn="1">
          <p15:clr>
            <a:srgbClr val="A4A3A4"/>
          </p15:clr>
        </p15:guide>
        <p15:guide id="7" pos="7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DBE8D3"/>
    <a:srgbClr val="0432FF"/>
    <a:srgbClr val="676767"/>
    <a:srgbClr val="4F81BD"/>
    <a:srgbClr val="CBDCF7"/>
    <a:srgbClr val="D1DDBB"/>
    <a:srgbClr val="B7C9DD"/>
    <a:srgbClr val="DDB8B7"/>
    <a:srgbClr val="C1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76671" autoAdjust="0"/>
  </p:normalViewPr>
  <p:slideViewPr>
    <p:cSldViewPr snapToGrid="0">
      <p:cViewPr varScale="1">
        <p:scale>
          <a:sx n="86" d="100"/>
          <a:sy n="86" d="100"/>
        </p:scale>
        <p:origin x="1314" y="132"/>
      </p:cViewPr>
      <p:guideLst>
        <p:guide orient="horz" pos="3360"/>
        <p:guide pos="3840"/>
        <p:guide orient="horz" pos="4319"/>
        <p:guide/>
        <p:guide orient="horz" pos="3983"/>
        <p:guide pos="6528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1FB7-3AAD-F24E-AC2B-CE665D0FFE6E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4658-8776-0643-93E0-84EC01CE8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99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EDF4-5C68-4297-82C6-6A3F95B7082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3C285-BCF8-4C7E-BBE4-3CE7CF44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1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some combinations of input activations and weights never occur.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color shows the PE that is doing the work.</a:t>
            </a:r>
          </a:p>
          <a:p>
            <a:endParaRPr lang="en-US" dirty="0"/>
          </a:p>
          <a:p>
            <a:r>
              <a:rPr lang="en-US" dirty="0"/>
              <a:t>What can you see in this behavior: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All weights used</a:t>
            </a:r>
          </a:p>
          <a:p>
            <a:pPr marL="171450" indent="-171450">
              <a:buFontTx/>
              <a:buChar char="-"/>
            </a:pPr>
            <a:r>
              <a:rPr lang="en-US" dirty="0"/>
              <a:t>Activations are multicast to all PEs</a:t>
            </a:r>
          </a:p>
          <a:p>
            <a:pPr marL="171450" indent="-171450">
              <a:buFontTx/>
              <a:buChar char="-"/>
            </a:pPr>
            <a:r>
              <a:rPr lang="en-US" dirty="0"/>
              <a:t>Multiple outputs are worked on and then they move to the next 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Weights are stationary in each PE</a:t>
            </a:r>
          </a:p>
          <a:p>
            <a:pPr marL="228600" indent="-228600">
              <a:buAutoNum type="arabicParenR"/>
            </a:pPr>
            <a:r>
              <a:rPr lang="en-US" dirty="0"/>
              <a:t>Input activations are “multi-cast” to contribute to multiple outputs</a:t>
            </a:r>
          </a:p>
          <a:p>
            <a:pPr marL="228600" indent="-228600">
              <a:buAutoNum type="arabicParenR"/>
            </a:pPr>
            <a:r>
              <a:rPr lang="en-US" dirty="0"/>
              <a:t>Multiple MAC results are combined in same cycle to contribute to an output</a:t>
            </a:r>
          </a:p>
          <a:p>
            <a:pPr marL="228600" indent="-228600">
              <a:buAutoNum type="arabicParenR"/>
            </a:pPr>
            <a:r>
              <a:rPr lang="en-US" dirty="0"/>
              <a:t>Output is not completed in a single cycle</a:t>
            </a:r>
          </a:p>
          <a:p>
            <a:endParaRPr lang="en-US" dirty="0"/>
          </a:p>
          <a:p>
            <a:r>
              <a:rPr lang="en-US" dirty="0"/>
              <a:t>Note every filter weight read in a cycle contributes to exactly one output in that cycle so for a particular weight there is a position in the  sliding window that has the same shape as the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C285-BCF8-4C7E-BBE4-3CE7CF4492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0574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673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1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295400"/>
            <a:ext cx="10972800" cy="47244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defRPr sz="2800" b="1"/>
            </a:lvl1pPr>
            <a:lvl2pPr>
              <a:lnSpc>
                <a:spcPct val="120000"/>
              </a:lnSpc>
              <a:defRPr sz="2400" b="1"/>
            </a:lvl2pPr>
            <a:lvl3pPr>
              <a:lnSpc>
                <a:spcPct val="120000"/>
              </a:lnSpc>
              <a:defRPr sz="2000" b="1"/>
            </a:lvl3pPr>
            <a:lvl4pPr>
              <a:lnSpc>
                <a:spcPct val="120000"/>
              </a:lnSpc>
              <a:defRPr sz="1800" b="1"/>
            </a:lvl4pPr>
            <a:lvl5pPr>
              <a:lnSpc>
                <a:spcPct val="120000"/>
              </a:lnSpc>
              <a:defRPr sz="1800" b="1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203200" y="6401621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March 13,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35200" y="1752600"/>
            <a:ext cx="99568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203200" y="6401621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March 13,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203200" y="6401621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March 13,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6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7" y="1293094"/>
            <a:ext cx="109183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latin typeface="Calibri"/>
                <a:cs typeface="Calibri"/>
              </a:defRPr>
            </a:lvl1pPr>
            <a:lvl2pPr marL="539750" indent="-255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>
                <a:latin typeface="Calibri"/>
                <a:cs typeface="Calibri"/>
              </a:defRPr>
            </a:lvl2pPr>
            <a:lvl3pPr marL="757238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 sz="1800" b="0">
                <a:latin typeface="Calibri"/>
                <a:cs typeface="Calibri"/>
              </a:defRPr>
            </a:lvl3pPr>
            <a:lvl4pPr marL="103327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 b="0">
                <a:latin typeface="Calibri"/>
                <a:cs typeface="Calibri"/>
              </a:defRPr>
            </a:lvl4pPr>
            <a:lvl5pPr marL="126187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400" b="0">
                <a:latin typeface="Calibri"/>
                <a:cs typeface="Calibri"/>
              </a:defRPr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fld id="{C2CF7544-84FB-1F4B-8F57-D5ABB561D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3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18" y="167466"/>
            <a:ext cx="10764367" cy="715962"/>
          </a:xfrm>
          <a:prstGeom prst="rect">
            <a:avLst/>
          </a:prstGeom>
        </p:spPr>
        <p:txBody>
          <a:bodyPr vert="horz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06500" y="858848"/>
            <a:ext cx="9779000" cy="0"/>
          </a:xfrm>
          <a:prstGeom prst="line">
            <a:avLst/>
          </a:prstGeom>
          <a:ln w="69850" cap="rnd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55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 bwMode="auto">
          <a:xfrm>
            <a:off x="11130116" y="23172"/>
            <a:ext cx="1016000" cy="20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r" rtl="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1" lang="en-US" sz="1200" b="0" i="0" dirty="0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t>L12-</a:t>
            </a:r>
            <a:fld id="{2F4D2785-A076-4F3E-A175-152D0C56177B}" type="slidenum">
              <a:rPr kumimoji="1" lang="en-US" sz="1200" b="0" i="0" smtClean="0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pPr algn="r" rtl="1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kumimoji="1" lang="en-US" sz="1200" b="0" i="0" dirty="0">
              <a:solidFill>
                <a:srgbClr val="000000"/>
              </a:solidFill>
              <a:latin typeface="Arial" pitchFamily="34" charset="0"/>
              <a:ea typeface="HY헤드라인M"/>
              <a:cs typeface="Arial" pitchFamily="34" charset="0"/>
            </a:endParaRPr>
          </a:p>
        </p:txBody>
      </p:sp>
      <p:pic>
        <p:nvPicPr>
          <p:cNvPr id="5" name="Picture 9" descr="mit-blackred-header1"/>
          <p:cNvPicPr>
            <a:picLocks noChangeAspect="1" noChangeArrowheads="1"/>
          </p:cNvPicPr>
          <p:nvPr userDrawn="1"/>
        </p:nvPicPr>
        <p:blipFill rotWithShape="1">
          <a:blip r:embed="rId13"/>
          <a:srcRect r="76403"/>
          <a:stretch/>
        </p:blipFill>
        <p:spPr bwMode="auto">
          <a:xfrm>
            <a:off x="5994400" y="6553201"/>
            <a:ext cx="521821" cy="213545"/>
          </a:xfrm>
          <a:prstGeom prst="rect">
            <a:avLst/>
          </a:prstGeom>
          <a:noFill/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09574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548374" y="6489747"/>
            <a:ext cx="1597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Sze and Emer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203200" y="6401621"/>
            <a:ext cx="210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March 13,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75" r:id="rId8"/>
    <p:sldLayoutId id="2147483676" r:id="rId9"/>
    <p:sldLayoutId id="2147483677" r:id="rId10"/>
    <p:sldLayoutId id="2147483678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533401"/>
            <a:ext cx="8915400" cy="24829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100" b="0" dirty="0"/>
              <a:t>6.5930/1 </a:t>
            </a:r>
            <a:br>
              <a:rPr lang="en-US" sz="3100" b="0" dirty="0"/>
            </a:br>
            <a:r>
              <a:rPr lang="en-US" sz="3100" b="0" dirty="0"/>
              <a:t>Hardware Architectures for Deep Learning</a:t>
            </a:r>
            <a:br>
              <a:rPr lang="en-US" b="0" dirty="0"/>
            </a:br>
            <a:br>
              <a:rPr lang="en-US" b="0" dirty="0"/>
            </a:br>
            <a:r>
              <a:rPr lang="en-US" sz="4000" dirty="0">
                <a:solidFill>
                  <a:srgbClr val="FF0000"/>
                </a:solidFill>
                <a:latin typeface="Arial Black"/>
                <a:cs typeface="Arial Black"/>
              </a:rPr>
              <a:t>Dataflow for DNN Accelerator Architectures (Part 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3100" y="44196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Joel Emer and Vivienne Sze</a:t>
            </a:r>
            <a:br>
              <a:rPr lang="en-US" sz="2800" dirty="0"/>
            </a:b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Massachusetts Institute of Technology</a:t>
            </a:r>
            <a:br>
              <a:rPr lang="en-US" sz="2800" dirty="0"/>
            </a:br>
            <a:r>
              <a:rPr lang="en-US" sz="2800" dirty="0"/>
              <a:t> Electrical Engineering &amp; Computer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323" y="3318421"/>
            <a:ext cx="2685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March 13, 2024</a:t>
            </a:r>
          </a:p>
        </p:txBody>
      </p:sp>
    </p:spTree>
    <p:extLst>
      <p:ext uri="{BB962C8B-B14F-4D97-AF65-F5344CB8AC3E}">
        <p14:creationId xmlns:p14="http://schemas.microsoft.com/office/powerpoint/2010/main" val="383037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1-D Convolution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13, 2024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1" y="1143000"/>
            <a:ext cx="7649907" cy="974148"/>
            <a:chOff x="1501987" y="1226338"/>
            <a:chExt cx="6479189" cy="450544"/>
          </a:xfrm>
        </p:grpSpPr>
        <p:sp>
          <p:nvSpPr>
            <p:cNvPr id="17" name="Rectangle 16"/>
            <p:cNvSpPr/>
            <p:nvPr/>
          </p:nvSpPr>
          <p:spPr>
            <a:xfrm>
              <a:off x="1524000" y="1377870"/>
              <a:ext cx="662790" cy="110584"/>
            </a:xfrm>
            <a:prstGeom prst="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82194" y="1531688"/>
              <a:ext cx="240582" cy="14519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1987" y="1226887"/>
              <a:ext cx="763453" cy="14519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Weights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39493" y="1377870"/>
              <a:ext cx="2298667" cy="12137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82256" y="1531688"/>
              <a:ext cx="304393" cy="14519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W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9888" y="1226887"/>
              <a:ext cx="631596" cy="14519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Inputs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43731" y="1377320"/>
              <a:ext cx="2237445" cy="12137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32566" y="1531139"/>
              <a:ext cx="1412263" cy="14519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Q = W-ceil(S/2)</a:t>
              </a:r>
              <a:r>
                <a:rPr lang="en-US" sz="1600" baseline="300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†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562" y="1226338"/>
              <a:ext cx="768722" cy="14519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Outputs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14027" y="1376916"/>
              <a:ext cx="252802" cy="1964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*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79600" y="1348947"/>
              <a:ext cx="293532" cy="1964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schemeClr val="accent4"/>
                  </a:solidFill>
                  <a:latin typeface="Trebuchet MS" panose="020B0603020202020204" pitchFamily="34" charset="0"/>
                </a:rPr>
                <a:t>=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337862" y="1485994"/>
            <a:ext cx="256069" cy="2255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96520" y="1493368"/>
            <a:ext cx="256069" cy="2255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90231" y="1493368"/>
            <a:ext cx="256069" cy="225509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758863" y="2660173"/>
            <a:ext cx="6705600" cy="2657058"/>
          </a:xfrm>
          <a:prstGeom prst="foldedCorner">
            <a:avLst>
              <a:gd name="adj" fmla="val 7497"/>
            </a:avLst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rIns="0" bIns="0" rtlCol="0">
            <a:noAutofit/>
          </a:bodyPr>
          <a:lstStyle/>
          <a:p>
            <a:r>
              <a:rPr lang="en-US" sz="2000" dirty="0" err="1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int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i</a:t>
            </a:r>
            <a:r>
              <a:rPr lang="en-US" sz="2000" dirty="0">
                <a:latin typeface="Consolas"/>
                <a:ea typeface="Times New Roman"/>
                <a:cs typeface="Consolas"/>
              </a:rPr>
              <a:t>[W];     # Input activations</a:t>
            </a:r>
          </a:p>
          <a:p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int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f</a:t>
            </a:r>
            <a:r>
              <a:rPr lang="en-US" sz="2000" dirty="0">
                <a:latin typeface="Consolas"/>
                <a:ea typeface="Times New Roman"/>
                <a:cs typeface="Consolas"/>
              </a:rPr>
              <a:t>[S];     # Filter weights</a:t>
            </a:r>
          </a:p>
          <a:p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int </a:t>
            </a:r>
            <a:r>
              <a:rPr lang="en-US" sz="2000" dirty="0">
                <a:solidFill>
                  <a:srgbClr val="DE9C21"/>
                </a:solidFill>
                <a:latin typeface="Consolas"/>
              </a:rPr>
              <a:t>o</a:t>
            </a:r>
            <a:r>
              <a:rPr lang="en-US" sz="2000" dirty="0">
                <a:latin typeface="Consolas"/>
                <a:ea typeface="Times New Roman"/>
                <a:cs typeface="Consolas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Q</a:t>
            </a:r>
            <a:r>
              <a:rPr lang="en-US" sz="2000" dirty="0">
                <a:latin typeface="Consolas"/>
                <a:ea typeface="Times New Roman"/>
                <a:cs typeface="Consolas"/>
              </a:rPr>
              <a:t>];     # Output activations</a:t>
            </a:r>
          </a:p>
          <a:p>
            <a:endParaRPr lang="en-US" sz="2000" dirty="0">
              <a:solidFill>
                <a:srgbClr val="9900F8"/>
              </a:solidFill>
              <a:latin typeface="Consolas"/>
              <a:ea typeface="Times New Roman"/>
              <a:cs typeface="Consolas"/>
            </a:endParaRPr>
          </a:p>
          <a:p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in [</a:t>
            </a:r>
            <a:r>
              <a:rPr lang="en-US" sz="2000" dirty="0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0, </a:t>
            </a:r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S):</a:t>
            </a:r>
          </a:p>
          <a:p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      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q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in [</a:t>
            </a:r>
            <a:r>
              <a:rPr lang="en-US" sz="2000" dirty="0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0, </a:t>
            </a:r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Q):</a:t>
            </a:r>
          </a:p>
          <a:p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          </a:t>
            </a:r>
            <a:r>
              <a:rPr lang="en-US" sz="2000" dirty="0">
                <a:solidFill>
                  <a:srgbClr val="FF0000"/>
                </a:solidFill>
                <a:latin typeface="Consolas"/>
              </a:rPr>
              <a:t>o</a:t>
            </a:r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[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q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] += </a:t>
            </a:r>
            <a:r>
              <a:rPr lang="en-US" sz="2000" dirty="0" err="1">
                <a:solidFill>
                  <a:srgbClr val="0070C0"/>
                </a:solidFill>
                <a:latin typeface="Consolas"/>
                <a:ea typeface="Times New Roman"/>
                <a:cs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[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q+s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]*</a:t>
            </a:r>
            <a:r>
              <a:rPr lang="en-US" sz="2000" dirty="0">
                <a:solidFill>
                  <a:srgbClr val="00B050"/>
                </a:solidFill>
                <a:latin typeface="Consolas"/>
                <a:ea typeface="Times New Roman"/>
                <a:cs typeface="Consolas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[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]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9302" y="5543490"/>
            <a:ext cx="275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dataflow is this?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3077" y="5543490"/>
            <a:ext cx="215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Weight stationary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88213" y="6205352"/>
            <a:ext cx="357848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aseline="30000" dirty="0">
                <a:solidFill>
                  <a:schemeClr val="accent4"/>
                </a:solidFill>
                <a:latin typeface="Trebuchet MS" panose="020B0603020202020204" pitchFamily="34" charset="0"/>
              </a:rPr>
              <a:t>†</a:t>
            </a:r>
            <a:r>
              <a:rPr lang="en-US" sz="1600" dirty="0">
                <a:solidFill>
                  <a:schemeClr val="accent4"/>
                </a:solidFill>
                <a:latin typeface="Trebuchet MS" panose="020B0603020202020204" pitchFamily="34" charset="0"/>
              </a:rPr>
              <a:t> Assuming: ‘valid’ style convolution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59759" y="1493367"/>
            <a:ext cx="3649780" cy="228314"/>
            <a:chOff x="2524919" y="1648024"/>
            <a:chExt cx="3649780" cy="228314"/>
          </a:xfrm>
        </p:grpSpPr>
        <p:sp>
          <p:nvSpPr>
            <p:cNvPr id="43" name="Rectangle 42"/>
            <p:cNvSpPr/>
            <p:nvPr/>
          </p:nvSpPr>
          <p:spPr>
            <a:xfrm>
              <a:off x="2524919" y="1650829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18630" y="1648024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61237" y="1493367"/>
            <a:ext cx="3649780" cy="228314"/>
            <a:chOff x="2524919" y="1648024"/>
            <a:chExt cx="3649780" cy="228314"/>
          </a:xfrm>
        </p:grpSpPr>
        <p:sp>
          <p:nvSpPr>
            <p:cNvPr id="47" name="Rectangle 46"/>
            <p:cNvSpPr/>
            <p:nvPr/>
          </p:nvSpPr>
          <p:spPr>
            <a:xfrm>
              <a:off x="2524919" y="1650829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18630" y="1648024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54300" y="1480375"/>
            <a:ext cx="3649780" cy="228314"/>
            <a:chOff x="2524919" y="1648024"/>
            <a:chExt cx="3649780" cy="228314"/>
          </a:xfrm>
        </p:grpSpPr>
        <p:sp>
          <p:nvSpPr>
            <p:cNvPr id="50" name="Rectangle 49"/>
            <p:cNvSpPr/>
            <p:nvPr/>
          </p:nvSpPr>
          <p:spPr>
            <a:xfrm>
              <a:off x="2524919" y="1650829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18630" y="1648024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601101" y="1485994"/>
            <a:ext cx="256069" cy="2255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48902" y="1485994"/>
            <a:ext cx="256069" cy="2255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896519" y="1493367"/>
            <a:ext cx="3649780" cy="228314"/>
            <a:chOff x="2524919" y="1648024"/>
            <a:chExt cx="3649780" cy="228314"/>
          </a:xfrm>
        </p:grpSpPr>
        <p:sp>
          <p:nvSpPr>
            <p:cNvPr id="55" name="Rectangle 54"/>
            <p:cNvSpPr/>
            <p:nvPr/>
          </p:nvSpPr>
          <p:spPr>
            <a:xfrm>
              <a:off x="2524919" y="1650829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18630" y="1648024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75850" y="1493367"/>
            <a:ext cx="3649780" cy="228314"/>
            <a:chOff x="2524919" y="1648024"/>
            <a:chExt cx="3649780" cy="228314"/>
          </a:xfrm>
        </p:grpSpPr>
        <p:sp>
          <p:nvSpPr>
            <p:cNvPr id="58" name="Rectangle 57"/>
            <p:cNvSpPr/>
            <p:nvPr/>
          </p:nvSpPr>
          <p:spPr>
            <a:xfrm>
              <a:off x="2524919" y="1650829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18630" y="1648024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46624" y="1493367"/>
            <a:ext cx="3649780" cy="228314"/>
            <a:chOff x="2524919" y="1648024"/>
            <a:chExt cx="3649780" cy="228314"/>
          </a:xfrm>
        </p:grpSpPr>
        <p:sp>
          <p:nvSpPr>
            <p:cNvPr id="64" name="Rectangle 63"/>
            <p:cNvSpPr/>
            <p:nvPr/>
          </p:nvSpPr>
          <p:spPr>
            <a:xfrm>
              <a:off x="2524919" y="1650829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918630" y="1648024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61237" y="1493367"/>
            <a:ext cx="3649780" cy="228314"/>
            <a:chOff x="2524919" y="1648024"/>
            <a:chExt cx="3649780" cy="228314"/>
          </a:xfrm>
        </p:grpSpPr>
        <p:sp>
          <p:nvSpPr>
            <p:cNvPr id="61" name="Rectangle 60"/>
            <p:cNvSpPr/>
            <p:nvPr/>
          </p:nvSpPr>
          <p:spPr>
            <a:xfrm>
              <a:off x="2524919" y="1650829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918630" y="1648024"/>
              <a:ext cx="256069" cy="2255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81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2565 0.00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2 L 0.12565 0.0009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2813 -0.0009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9" grpId="0"/>
      <p:bldP spid="40" grpId="0"/>
      <p:bldP spid="52" grpId="0" animBg="1"/>
      <p:bldP spid="52" grpId="1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0912-9F44-4FBE-ADE2-6320F171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Stationary - Animation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1685D-9AD0-410C-8EFD-1DE77A706F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13, 2024</a:t>
            </a:r>
            <a:endParaRPr lang="en-US" dirty="0"/>
          </a:p>
        </p:txBody>
      </p:sp>
      <p:pic>
        <p:nvPicPr>
          <p:cNvPr id="4" name="L12 - weight stationary">
            <a:hlinkClick r:id="" action="ppaction://media"/>
            <a:extLst>
              <a:ext uri="{FF2B5EF4-FFF2-40B4-BE49-F238E27FC236}">
                <a16:creationId xmlns:a16="http://schemas.microsoft.com/office/drawing/2014/main" id="{4461F31F-0DFC-4C03-9574-52CE2B6154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883429"/>
            <a:ext cx="5486400" cy="55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F0C9-1EF8-460F-AE50-95194D9C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Stationary - Spacetime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388CA-99AF-46C3-8A32-832D6F4E8C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13, 2024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675FB6-54A2-4E29-A4CF-03E17C48B6AE}"/>
              </a:ext>
            </a:extLst>
          </p:cNvPr>
          <p:cNvGrpSpPr/>
          <p:nvPr/>
        </p:nvGrpSpPr>
        <p:grpSpPr>
          <a:xfrm>
            <a:off x="1922834" y="883428"/>
            <a:ext cx="8346332" cy="5634104"/>
            <a:chOff x="0" y="883428"/>
            <a:chExt cx="9144000" cy="7808303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16BE89B-CB76-4ECB-8345-E8336F430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99796"/>
              <a:ext cx="9144000" cy="336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B9EA6A7-0033-4836-80EB-415A77164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3428"/>
              <a:ext cx="9144000" cy="2017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0F92B02-B48A-4459-B694-1A63F4CDB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67568"/>
              <a:ext cx="9144000" cy="2824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676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89F2-E9A1-4CE3-8454-6CE418FF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363" y="133176"/>
            <a:ext cx="8073275" cy="715962"/>
          </a:xfrm>
        </p:spPr>
        <p:txBody>
          <a:bodyPr/>
          <a:lstStyle/>
          <a:p>
            <a:r>
              <a:rPr lang="en-US" dirty="0"/>
              <a:t>1-D Convolution </a:t>
            </a:r>
            <a:r>
              <a:rPr lang="en-US" dirty="0" err="1"/>
              <a:t>Einsum</a:t>
            </a:r>
            <a:r>
              <a:rPr lang="en-US" dirty="0"/>
              <a:t> + 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DE26C-AFC5-49FD-BE22-5AC0D0964043}"/>
              </a:ext>
            </a:extLst>
          </p:cNvPr>
          <p:cNvSpPr txBox="1"/>
          <p:nvPr/>
        </p:nvSpPr>
        <p:spPr>
          <a:xfrm>
            <a:off x="2750825" y="2457537"/>
            <a:ext cx="5780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Traversal order (fastest to slowest):  Q,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E9034-4E13-47C0-B671-1779801504FF}"/>
              </a:ext>
            </a:extLst>
          </p:cNvPr>
          <p:cNvSpPr txBox="1"/>
          <p:nvPr/>
        </p:nvSpPr>
        <p:spPr>
          <a:xfrm>
            <a:off x="4262552" y="3567201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WS design for parallel weights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9AC2C-66D7-4AF0-BA39-D47C3C0DEF07}"/>
              </a:ext>
            </a:extLst>
          </p:cNvPr>
          <p:cNvSpPr txBox="1"/>
          <p:nvPr/>
        </p:nvSpPr>
        <p:spPr>
          <a:xfrm>
            <a:off x="2750825" y="5140539"/>
            <a:ext cx="499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Traversal order (fastest to slowest):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949C8-7056-4E42-8BE2-2DE926C09070}"/>
              </a:ext>
            </a:extLst>
          </p:cNvPr>
          <p:cNvSpPr txBox="1"/>
          <p:nvPr/>
        </p:nvSpPr>
        <p:spPr>
          <a:xfrm>
            <a:off x="8338269" y="520905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A66B8-BBBC-4FBF-AF20-9C40E6A592DF}"/>
              </a:ext>
            </a:extLst>
          </p:cNvPr>
          <p:cNvSpPr txBox="1"/>
          <p:nvPr/>
        </p:nvSpPr>
        <p:spPr>
          <a:xfrm>
            <a:off x="2750825" y="4663844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Parallel Ranks: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AA35A3-4627-4EE3-9C23-86C43577A5D3}"/>
              </a:ext>
            </a:extLst>
          </p:cNvPr>
          <p:cNvSpPr txBox="1"/>
          <p:nvPr/>
        </p:nvSpPr>
        <p:spPr>
          <a:xfrm>
            <a:off x="8338269" y="46638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17FCB-DC97-497E-A270-19D7146263CD}"/>
              </a:ext>
            </a:extLst>
          </p:cNvPr>
          <p:cNvSpPr txBox="1"/>
          <p:nvPr/>
        </p:nvSpPr>
        <p:spPr>
          <a:xfrm>
            <a:off x="4525465" y="948293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Serial WS design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629D0-48F5-4CEC-A5BB-E5FFB57EF81C}"/>
              </a:ext>
            </a:extLst>
          </p:cNvPr>
          <p:cNvCxnSpPr/>
          <p:nvPr/>
        </p:nvCxnSpPr>
        <p:spPr>
          <a:xfrm>
            <a:off x="2059362" y="3316224"/>
            <a:ext cx="7816158" cy="0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536552-DE1A-4509-BA51-623158D6DF78}"/>
              </a:ext>
            </a:extLst>
          </p:cNvPr>
          <p:cNvGrpSpPr/>
          <p:nvPr/>
        </p:nvGrpSpPr>
        <p:grpSpPr>
          <a:xfrm>
            <a:off x="2750824" y="1791970"/>
            <a:ext cx="6898368" cy="461665"/>
            <a:chOff x="1289704" y="1825219"/>
            <a:chExt cx="4714818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4C14A45-D76E-45D1-A08B-5E9B85742552}"/>
                    </a:ext>
                  </a:extLst>
                </p:cNvPr>
                <p:cNvSpPr txBox="1"/>
                <p:nvPr/>
              </p:nvSpPr>
              <p:spPr>
                <a:xfrm>
                  <a:off x="4572000" y="1889018"/>
                  <a:ext cx="1432522" cy="397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4C14A45-D76E-45D1-A08B-5E9B85742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1889018"/>
                  <a:ext cx="1432522" cy="397866"/>
                </a:xfrm>
                <a:prstGeom prst="rect">
                  <a:avLst/>
                </a:prstGeom>
                <a:blipFill>
                  <a:blip r:embed="rId2"/>
                  <a:stretch>
                    <a:fillRect l="-232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7F6F48-3AC0-4BB1-8C83-31BADE037B1C}"/>
                </a:ext>
              </a:extLst>
            </p:cNvPr>
            <p:cNvSpPr txBox="1"/>
            <p:nvPr/>
          </p:nvSpPr>
          <p:spPr>
            <a:xfrm>
              <a:off x="1289704" y="1825219"/>
              <a:ext cx="886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Einsum</a:t>
              </a:r>
              <a:r>
                <a:rPr lang="en-US" sz="2400" dirty="0"/>
                <a:t>: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918B73-EFAD-4953-99D5-CF813D49D169}"/>
              </a:ext>
            </a:extLst>
          </p:cNvPr>
          <p:cNvSpPr txBox="1"/>
          <p:nvPr/>
        </p:nvSpPr>
        <p:spPr>
          <a:xfrm>
            <a:off x="2750824" y="415667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Einsum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2BDEC2-0F7A-4682-8D19-21CC22A61FC2}"/>
                  </a:ext>
                </a:extLst>
              </p:cNvPr>
              <p:cNvSpPr txBox="1"/>
              <p:nvPr/>
            </p:nvSpPr>
            <p:spPr>
              <a:xfrm>
                <a:off x="7578625" y="4163163"/>
                <a:ext cx="2095958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2BDEC2-0F7A-4682-8D19-21CC22A61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625" y="4163163"/>
                <a:ext cx="2095958" cy="397866"/>
              </a:xfrm>
              <a:prstGeom prst="rect">
                <a:avLst/>
              </a:prstGeom>
              <a:blipFill>
                <a:blip r:embed="rId3"/>
                <a:stretch>
                  <a:fillRect l="-23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E940858-9B0A-4607-9D51-6E45CC201179}"/>
              </a:ext>
            </a:extLst>
          </p:cNvPr>
          <p:cNvSpPr txBox="1"/>
          <p:nvPr/>
        </p:nvSpPr>
        <p:spPr>
          <a:xfrm>
            <a:off x="2750825" y="5656650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you write the loop nest?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4B561-061C-4111-8228-60F094323A00}"/>
              </a:ext>
            </a:extLst>
          </p:cNvPr>
          <p:cNvSpPr txBox="1"/>
          <p:nvPr/>
        </p:nvSpPr>
        <p:spPr>
          <a:xfrm>
            <a:off x="7920188" y="5687426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 hope so  😊</a:t>
            </a:r>
          </a:p>
        </p:txBody>
      </p:sp>
    </p:spTree>
    <p:extLst>
      <p:ext uri="{BB962C8B-B14F-4D97-AF65-F5344CB8AC3E}">
        <p14:creationId xmlns:p14="http://schemas.microsoft.com/office/powerpoint/2010/main" val="30670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7971-85B0-489D-A398-9178A35B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167466"/>
            <a:ext cx="8806774" cy="715962"/>
          </a:xfrm>
        </p:spPr>
        <p:txBody>
          <a:bodyPr/>
          <a:lstStyle/>
          <a:p>
            <a:r>
              <a:rPr lang="en-US" dirty="0"/>
              <a:t>Parallel Weight Stationary - Animation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ED6A2-E4BE-4307-8CC9-8ACF1F1487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13, 2024</a:t>
            </a:r>
            <a:endParaRPr lang="en-US" dirty="0"/>
          </a:p>
        </p:txBody>
      </p:sp>
      <p:pic>
        <p:nvPicPr>
          <p:cNvPr id="5" name="L12 - weight stationary - parallel">
            <a:hlinkClick r:id="" action="ppaction://media"/>
            <a:extLst>
              <a:ext uri="{FF2B5EF4-FFF2-40B4-BE49-F238E27FC236}">
                <a16:creationId xmlns:a16="http://schemas.microsoft.com/office/drawing/2014/main" id="{333423B7-2EC0-4980-BF0C-3DDC8B60A9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932069"/>
            <a:ext cx="5486400" cy="55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Nest: NVDLA (simplified)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13, 2024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324559" y="985467"/>
            <a:ext cx="7968868" cy="4864005"/>
          </a:xfrm>
          <a:prstGeom prst="foldedCorner">
            <a:avLst>
              <a:gd name="adj" fmla="val 7497"/>
            </a:avLst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rIns="0" bIns="0" rtlCol="0">
            <a:noAutofit/>
          </a:bodyPr>
          <a:lstStyle/>
          <a:p>
            <a:r>
              <a:rPr lang="en-US" sz="2000" dirty="0">
                <a:latin typeface="Consolas"/>
                <a:ea typeface="Times New Roman"/>
                <a:cs typeface="Consolas"/>
              </a:rPr>
              <a:t>M = 8; C = 3; </a:t>
            </a:r>
          </a:p>
          <a:p>
            <a:r>
              <a:rPr lang="en-US" sz="2000" dirty="0">
                <a:latin typeface="Consolas"/>
                <a:ea typeface="Times New Roman"/>
                <a:cs typeface="Consolas"/>
              </a:rPr>
              <a:t>R = 2; S = 2</a:t>
            </a:r>
          </a:p>
          <a:p>
            <a:r>
              <a:rPr lang="en-US" sz="2000" dirty="0">
                <a:latin typeface="Consolas"/>
                <a:ea typeface="Times New Roman"/>
                <a:cs typeface="Consolas"/>
              </a:rPr>
              <a:t>P = 2; Q = 2</a:t>
            </a:r>
          </a:p>
          <a:p>
            <a:endParaRPr lang="en-US" sz="2000" dirty="0">
              <a:solidFill>
                <a:srgbClr val="9900F8"/>
              </a:solidFill>
              <a:latin typeface="Consolas"/>
              <a:ea typeface="Times New Roman"/>
              <a:cs typeface="Consolas"/>
            </a:endParaRPr>
          </a:p>
          <a:p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int 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i</a:t>
            </a:r>
            <a:r>
              <a:rPr lang="en-US" sz="2000" dirty="0">
                <a:latin typeface="Consolas"/>
                <a:ea typeface="Times New Roman"/>
                <a:cs typeface="Consolas"/>
              </a:rPr>
              <a:t>[C,H,W];     # Input activations</a:t>
            </a:r>
          </a:p>
          <a:p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int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f</a:t>
            </a:r>
            <a:r>
              <a:rPr lang="en-US" sz="2000" dirty="0">
                <a:latin typeface="Consolas"/>
                <a:ea typeface="Times New Roman"/>
                <a:cs typeface="Consolas"/>
              </a:rPr>
              <a:t>[M,C,R,S];   # Filter weights</a:t>
            </a:r>
          </a:p>
          <a:p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int </a:t>
            </a:r>
            <a:r>
              <a:rPr lang="en-US" sz="2000" dirty="0">
                <a:solidFill>
                  <a:srgbClr val="DE9C21"/>
                </a:solidFill>
                <a:latin typeface="Consolas"/>
              </a:rPr>
              <a:t>o</a:t>
            </a:r>
            <a:r>
              <a:rPr lang="en-US" sz="2000" dirty="0">
                <a:latin typeface="Consolas"/>
                <a:ea typeface="Times New Roman"/>
                <a:cs typeface="Consolas"/>
              </a:rPr>
              <a:t>[M,P,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Q</a:t>
            </a:r>
            <a:r>
              <a:rPr lang="en-US" sz="2000" dirty="0">
                <a:latin typeface="Consolas"/>
                <a:ea typeface="Times New Roman"/>
                <a:cs typeface="Consolas"/>
              </a:rPr>
              <a:t>];     # Output activations</a:t>
            </a:r>
          </a:p>
          <a:p>
            <a:endParaRPr lang="en-US" sz="2000" dirty="0">
              <a:solidFill>
                <a:srgbClr val="9900F8"/>
              </a:solidFill>
              <a:latin typeface="Consolas"/>
              <a:ea typeface="Times New Roman"/>
              <a:cs typeface="Consolas"/>
            </a:endParaRPr>
          </a:p>
          <a:p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 </a:t>
            </a:r>
            <a:r>
              <a:rPr lang="en-US" sz="2000" dirty="0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[0,R)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:</a:t>
            </a:r>
          </a:p>
          <a:p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 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 </a:t>
            </a:r>
            <a:r>
              <a:rPr lang="en-US" sz="2000" dirty="0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[0,S)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:</a:t>
            </a:r>
          </a:p>
          <a:p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   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 </a:t>
            </a:r>
            <a:r>
              <a:rPr lang="en-US" sz="2000" dirty="0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[0,P)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:</a:t>
            </a:r>
          </a:p>
          <a:p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     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q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 </a:t>
            </a:r>
            <a:r>
              <a:rPr lang="en-US" sz="2000" dirty="0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[0,Q)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:</a:t>
            </a:r>
          </a:p>
          <a:p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        parallel-for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m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[0, M):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        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parallel-for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 </a:t>
            </a:r>
            <a:r>
              <a:rPr lang="en-US" sz="2000" dirty="0">
                <a:solidFill>
                  <a:srgbClr val="9900F8"/>
                </a:solidFill>
                <a:latin typeface="Consolas"/>
                <a:ea typeface="Times New Roman"/>
                <a:cs typeface="Consolas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[0, C):</a:t>
            </a:r>
            <a:endParaRPr lang="en-US" sz="2000" dirty="0">
              <a:solidFill>
                <a:srgbClr val="632618"/>
              </a:solidFill>
              <a:latin typeface="Consolas"/>
              <a:ea typeface="Times New Roman"/>
              <a:cs typeface="Consolas"/>
            </a:endParaRPr>
          </a:p>
          <a:p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            </a:t>
            </a:r>
            <a:r>
              <a:rPr lang="en-US" sz="2000" dirty="0">
                <a:solidFill>
                  <a:srgbClr val="FF0000"/>
                </a:solidFill>
                <a:latin typeface="Consolas"/>
              </a:rPr>
              <a:t>o</a:t>
            </a:r>
            <a:r>
              <a:rPr lang="en-US" sz="2000" dirty="0">
                <a:solidFill>
                  <a:srgbClr val="632618"/>
                </a:solidFill>
                <a:latin typeface="Consolas"/>
                <a:ea typeface="Times New Roman"/>
                <a:cs typeface="Consolas"/>
              </a:rPr>
              <a:t>[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m</a:t>
            </a:r>
            <a:r>
              <a:rPr lang="en-US" sz="2000" dirty="0" err="1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p</a:t>
            </a:r>
            <a:r>
              <a:rPr lang="en-US" sz="2000" dirty="0" err="1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q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] += </a:t>
            </a:r>
            <a:r>
              <a:rPr lang="en-US" sz="2000" dirty="0" err="1">
                <a:solidFill>
                  <a:srgbClr val="0070C0"/>
                </a:solidFill>
                <a:latin typeface="Consolas"/>
                <a:ea typeface="Times New Roman"/>
                <a:cs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[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c</a:t>
            </a:r>
            <a:r>
              <a:rPr lang="en-US" sz="2000" dirty="0" err="1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p</a:t>
            </a:r>
            <a:r>
              <a:rPr lang="en-US" sz="2000" dirty="0" err="1">
                <a:latin typeface="Consolas"/>
                <a:ea typeface="Times New Roman"/>
                <a:cs typeface="Consolas"/>
              </a:rPr>
              <a:t>+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r</a:t>
            </a:r>
            <a:r>
              <a:rPr lang="en-US" sz="2000" dirty="0" err="1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q</a:t>
            </a:r>
            <a:r>
              <a:rPr lang="en-US" sz="2000" dirty="0" err="1">
                <a:latin typeface="Consolas"/>
                <a:ea typeface="Times New Roman"/>
                <a:cs typeface="Consolas"/>
              </a:rPr>
              <a:t>+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] * </a:t>
            </a:r>
            <a:r>
              <a:rPr lang="en-US" sz="2000" dirty="0">
                <a:solidFill>
                  <a:srgbClr val="00B050"/>
                </a:solidFill>
                <a:latin typeface="Consolas"/>
                <a:ea typeface="Times New Roman"/>
                <a:cs typeface="Consolas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[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m</a:t>
            </a:r>
            <a:r>
              <a:rPr lang="en-US" sz="2000" dirty="0" err="1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en-US" sz="2000" dirty="0" err="1">
                <a:solidFill>
                  <a:srgbClr val="DE9C21"/>
                </a:solidFill>
                <a:latin typeface="Consolas"/>
              </a:rPr>
              <a:t>c</a:t>
            </a:r>
            <a:r>
              <a:rPr lang="en-US" sz="2000" dirty="0" err="1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r</a:t>
            </a:r>
            <a:r>
              <a:rPr lang="en-US" sz="2000" dirty="0" err="1">
                <a:solidFill>
                  <a:srgbClr val="404040"/>
                </a:solidFill>
                <a:latin typeface="Consolas"/>
                <a:ea typeface="Times New Roman"/>
                <a:cs typeface="Consolas"/>
              </a:rPr>
              <a:t>,</a:t>
            </a:r>
            <a:r>
              <a:rPr lang="en-US" sz="2000" dirty="0" err="1">
                <a:solidFill>
                  <a:srgbClr val="DE9C21"/>
                </a:solidFill>
                <a:latin typeface="Consolas"/>
                <a:ea typeface="Times New Roman"/>
                <a:cs typeface="Consolas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Times New Roman"/>
                <a:cs typeface="Consolas"/>
              </a:rPr>
              <a:t>]</a:t>
            </a:r>
            <a:endParaRPr lang="en-US" sz="2000" dirty="0">
              <a:latin typeface="Consolas"/>
              <a:ea typeface="Times New Roman"/>
              <a:cs typeface="Consolas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E459-444F-4C05-B07C-AA699EDD796B}"/>
              </a:ext>
            </a:extLst>
          </p:cNvPr>
          <p:cNvSpPr txBox="1"/>
          <p:nvPr/>
        </p:nvSpPr>
        <p:spPr>
          <a:xfrm>
            <a:off x="2324560" y="5925490"/>
            <a:ext cx="502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can we tell this is weight stationary?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DC6C7-E324-41FB-9E23-D1D091B73F8F}"/>
              </a:ext>
            </a:extLst>
          </p:cNvPr>
          <p:cNvSpPr txBox="1"/>
          <p:nvPr/>
        </p:nvSpPr>
        <p:spPr>
          <a:xfrm>
            <a:off x="7555842" y="5904910"/>
            <a:ext cx="257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Top loops are r and s</a:t>
            </a:r>
          </a:p>
        </p:txBody>
      </p:sp>
    </p:spTree>
    <p:extLst>
      <p:ext uri="{BB962C8B-B14F-4D97-AF65-F5344CB8AC3E}">
        <p14:creationId xmlns:p14="http://schemas.microsoft.com/office/powerpoint/2010/main" val="40187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A9D2-C232-49B0-B61B-616F253E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CONV-layer </a:t>
            </a:r>
            <a:r>
              <a:rPr lang="en-US" dirty="0" err="1"/>
              <a:t>Einsum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03585-2EC9-4F21-AE77-FF74D2007D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13, 2024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A63F7-56EE-43E8-8C2C-05290AE454B3}"/>
                  </a:ext>
                </a:extLst>
              </p:cNvPr>
              <p:cNvSpPr txBox="1"/>
              <p:nvPr/>
            </p:nvSpPr>
            <p:spPr>
              <a:xfrm>
                <a:off x="3385558" y="1419286"/>
                <a:ext cx="5687198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A63F7-56EE-43E8-8C2C-05290AE45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558" y="1419286"/>
                <a:ext cx="5687198" cy="596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D91C06-3CD2-49D6-A12B-1C3BCC1628AA}"/>
              </a:ext>
            </a:extLst>
          </p:cNvPr>
          <p:cNvSpPr txBox="1"/>
          <p:nvPr/>
        </p:nvSpPr>
        <p:spPr>
          <a:xfrm>
            <a:off x="2850465" y="3125414"/>
            <a:ext cx="499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Traversal order (fastest to slowest):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8162E-CB5E-429C-A1A4-3780A4F497B5}"/>
              </a:ext>
            </a:extLst>
          </p:cNvPr>
          <p:cNvSpPr txBox="1"/>
          <p:nvPr/>
        </p:nvSpPr>
        <p:spPr>
          <a:xfrm>
            <a:off x="7847154" y="3187775"/>
            <a:ext cx="1526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Q, P, S, 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AE4E0-6847-4A59-A8B0-C824C6842CF4}"/>
              </a:ext>
            </a:extLst>
          </p:cNvPr>
          <p:cNvSpPr txBox="1"/>
          <p:nvPr/>
        </p:nvSpPr>
        <p:spPr>
          <a:xfrm>
            <a:off x="2883223" y="3745058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Parallel Ranks: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983AD-981D-4E81-B64E-D8C37E67270D}"/>
              </a:ext>
            </a:extLst>
          </p:cNvPr>
          <p:cNvSpPr txBox="1"/>
          <p:nvPr/>
        </p:nvSpPr>
        <p:spPr>
          <a:xfrm>
            <a:off x="7847154" y="375288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C, M</a:t>
            </a:r>
          </a:p>
        </p:txBody>
      </p:sp>
    </p:spTree>
    <p:extLst>
      <p:ext uri="{BB962C8B-B14F-4D97-AF65-F5344CB8AC3E}">
        <p14:creationId xmlns:p14="http://schemas.microsoft.com/office/powerpoint/2010/main" val="11669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38DF-6EBE-4E90-B47E-61E7F5DE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NVDLA (Simplified) - Animation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69C97-56BE-4576-B4CB-47F2455D7A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13, 2024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582CF-0319-4DBA-A531-C49DB0492B8C}"/>
              </a:ext>
            </a:extLst>
          </p:cNvPr>
          <p:cNvSpPr txBox="1"/>
          <p:nvPr/>
        </p:nvSpPr>
        <p:spPr>
          <a:xfrm>
            <a:off x="9627141" y="2500010"/>
            <a:ext cx="888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 = 2</a:t>
            </a:r>
          </a:p>
          <a:p>
            <a:r>
              <a:rPr lang="en-US" sz="2000" dirty="0"/>
              <a:t>C = 2</a:t>
            </a:r>
          </a:p>
          <a:p>
            <a:r>
              <a:rPr lang="en-US" sz="2000" dirty="0"/>
              <a:t>R = 3</a:t>
            </a:r>
          </a:p>
          <a:p>
            <a:r>
              <a:rPr lang="en-US" sz="2000" dirty="0"/>
              <a:t>S = 3</a:t>
            </a:r>
          </a:p>
          <a:p>
            <a:r>
              <a:rPr lang="en-US" sz="2000" dirty="0"/>
              <a:t>H = 4</a:t>
            </a:r>
          </a:p>
          <a:p>
            <a:r>
              <a:rPr lang="en-US" sz="2000" dirty="0"/>
              <a:t>W = 8</a:t>
            </a:r>
          </a:p>
          <a:p>
            <a:r>
              <a:rPr lang="en-US" sz="2000" dirty="0"/>
              <a:t>P = 2</a:t>
            </a:r>
          </a:p>
          <a:p>
            <a:r>
              <a:rPr lang="en-US" sz="2000" dirty="0"/>
              <a:t>Q = 6</a:t>
            </a:r>
          </a:p>
        </p:txBody>
      </p:sp>
      <p:pic>
        <p:nvPicPr>
          <p:cNvPr id="7" name="L12 - nvdla-like">
            <a:hlinkClick r:id="" action="ppaction://media"/>
            <a:extLst>
              <a:ext uri="{FF2B5EF4-FFF2-40B4-BE49-F238E27FC236}">
                <a16:creationId xmlns:a16="http://schemas.microsoft.com/office/drawing/2014/main" id="{366D17E1-9319-4FDA-AE2C-B0EA479383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0705" y="912556"/>
            <a:ext cx="6430591" cy="54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mpd="sng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58735</TotalTime>
  <Words>592</Words>
  <Application>Microsoft Office PowerPoint</Application>
  <PresentationFormat>Widescreen</PresentationFormat>
  <Paragraphs>100</Paragraphs>
  <Slides>9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Cambria Math</vt:lpstr>
      <vt:lpstr>Consolas</vt:lpstr>
      <vt:lpstr>Times New Roman</vt:lpstr>
      <vt:lpstr>Trebuchet MS</vt:lpstr>
      <vt:lpstr>Office Theme</vt:lpstr>
      <vt:lpstr>6.5930/1  Hardware Architectures for Deep Learning  Dataflow for DNN Accelerator Architectures (Part 2)</vt:lpstr>
      <vt:lpstr>1-D Convolution</vt:lpstr>
      <vt:lpstr>Weight Stationary - Animation</vt:lpstr>
      <vt:lpstr>Weight Stationary - Spacetime</vt:lpstr>
      <vt:lpstr>1-D Convolution Einsum + WS</vt:lpstr>
      <vt:lpstr>Parallel Weight Stationary - Animation</vt:lpstr>
      <vt:lpstr>Loop Nest: NVDLA (simplified)</vt:lpstr>
      <vt:lpstr>CONV-layer Einsum</vt:lpstr>
      <vt:lpstr>NVDLA (Simplified) - Animation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Stv</dc:creator>
  <cp:lastModifiedBy>JS Emer</cp:lastModifiedBy>
  <cp:revision>2105</cp:revision>
  <cp:lastPrinted>2016-06-16T03:19:33Z</cp:lastPrinted>
  <dcterms:created xsi:type="dcterms:W3CDTF">2012-12-03T13:22:54Z</dcterms:created>
  <dcterms:modified xsi:type="dcterms:W3CDTF">2024-03-14T13:03:10Z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558183-044c-4105-8d9c-cea02a2a3d86_Enabled">
    <vt:lpwstr>True</vt:lpwstr>
  </property>
  <property fmtid="{D5CDD505-2E9C-101B-9397-08002B2CF9AE}" pid="3" name="MSIP_Label_6b558183-044c-4105-8d9c-cea02a2a3d86_SiteId">
    <vt:lpwstr>43083d15-7273-40c1-b7db-39efd9ccc17a</vt:lpwstr>
  </property>
  <property fmtid="{D5CDD505-2E9C-101B-9397-08002B2CF9AE}" pid="4" name="MSIP_Label_6b558183-044c-4105-8d9c-cea02a2a3d86_Owner">
    <vt:lpwstr>jemer@nvidia.com</vt:lpwstr>
  </property>
  <property fmtid="{D5CDD505-2E9C-101B-9397-08002B2CF9AE}" pid="5" name="MSIP_Label_6b558183-044c-4105-8d9c-cea02a2a3d86_SetDate">
    <vt:lpwstr>2019-03-16T18:32:46.7254326Z</vt:lpwstr>
  </property>
  <property fmtid="{D5CDD505-2E9C-101B-9397-08002B2CF9AE}" pid="6" name="MSIP_Label_6b558183-044c-4105-8d9c-cea02a2a3d86_Name">
    <vt:lpwstr>Unrestricted</vt:lpwstr>
  </property>
  <property fmtid="{D5CDD505-2E9C-101B-9397-08002B2CF9AE}" pid="7" name="MSIP_Label_6b558183-044c-4105-8d9c-cea02a2a3d86_Application">
    <vt:lpwstr>Microsoft Azure Information Protection</vt:lpwstr>
  </property>
  <property fmtid="{D5CDD505-2E9C-101B-9397-08002B2CF9AE}" pid="8" name="MSIP_Label_6b558183-044c-4105-8d9c-cea02a2a3d86_Extended_MSFT_Method">
    <vt:lpwstr>Automatic</vt:lpwstr>
  </property>
  <property fmtid="{D5CDD505-2E9C-101B-9397-08002B2CF9AE}" pid="9" name="Sensitivity">
    <vt:lpwstr>Unrestricted</vt:lpwstr>
  </property>
</Properties>
</file>