
<file path=[Content_Types].xml><?xml version="1.0" encoding="utf-8"?>
<Types xmlns="http://schemas.openxmlformats.org/package/2006/content-types"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7"/>
  </p:notesMasterIdLst>
  <p:handoutMasterIdLst>
    <p:handoutMasterId r:id="rId8"/>
  </p:handoutMasterIdLst>
  <p:sldIdLst>
    <p:sldId id="675" r:id="rId2"/>
    <p:sldId id="1270" r:id="rId3"/>
    <p:sldId id="1271" r:id="rId4"/>
    <p:sldId id="1272" r:id="rId5"/>
    <p:sldId id="1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67A82D1-CE17-4C31-A242-9626A1916B4F}">
          <p14:sldIdLst>
            <p14:sldId id="675"/>
          </p14:sldIdLst>
        </p14:section>
        <p14:section name="Sparse Weights" id="{39426AD4-29DE-49B4-82F6-8A4CEFABD4C8}">
          <p14:sldIdLst>
            <p14:sldId id="1270"/>
            <p14:sldId id="1271"/>
            <p14:sldId id="1272"/>
          </p14:sldIdLst>
        </p14:section>
        <p14:section name="Sparse Inputs+Weights" id="{A081DDD8-E5F9-45A8-BA23-3BF6274B83F0}">
          <p14:sldIdLst>
            <p14:sldId id="1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0D8E8"/>
    <a:srgbClr val="618EC4"/>
    <a:srgbClr val="FFFF99"/>
    <a:srgbClr val="DAD7CB"/>
    <a:srgbClr val="E7E9E9"/>
    <a:srgbClr val="8B4513"/>
    <a:srgbClr val="C1504D"/>
    <a:srgbClr val="0432FF"/>
    <a:srgbClr val="78ADFF"/>
    <a:srgbClr val="D1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71042" autoAdjust="0"/>
  </p:normalViewPr>
  <p:slideViewPr>
    <p:cSldViewPr>
      <p:cViewPr varScale="1">
        <p:scale>
          <a:sx n="53" d="100"/>
          <a:sy n="53" d="100"/>
        </p:scale>
        <p:origin x="15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2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61FB7-3AAD-F24E-AC2B-CE665D0FFE6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84658-8776-0643-93E0-84EC01CE88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99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CEDF4-5C68-4297-82C6-6A3F95B7082D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3C285-BCF8-4C7E-BBE4-3CE7CF449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1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Applying the techniques from previous lectures to understand sparse architectures….</a:t>
            </a:r>
          </a:p>
          <a:p>
            <a:endParaRPr lang="en-US" dirty="0"/>
          </a:p>
          <a:p>
            <a:r>
              <a:rPr lang="en-US" dirty="0"/>
              <a:t>Recount story of unification of Banyan and Butterfly networks…. I believe that it was Danny Hillis’ work on the “Connection Machine”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3C285-BCF8-4C7E-BBE4-3CE7CF4492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13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 to an example with 4 weights that are actually split into groups of 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3C285-BCF8-4C7E-BBE4-3CE7CF4492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0574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267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818" y="167466"/>
            <a:ext cx="10764367" cy="715962"/>
          </a:xfrm>
          <a:prstGeom prst="rect">
            <a:avLst/>
          </a:prstGeom>
        </p:spPr>
        <p:txBody>
          <a:bodyPr vert="horz"/>
          <a:lstStyle>
            <a:lvl1pPr algn="ctr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206500" y="858848"/>
            <a:ext cx="9779000" cy="0"/>
          </a:xfrm>
          <a:prstGeom prst="line">
            <a:avLst/>
          </a:prstGeom>
          <a:ln w="69850" cap="rnd" cmpd="sng">
            <a:solidFill>
              <a:srgbClr val="C050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203200" y="6401621"/>
            <a:ext cx="210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April 8, 2024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0548374" y="6489747"/>
            <a:ext cx="1597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Sze and Emer</a:t>
            </a:r>
          </a:p>
        </p:txBody>
      </p:sp>
    </p:spTree>
    <p:extLst>
      <p:ext uri="{BB962C8B-B14F-4D97-AF65-F5344CB8AC3E}">
        <p14:creationId xmlns:p14="http://schemas.microsoft.com/office/powerpoint/2010/main" val="70671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818" y="167466"/>
            <a:ext cx="10764367" cy="715962"/>
          </a:xfrm>
          <a:prstGeom prst="rect">
            <a:avLst/>
          </a:prstGeom>
        </p:spPr>
        <p:txBody>
          <a:bodyPr vert="horz"/>
          <a:lstStyle>
            <a:lvl1pPr algn="ctr"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206500" y="858848"/>
            <a:ext cx="9779000" cy="0"/>
          </a:xfrm>
          <a:prstGeom prst="line">
            <a:avLst/>
          </a:prstGeom>
          <a:ln w="69850" cap="rnd" cmpd="sng">
            <a:solidFill>
              <a:srgbClr val="C0504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09600" y="1295400"/>
            <a:ext cx="10972800" cy="4724400"/>
          </a:xfrm>
          <a:prstGeom prst="rect">
            <a:avLst/>
          </a:prstGeom>
        </p:spPr>
        <p:txBody>
          <a:bodyPr vert="horz"/>
          <a:lstStyle>
            <a:lvl1pPr>
              <a:lnSpc>
                <a:spcPct val="120000"/>
              </a:lnSpc>
              <a:defRPr sz="2800" b="1"/>
            </a:lvl1pPr>
            <a:lvl2pPr>
              <a:lnSpc>
                <a:spcPct val="120000"/>
              </a:lnSpc>
              <a:defRPr sz="2400" b="1"/>
            </a:lvl2pPr>
            <a:lvl3pPr>
              <a:lnSpc>
                <a:spcPct val="120000"/>
              </a:lnSpc>
              <a:defRPr sz="2000" b="1"/>
            </a:lvl3pPr>
            <a:lvl4pPr>
              <a:lnSpc>
                <a:spcPct val="120000"/>
              </a:lnSpc>
              <a:defRPr sz="1800" b="1"/>
            </a:lvl4pPr>
            <a:lvl5pPr>
              <a:lnSpc>
                <a:spcPct val="120000"/>
              </a:lnSpc>
              <a:defRPr sz="1800" b="1"/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2"/>
          </p:nvPr>
        </p:nvSpPr>
        <p:spPr>
          <a:xfrm>
            <a:off x="203200" y="6401621"/>
            <a:ext cx="210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April 8, 2024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0548374" y="6489747"/>
            <a:ext cx="1597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Sze and Emer</a:t>
            </a:r>
          </a:p>
        </p:txBody>
      </p:sp>
    </p:spTree>
    <p:extLst>
      <p:ext uri="{BB962C8B-B14F-4D97-AF65-F5344CB8AC3E}">
        <p14:creationId xmlns:p14="http://schemas.microsoft.com/office/powerpoint/2010/main" val="211899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35200" y="1752600"/>
            <a:ext cx="9956800" cy="167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2"/>
          </p:nvPr>
        </p:nvSpPr>
        <p:spPr>
          <a:xfrm>
            <a:off x="203200" y="6401621"/>
            <a:ext cx="210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April 8, 2024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0548374" y="6489747"/>
            <a:ext cx="1597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Sze and Emer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235200" y="2849898"/>
            <a:ext cx="7315200" cy="552510"/>
          </a:xfrm>
          <a:prstGeom prst="rect">
            <a:avLst/>
          </a:prstGeom>
        </p:spPr>
        <p:txBody>
          <a:bodyPr/>
          <a:lstStyle>
            <a:lvl1pPr marL="0" indent="0" algn="l" defTabSz="380865" rtl="0" eaLnBrk="1" latinLnBrk="0" hangingPunct="1">
              <a:buFontTx/>
              <a:buNone/>
              <a:defRPr lang="en-US" sz="3300" kern="1200" dirty="0" smtClean="0">
                <a:solidFill>
                  <a:prstClr val="black"/>
                </a:solidFill>
                <a:latin typeface="Arial Black"/>
                <a:ea typeface="ＭＳ Ｐゴシック"/>
                <a:cs typeface="Arial Black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149600" y="3581400"/>
            <a:ext cx="3657600" cy="457200"/>
          </a:xfrm>
          <a:prstGeom prst="rect">
            <a:avLst/>
          </a:prstGeom>
        </p:spPr>
        <p:txBody>
          <a:bodyPr/>
          <a:lstStyle>
            <a:lvl1pPr marL="257165" indent="-257165" algn="l" defTabSz="380865" rtl="0" eaLnBrk="1" fontAlgn="base" latinLnBrk="0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 lang="en-US" sz="1800" kern="1200" dirty="0">
                <a:solidFill>
                  <a:srgbClr val="000000"/>
                </a:solidFill>
                <a:latin typeface="Arial" charset="0"/>
                <a:ea typeface="MS PGothic" pitchFamily="34" charset="-128"/>
                <a:cs typeface="+mn-cs"/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</p:spTree>
    <p:extLst>
      <p:ext uri="{BB962C8B-B14F-4D97-AF65-F5344CB8AC3E}">
        <p14:creationId xmlns:p14="http://schemas.microsoft.com/office/powerpoint/2010/main" val="159254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559595" y="294681"/>
            <a:ext cx="11072813" cy="781697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561756" y="1249076"/>
            <a:ext cx="11068488" cy="5001707"/>
          </a:xfrm>
          <a:prstGeom prst="rect">
            <a:avLst/>
          </a:prstGeom>
        </p:spPr>
        <p:txBody>
          <a:bodyPr/>
          <a:lstStyle>
            <a:lvl1pPr algn="l"/>
            <a:lvl2pPr algn="l"/>
            <a:lvl3pPr algn="l"/>
            <a:lvl4pPr algn="l"/>
            <a:lvl5pPr algn="l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34304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633247" y="1293094"/>
            <a:ext cx="10918365" cy="483061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2400">
                <a:latin typeface="Calibri"/>
                <a:cs typeface="Calibri"/>
              </a:defRPr>
            </a:lvl1pPr>
            <a:lvl2pPr marL="539750" indent="-255588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2000">
                <a:latin typeface="Calibri"/>
                <a:cs typeface="Calibri"/>
              </a:defRPr>
            </a:lvl2pPr>
            <a:lvl3pPr marL="757238" indent="-18415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Arial" pitchFamily="34" charset="0"/>
              <a:buChar char="•"/>
              <a:defRPr sz="1800">
                <a:latin typeface="Calibri"/>
                <a:cs typeface="Calibri"/>
              </a:defRPr>
            </a:lvl3pPr>
            <a:lvl4pPr marL="1033272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 sz="1600">
                <a:latin typeface="Calibri"/>
                <a:cs typeface="Calibri"/>
              </a:defRPr>
            </a:lvl4pPr>
            <a:lvl5pPr marL="1261872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5000"/>
              <a:buFontTx/>
              <a:buNone/>
              <a:defRPr sz="1400">
                <a:latin typeface="Calibri"/>
                <a:cs typeface="Calibri"/>
              </a:defRPr>
            </a:lvl5pPr>
            <a:lvl6pPr>
              <a:buFont typeface="Arial" pitchFamily="34" charset="0"/>
              <a:buChar char="•"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BD2FC0-7480-D644-843D-8DB1D02C2C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 userDrawn="1"/>
        </p:nvSpPr>
        <p:spPr bwMode="auto">
          <a:xfrm>
            <a:off x="11130116" y="23172"/>
            <a:ext cx="1016000" cy="20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pitchFamily="2" charset="-122"/>
                <a:cs typeface="+mn-cs"/>
              </a:defRPr>
            </a:lvl9pPr>
          </a:lstStyle>
          <a:p>
            <a:pPr algn="r" rtl="1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kumimoji="1" lang="en-US" sz="1200" b="0" i="0" dirty="0">
                <a:solidFill>
                  <a:srgbClr val="000000"/>
                </a:solidFill>
                <a:latin typeface="Arial" pitchFamily="34" charset="0"/>
                <a:ea typeface="HY헤드라인M"/>
                <a:cs typeface="Arial" pitchFamily="34" charset="0"/>
              </a:rPr>
              <a:t>L17-</a:t>
            </a:r>
            <a:fld id="{2F4D2785-A076-4F3E-A175-152D0C56177B}" type="slidenum">
              <a:rPr kumimoji="1" lang="en-US" sz="1200" b="0" i="0" smtClean="0">
                <a:solidFill>
                  <a:srgbClr val="000000"/>
                </a:solidFill>
                <a:latin typeface="Arial" pitchFamily="34" charset="0"/>
                <a:ea typeface="HY헤드라인M"/>
                <a:cs typeface="Arial" pitchFamily="34" charset="0"/>
              </a:rPr>
              <a:pPr algn="r" rtl="1"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‹#›</a:t>
            </a:fld>
            <a:endParaRPr kumimoji="1" lang="en-US" sz="1200" b="0" i="0" dirty="0">
              <a:solidFill>
                <a:srgbClr val="000000"/>
              </a:solidFill>
              <a:latin typeface="Arial" pitchFamily="34" charset="0"/>
              <a:ea typeface="HY헤드라인M"/>
              <a:cs typeface="Arial" pitchFamily="34" charset="0"/>
            </a:endParaRPr>
          </a:p>
        </p:txBody>
      </p:sp>
      <p:pic>
        <p:nvPicPr>
          <p:cNvPr id="5" name="Picture 9" descr="mit-blackred-header1"/>
          <p:cNvPicPr>
            <a:picLocks noChangeAspect="1" noChangeArrowheads="1"/>
          </p:cNvPicPr>
          <p:nvPr userDrawn="1"/>
        </p:nvPicPr>
        <p:blipFill rotWithShape="1">
          <a:blip r:embed="rId8"/>
          <a:srcRect r="76403"/>
          <a:stretch/>
        </p:blipFill>
        <p:spPr bwMode="auto">
          <a:xfrm>
            <a:off x="5994400" y="6553201"/>
            <a:ext cx="521821" cy="213545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600" y="64456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April 8, 2024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838200" y="309574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974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lang="en-US" sz="3600" b="1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676400" y="533401"/>
            <a:ext cx="8915400" cy="248295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sz="3100" b="0" dirty="0"/>
              <a:t>6.5930/1 </a:t>
            </a:r>
            <a:br>
              <a:rPr lang="en-US" sz="3100" b="0" dirty="0"/>
            </a:br>
            <a:r>
              <a:rPr lang="en-US" sz="3100" b="0" dirty="0"/>
              <a:t>Hardware Architectures for Deep Learning</a:t>
            </a:r>
            <a:br>
              <a:rPr lang="en-US" b="0" dirty="0"/>
            </a:br>
            <a:br>
              <a:rPr lang="en-US" b="0" dirty="0"/>
            </a:br>
            <a:r>
              <a:rPr lang="en-US" sz="4000" dirty="0">
                <a:solidFill>
                  <a:srgbClr val="FF0000"/>
                </a:solidFill>
                <a:latin typeface="Arial Black"/>
                <a:cs typeface="Arial Black"/>
              </a:rPr>
              <a:t>Sparse Architectures – Part 2</a:t>
            </a:r>
            <a:br>
              <a:rPr lang="en-US" sz="4000" dirty="0">
                <a:solidFill>
                  <a:srgbClr val="FF0000"/>
                </a:solidFill>
                <a:latin typeface="Arial Black"/>
                <a:cs typeface="Arial Black"/>
              </a:rPr>
            </a:br>
            <a:endParaRPr lang="en-US" sz="4000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43100" y="4508719"/>
            <a:ext cx="838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Joel Emer and Vivienne Sze</a:t>
            </a:r>
            <a:br>
              <a:rPr lang="en-US" sz="2800" dirty="0"/>
            </a:br>
            <a:r>
              <a:rPr lang="en-US" sz="2800" dirty="0"/>
              <a:t>	</a:t>
            </a:r>
            <a:br>
              <a:rPr lang="en-US" sz="2800" dirty="0"/>
            </a:br>
            <a:r>
              <a:rPr lang="en-US" sz="2800" dirty="0"/>
              <a:t>Massachusetts Institute of Technology</a:t>
            </a:r>
            <a:br>
              <a:rPr lang="en-US" sz="2800" dirty="0"/>
            </a:br>
            <a:r>
              <a:rPr lang="en-US" sz="2800" dirty="0"/>
              <a:t> Electrical Engineering &amp; Computer Science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1888" y="3439180"/>
            <a:ext cx="22044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April 8, 2024</a:t>
            </a:r>
          </a:p>
        </p:txBody>
      </p:sp>
    </p:spTree>
    <p:extLst>
      <p:ext uri="{BB962C8B-B14F-4D97-AF65-F5344CB8AC3E}">
        <p14:creationId xmlns:p14="http://schemas.microsoft.com/office/powerpoint/2010/main" val="200771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4452A-0BEE-4E0B-A066-52FF9254F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Stationary – Sparse Weights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6E00F-AA64-43C2-9B14-FE12500DE58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April 8, 2024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968EA288-751C-48C8-BAA2-BF1C3886B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047" y="3786131"/>
            <a:ext cx="64770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7EEF7-F2D3-4736-8065-1968F67BA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81864"/>
            <a:ext cx="4800600" cy="17058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2B6F59-1E58-457D-B4AB-77FFEB552C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7484" y="1067954"/>
            <a:ext cx="4230498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1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B70032-48C4-41F8-BE81-F8182E0DC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Stationary – Sparse Weights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ED1C4-B78A-43D5-8C7A-65E1769DC17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April 8, 2024</a:t>
            </a:r>
            <a:endParaRPr lang="en-US" dirty="0"/>
          </a:p>
        </p:txBody>
      </p:sp>
      <p:pic>
        <p:nvPicPr>
          <p:cNvPr id="7" name="L18-OS-sparse-weights">
            <a:hlinkClick r:id="" action="ppaction://media"/>
            <a:extLst>
              <a:ext uri="{FF2B5EF4-FFF2-40B4-BE49-F238E27FC236}">
                <a16:creationId xmlns:a16="http://schemas.microsoft.com/office/drawing/2014/main" id="{8E2515D9-AEFF-4E8F-8538-DF7FD1A3F8E1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667000" y="915755"/>
            <a:ext cx="6858000" cy="543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26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9683B-EB8B-498E-8085-D786EA0C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1" y="167466"/>
            <a:ext cx="8839199" cy="715962"/>
          </a:xfrm>
        </p:spPr>
        <p:txBody>
          <a:bodyPr/>
          <a:lstStyle/>
          <a:p>
            <a:r>
              <a:rPr lang="en-US" sz="3200" dirty="0"/>
              <a:t>Parallel Weight Stationary - Sparse Weights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5A7AEF-4D61-460E-887E-297CD26FD54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April 8, 2024</a:t>
            </a:r>
            <a:endParaRPr lang="en-US" dirty="0"/>
          </a:p>
        </p:txBody>
      </p:sp>
      <p:pic>
        <p:nvPicPr>
          <p:cNvPr id="4" name="L18-OS-sparse-weights-parallel">
            <a:hlinkClick r:id="" action="ppaction://media"/>
            <a:extLst>
              <a:ext uri="{FF2B5EF4-FFF2-40B4-BE49-F238E27FC236}">
                <a16:creationId xmlns:a16="http://schemas.microsoft.com/office/drawing/2014/main" id="{27D666F7-935C-41F3-92A0-3D6619AC2E4F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576427" y="908828"/>
            <a:ext cx="7039146" cy="557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8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D07B3-3EC9-436F-B6F4-EE854E8F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Flattening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2E371-4E4B-4EBC-8487-5ABB8C76CD9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April 8, 2024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B2171B-FBBB-470F-A5DE-9CF4AC292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70366"/>
            <a:ext cx="9144000" cy="289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55EA97BE-5803-495E-8AC5-848FB5541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469" y="3825650"/>
            <a:ext cx="9144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7886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 cmpd="sng">
          <a:solidFill>
            <a:schemeClr val="tx1"/>
          </a:solidFill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82494</TotalTime>
  <Words>125</Words>
  <Application>Microsoft Office PowerPoint</Application>
  <PresentationFormat>Widescreen</PresentationFormat>
  <Paragraphs>17</Paragraphs>
  <Slides>5</Slides>
  <Notes>2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Times New Roman</vt:lpstr>
      <vt:lpstr>1_Office Theme</vt:lpstr>
      <vt:lpstr>6.5930/1  Hardware Architectures for Deep Learning  Sparse Architectures – Part 2 </vt:lpstr>
      <vt:lpstr>Output Stationary – Sparse Weights</vt:lpstr>
      <vt:lpstr>Output Stationary – Sparse Weights</vt:lpstr>
      <vt:lpstr>Parallel Weight Stationary - Sparse Weights </vt:lpstr>
      <vt:lpstr>Flattening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Stv</dc:creator>
  <cp:lastModifiedBy>Joel S Emer</cp:lastModifiedBy>
  <cp:revision>2083</cp:revision>
  <cp:lastPrinted>2019-04-10T17:30:42Z</cp:lastPrinted>
  <dcterms:created xsi:type="dcterms:W3CDTF">2012-12-03T13:22:54Z</dcterms:created>
  <dcterms:modified xsi:type="dcterms:W3CDTF">2024-04-07T20:45:13Z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558183-044c-4105-8d9c-cea02a2a3d86_Enabled">
    <vt:lpwstr>True</vt:lpwstr>
  </property>
  <property fmtid="{D5CDD505-2E9C-101B-9397-08002B2CF9AE}" pid="3" name="MSIP_Label_6b558183-044c-4105-8d9c-cea02a2a3d86_SiteId">
    <vt:lpwstr>43083d15-7273-40c1-b7db-39efd9ccc17a</vt:lpwstr>
  </property>
  <property fmtid="{D5CDD505-2E9C-101B-9397-08002B2CF9AE}" pid="4" name="MSIP_Label_6b558183-044c-4105-8d9c-cea02a2a3d86_Owner">
    <vt:lpwstr>jemer@nvidia.com</vt:lpwstr>
  </property>
  <property fmtid="{D5CDD505-2E9C-101B-9397-08002B2CF9AE}" pid="5" name="MSIP_Label_6b558183-044c-4105-8d9c-cea02a2a3d86_SetDate">
    <vt:lpwstr>2019-05-22T20:46:22.7516507Z</vt:lpwstr>
  </property>
  <property fmtid="{D5CDD505-2E9C-101B-9397-08002B2CF9AE}" pid="6" name="MSIP_Label_6b558183-044c-4105-8d9c-cea02a2a3d86_Name">
    <vt:lpwstr>Unrestricted</vt:lpwstr>
  </property>
  <property fmtid="{D5CDD505-2E9C-101B-9397-08002B2CF9AE}" pid="7" name="MSIP_Label_6b558183-044c-4105-8d9c-cea02a2a3d86_Application">
    <vt:lpwstr>Microsoft Azure Information Protection</vt:lpwstr>
  </property>
  <property fmtid="{D5CDD505-2E9C-101B-9397-08002B2CF9AE}" pid="8" name="MSIP_Label_6b558183-044c-4105-8d9c-cea02a2a3d86_Extended_MSFT_Method">
    <vt:lpwstr>Automatic</vt:lpwstr>
  </property>
  <property fmtid="{D5CDD505-2E9C-101B-9397-08002B2CF9AE}" pid="9" name="Sensitivity">
    <vt:lpwstr>Unrestricted</vt:lpwstr>
  </property>
</Properties>
</file>